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1.xml" ContentType="application/vnd.openxmlformats-officedocument.drawingml.chart+xml"/>
  <Override PartName="/ppt/theme/themeOverride2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notesSlides/notesSlide23.xml" ContentType="application/vnd.openxmlformats-officedocument.presentationml.notesSlide+xml"/>
  <Override PartName="/ppt/charts/chart1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4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5.xml" ContentType="application/vnd.openxmlformats-officedocument.drawingml.chart+xml"/>
  <Override PartName="/ppt/notesSlides/notesSlide28.xml" ContentType="application/vnd.openxmlformats-officedocument.presentationml.notesSlide+xml"/>
  <Override PartName="/ppt/charts/chart16.xml" ContentType="application/vnd.openxmlformats-officedocument.drawingml.chart+xml"/>
  <Override PartName="/ppt/notesSlides/notesSlide29.xml" ContentType="application/vnd.openxmlformats-officedocument.presentationml.notesSlide+xml"/>
  <Override PartName="/ppt/charts/chart17.xml" ContentType="application/vnd.openxmlformats-officedocument.drawingml.chart+xml"/>
  <Override PartName="/ppt/notesSlides/notesSlide30.xml" ContentType="application/vnd.openxmlformats-officedocument.presentationml.notesSlide+xml"/>
  <Override PartName="/ppt/charts/chart18.xml" ContentType="application/vnd.openxmlformats-officedocument.drawingml.chart+xml"/>
  <Override PartName="/ppt/notesSlides/notesSlide31.xml" ContentType="application/vnd.openxmlformats-officedocument.presentationml.notesSlide+xml"/>
  <Override PartName="/ppt/charts/chart19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0.xml" ContentType="application/vnd.openxmlformats-officedocument.drawingml.chart+xml"/>
  <Override PartName="/ppt/notesSlides/notesSlide34.xml" ContentType="application/vnd.openxmlformats-officedocument.presentationml.notesSlide+xml"/>
  <Override PartName="/ppt/charts/chart21.xml" ContentType="application/vnd.openxmlformats-officedocument.drawingml.chart+xml"/>
  <Override PartName="/ppt/notesSlides/notesSlide35.xml" ContentType="application/vnd.openxmlformats-officedocument.presentationml.notesSlide+xml"/>
  <Override PartName="/ppt/charts/chart22.xml" ContentType="application/vnd.openxmlformats-officedocument.drawingml.chart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rts/chart23.xml" ContentType="application/vnd.openxmlformats-officedocument.drawingml.chart+xml"/>
  <Override PartName="/ppt/notesSlides/notesSlide38.xml" ContentType="application/vnd.openxmlformats-officedocument.presentationml.notesSlide+xml"/>
  <Override PartName="/ppt/charts/chart24.xml" ContentType="application/vnd.openxmlformats-officedocument.drawingml.chart+xml"/>
  <Override PartName="/ppt/notesSlides/notesSlide39.xml" ContentType="application/vnd.openxmlformats-officedocument.presentationml.notesSlide+xml"/>
  <Override PartName="/ppt/charts/chart25.xml" ContentType="application/vnd.openxmlformats-officedocument.drawingml.chart+xml"/>
  <Override PartName="/ppt/notesSlides/notesSlide40.xml" ContentType="application/vnd.openxmlformats-officedocument.presentationml.notesSlide+xml"/>
  <Override PartName="/ppt/charts/chart26.xml" ContentType="application/vnd.openxmlformats-officedocument.drawingml.chart+xml"/>
  <Override PartName="/ppt/notesSlides/notesSlide41.xml" ContentType="application/vnd.openxmlformats-officedocument.presentationml.notesSlide+xml"/>
  <Override PartName="/ppt/charts/chart27.xml" ContentType="application/vnd.openxmlformats-officedocument.drawingml.chart+xml"/>
  <Override PartName="/ppt/notesSlides/notesSlide42.xml" ContentType="application/vnd.openxmlformats-officedocument.presentationml.notesSlide+xml"/>
  <Override PartName="/ppt/charts/chart28.xml" ContentType="application/vnd.openxmlformats-officedocument.drawingml.chart+xml"/>
  <Override PartName="/ppt/notesSlides/notesSlide43.xml" ContentType="application/vnd.openxmlformats-officedocument.presentationml.notesSlide+xml"/>
  <Override PartName="/ppt/charts/chart29.xml" ContentType="application/vnd.openxmlformats-officedocument.drawingml.chart+xml"/>
  <Override PartName="/ppt/notesSlides/notesSlide44.xml" ContentType="application/vnd.openxmlformats-officedocument.presentationml.notesSlide+xml"/>
  <Override PartName="/ppt/charts/chart30.xml" ContentType="application/vnd.openxmlformats-officedocument.drawingml.chart+xml"/>
  <Override PartName="/ppt/notesSlides/notesSlide45.xml" ContentType="application/vnd.openxmlformats-officedocument.presentationml.notesSlide+xml"/>
  <Override PartName="/ppt/charts/chart31.xml" ContentType="application/vnd.openxmlformats-officedocument.drawingml.chart+xml"/>
  <Override PartName="/ppt/notesSlides/notesSlide46.xml" ContentType="application/vnd.openxmlformats-officedocument.presentationml.notesSlide+xml"/>
  <Override PartName="/ppt/charts/chart32.xml" ContentType="application/vnd.openxmlformats-officedocument.drawingml.chart+xml"/>
  <Override PartName="/ppt/notesSlides/notesSlide47.xml" ContentType="application/vnd.openxmlformats-officedocument.presentationml.notesSlide+xml"/>
  <Override PartName="/ppt/charts/chart33.xml" ContentType="application/vnd.openxmlformats-officedocument.drawingml.chart+xml"/>
  <Override PartName="/ppt/notesSlides/notesSlide48.xml" ContentType="application/vnd.openxmlformats-officedocument.presentationml.notesSlide+xml"/>
  <Override PartName="/ppt/charts/chart34.xml" ContentType="application/vnd.openxmlformats-officedocument.drawingml.chart+xml"/>
  <Override PartName="/ppt/notesSlides/notesSlide49.xml" ContentType="application/vnd.openxmlformats-officedocument.presentationml.notesSlide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theme/themeOverride3.xml" ContentType="application/vnd.openxmlformats-officedocument.themeOverr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charts/chart37.xml" ContentType="application/vnd.openxmlformats-officedocument.drawingml.chart+xml"/>
  <Override PartName="/ppt/notesSlides/notesSlide53.xml" ContentType="application/vnd.openxmlformats-officedocument.presentationml.notesSlide+xml"/>
  <Override PartName="/ppt/charts/chart38.xml" ContentType="application/vnd.openxmlformats-officedocument.drawingml.chart+xml"/>
  <Override PartName="/ppt/notesSlides/notesSlide54.xml" ContentType="application/vnd.openxmlformats-officedocument.presentationml.notesSlide+xml"/>
  <Override PartName="/ppt/charts/chart39.xml" ContentType="application/vnd.openxmlformats-officedocument.drawingml.chart+xml"/>
  <Override PartName="/ppt/notesSlides/notesSlide55.xml" ContentType="application/vnd.openxmlformats-officedocument.presentationml.notesSlide+xml"/>
  <Override PartName="/ppt/charts/chart4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198" r:id="rId2"/>
    <p:sldMasterId id="2147484211" r:id="rId3"/>
    <p:sldMasterId id="2147484237" r:id="rId4"/>
    <p:sldMasterId id="2147484250" r:id="rId5"/>
  </p:sldMasterIdLst>
  <p:notesMasterIdLst>
    <p:notesMasterId r:id="rId61"/>
  </p:notesMasterIdLst>
  <p:handoutMasterIdLst>
    <p:handoutMasterId r:id="rId62"/>
  </p:handoutMasterIdLst>
  <p:sldIdLst>
    <p:sldId id="648" r:id="rId6"/>
    <p:sldId id="649" r:id="rId7"/>
    <p:sldId id="716" r:id="rId8"/>
    <p:sldId id="717" r:id="rId9"/>
    <p:sldId id="718" r:id="rId10"/>
    <p:sldId id="854" r:id="rId11"/>
    <p:sldId id="721" r:id="rId12"/>
    <p:sldId id="650" r:id="rId13"/>
    <p:sldId id="985" r:id="rId14"/>
    <p:sldId id="983" r:id="rId15"/>
    <p:sldId id="984" r:id="rId16"/>
    <p:sldId id="954" r:id="rId17"/>
    <p:sldId id="959" r:id="rId18"/>
    <p:sldId id="944" r:id="rId19"/>
    <p:sldId id="861" r:id="rId20"/>
    <p:sldId id="912" r:id="rId21"/>
    <p:sldId id="913" r:id="rId22"/>
    <p:sldId id="862" r:id="rId23"/>
    <p:sldId id="955" r:id="rId24"/>
    <p:sldId id="956" r:id="rId25"/>
    <p:sldId id="957" r:id="rId26"/>
    <p:sldId id="942" r:id="rId27"/>
    <p:sldId id="980" r:id="rId28"/>
    <p:sldId id="960" r:id="rId29"/>
    <p:sldId id="961" r:id="rId30"/>
    <p:sldId id="962" r:id="rId31"/>
    <p:sldId id="963" r:id="rId32"/>
    <p:sldId id="964" r:id="rId33"/>
    <p:sldId id="979" r:id="rId34"/>
    <p:sldId id="965" r:id="rId35"/>
    <p:sldId id="966" r:id="rId36"/>
    <p:sldId id="958" r:id="rId37"/>
    <p:sldId id="981" r:id="rId38"/>
    <p:sldId id="945" r:id="rId39"/>
    <p:sldId id="870" r:id="rId40"/>
    <p:sldId id="871" r:id="rId41"/>
    <p:sldId id="872" r:id="rId42"/>
    <p:sldId id="910" r:id="rId43"/>
    <p:sldId id="876" r:id="rId44"/>
    <p:sldId id="969" r:id="rId45"/>
    <p:sldId id="970" r:id="rId46"/>
    <p:sldId id="971" r:id="rId47"/>
    <p:sldId id="972" r:id="rId48"/>
    <p:sldId id="973" r:id="rId49"/>
    <p:sldId id="974" r:id="rId50"/>
    <p:sldId id="975" r:id="rId51"/>
    <p:sldId id="976" r:id="rId52"/>
    <p:sldId id="977" r:id="rId53"/>
    <p:sldId id="987" r:id="rId54"/>
    <p:sldId id="986" r:id="rId55"/>
    <p:sldId id="978" r:id="rId56"/>
    <p:sldId id="881" r:id="rId57"/>
    <p:sldId id="929" r:id="rId58"/>
    <p:sldId id="937" r:id="rId59"/>
    <p:sldId id="850" r:id="rId60"/>
  </p:sldIdLst>
  <p:sldSz cx="9144000" cy="6858000" type="screen4x3"/>
  <p:notesSz cx="6735763" cy="98663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ED9"/>
    <a:srgbClr val="C8C9C5"/>
    <a:srgbClr val="F7EAE9"/>
    <a:srgbClr val="D3DFDC"/>
    <a:srgbClr val="F6E7E6"/>
    <a:srgbClr val="F4E1E0"/>
    <a:srgbClr val="0080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Σκούρο στυλ 2 - Έμφαση 1/Έμφαση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Μεσαίο στυλ 1 - Έμφαση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Φωτεινό στυλ 3 - Έμφαση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47" autoAdjust="0"/>
  </p:normalViewPr>
  <p:slideViewPr>
    <p:cSldViewPr>
      <p:cViewPr>
        <p:scale>
          <a:sx n="100" d="100"/>
          <a:sy n="100" d="100"/>
        </p:scale>
        <p:origin x="-1968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4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966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5.xlsx"/><Relationship Id="rId1" Type="http://schemas.openxmlformats.org/officeDocument/2006/relationships/themeOverride" Target="../theme/themeOverride3.xm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43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112944388175546"/>
          <c:y val="3.9447731755424063E-2"/>
          <c:w val="0.80476274490584943"/>
          <c:h val="0.94122743532798048"/>
        </c:manualLayout>
      </c:layout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tint val="63922"/>
                    <a:invGamma/>
                  </a:srgbClr>
                </a:gs>
              </a:gsLst>
              <a:lin ang="2700000" scaled="1"/>
            </a:gradFill>
            <a:ln w="24100">
              <a:noFill/>
            </a:ln>
          </c:spPr>
          <c:invertIfNegative val="0"/>
          <c:dLbls>
            <c:dLbl>
              <c:idx val="0"/>
              <c:layout>
                <c:manualLayout>
                  <c:x val="0.10238995763544717"/>
                  <c:y val="3.577385774291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7306041101708761"/>
                  <c:y val="1.4527533170779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3637715410055071"/>
                  <c:y val="5.2888951011301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3597463180173026"/>
                  <c:y val="5.3369364332417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379412117053834"/>
                  <c:y val="9.92301997753239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Mode val="edge"/>
                  <c:yMode val="edge"/>
                  <c:x val="0.19707057256990679"/>
                  <c:y val="0.76908396946564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1917443408788283"/>
                  <c:y val="0.58587786259541996"/>
                </c:manualLayout>
              </c:layout>
              <c:numFmt formatCode="0.0" sourceLinked="0"/>
              <c:spPr>
                <a:noFill/>
                <a:ln w="24100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18375499334221043"/>
                  <c:y val="0.66412213740458037"/>
                </c:manualLayout>
              </c:layout>
              <c:numFmt formatCode="0.0" sourceLinked="0"/>
              <c:spPr>
                <a:noFill/>
                <a:ln w="24100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17709720372836224"/>
                  <c:y val="0.7461832061068705"/>
                </c:manualLayout>
              </c:layout>
              <c:numFmt formatCode="0.0" sourceLinked="0"/>
              <c:spPr>
                <a:noFill/>
                <a:ln w="24100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17310252996005321"/>
                  <c:y val="0.84351145038167952"/>
                </c:manualLayout>
              </c:layout>
              <c:numFmt formatCode="0.0" sourceLinked="0"/>
              <c:spPr>
                <a:noFill/>
                <a:ln w="24100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100">
                <a:noFill/>
              </a:ln>
            </c:spPr>
            <c:txPr>
              <a:bodyPr/>
              <a:lstStyle/>
              <a:p>
                <a:pPr>
                  <a:defRPr sz="949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άτομα και άνω</c:v>
                </c:pt>
              </c:strCache>
            </c:strRef>
          </c:cat>
          <c:val>
            <c:numRef>
              <c:f>Sheet1!$B$2:$F$2</c:f>
              <c:numCache>
                <c:formatCode>###0.0</c:formatCode>
                <c:ptCount val="5"/>
                <c:pt idx="0">
                  <c:v>8.9</c:v>
                </c:pt>
                <c:pt idx="1">
                  <c:v>30.73073073073073</c:v>
                </c:pt>
                <c:pt idx="2">
                  <c:v>25.725725725725727</c:v>
                </c:pt>
                <c:pt idx="3">
                  <c:v>26.026026026026027</c:v>
                </c:pt>
                <c:pt idx="4">
                  <c:v>8.7087087087087092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0"/>
        <c:shape val="box"/>
        <c:axId val="57612928"/>
        <c:axId val="32994048"/>
        <c:axId val="0"/>
      </c:bar3DChart>
      <c:catAx>
        <c:axId val="576129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49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3299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994048"/>
        <c:scaling>
          <c:orientation val="minMax"/>
          <c:max val="50"/>
          <c:min val="0"/>
        </c:scaling>
        <c:delete val="0"/>
        <c:axPos val="b"/>
        <c:numFmt formatCode="###0.0" sourceLinked="1"/>
        <c:majorTickMark val="out"/>
        <c:minorTickMark val="none"/>
        <c:tickLblPos val="nextTo"/>
        <c:spPr>
          <a:ln w="30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00" b="1" i="0" u="none" strike="noStrik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l-GR"/>
          </a:p>
        </c:txPr>
        <c:crossAx val="57612928"/>
        <c:crosses val="max"/>
        <c:crossBetween val="between"/>
      </c:valAx>
      <c:spPr>
        <a:noFill/>
        <a:ln w="241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40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008080"/>
                </a:gs>
                <a:gs pos="100000">
                  <a:srgbClr val="008080">
                    <a:gamma/>
                    <a:tint val="43922"/>
                    <a:invGamma/>
                  </a:srgbClr>
                </a:gs>
              </a:gsLst>
              <a:lin ang="2700000" scaled="1"/>
            </a:gradFill>
            <a:ln w="24092">
              <a:noFill/>
            </a:ln>
          </c:spPr>
          <c:invertIfNegative val="0"/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val="008080"/>
                  </a:gs>
                  <a:gs pos="100000">
                    <a:srgbClr val="008080">
                      <a:gamma/>
                      <a:tint val="45098"/>
                      <a:invGamma/>
                    </a:srgbClr>
                  </a:gs>
                </a:gsLst>
                <a:lin ang="5400000" scaled="1"/>
              </a:gradFill>
              <a:ln w="24092">
                <a:noFill/>
              </a:ln>
            </c:spPr>
          </c:dPt>
          <c:dLbls>
            <c:dLbl>
              <c:idx val="0"/>
              <c:layout>
                <c:manualLayout>
                  <c:x val="3.7963307350400294E-2"/>
                  <c:y val="7.682876849696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25683535789188E-2"/>
                  <c:y val="6.5949895797908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271028370197444"/>
                  <c:y val="6.68201358551111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6564449544309474E-2"/>
                  <c:y val="4.68953008780879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23968925994804E-2"/>
                  <c:y val="-6.1910865792938667E-5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102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Mode val="edge"/>
                  <c:yMode val="edge"/>
                  <c:x val="0.25362318840579706"/>
                  <c:y val="0.8542372881355933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28140096618357491"/>
                  <c:y val="0.63389830508474587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31159420289855078"/>
                  <c:y val="0.71016949152542375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86594202898550732"/>
                  <c:y val="0.78135593220338995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5966183574879226"/>
                  <c:y val="0.86610169491525424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092">
                <a:noFill/>
              </a:ln>
            </c:spPr>
            <c:txPr>
              <a:bodyPr/>
              <a:lstStyle/>
              <a:p>
                <a:pPr>
                  <a:defRPr sz="90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ζουν άνετα και μπορούν να αποταμιεύουν</c:v>
                </c:pt>
                <c:pt idx="1">
                  <c:v>τα καταφέρνουν χωρίς ιδιαίτερες δυσκολίες να καλύψουν τις υποχρεώσεις τους</c:v>
                </c:pt>
                <c:pt idx="2">
                  <c:v>χρειάζεται να κάνουν περικοπές για να καλύψουν τα αναγκαία</c:v>
                </c:pt>
                <c:pt idx="3">
                  <c:v>δεν φτάνουν ούτε για τα αναγκαία και χρειάζονται επιπλέον χρήματα για να καλύψουν τις απολύτως βασικές τους ανάγκες</c:v>
                </c:pt>
                <c:pt idx="4">
                  <c:v>ΔΑ</c:v>
                </c:pt>
              </c:strCache>
            </c:strRef>
          </c:cat>
          <c:val>
            <c:numRef>
              <c:f>Sheet1!$B$2:$F$2</c:f>
              <c:numCache>
                <c:formatCode>###0.0</c:formatCode>
                <c:ptCount val="5"/>
                <c:pt idx="0">
                  <c:v>1.5015015015015014</c:v>
                </c:pt>
                <c:pt idx="1">
                  <c:v>16.916916916916918</c:v>
                </c:pt>
                <c:pt idx="2">
                  <c:v>65.265265265265271</c:v>
                </c:pt>
                <c:pt idx="3">
                  <c:v>16.016016016016017</c:v>
                </c:pt>
                <c:pt idx="4" formatCode="####.0">
                  <c:v>0.3003003003003003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0"/>
        <c:shape val="box"/>
        <c:axId val="203512832"/>
        <c:axId val="204248576"/>
        <c:axId val="0"/>
      </c:bar3DChart>
      <c:catAx>
        <c:axId val="2035128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1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204248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4248576"/>
        <c:scaling>
          <c:orientation val="minMax"/>
          <c:max val="80"/>
          <c:min val="0"/>
        </c:scaling>
        <c:delete val="0"/>
        <c:axPos val="b"/>
        <c:numFmt formatCode="###0.0" sourceLinked="1"/>
        <c:majorTickMark val="out"/>
        <c:minorTickMark val="none"/>
        <c:tickLblPos val="nextTo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0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203512832"/>
        <c:crosses val="max"/>
        <c:crossBetween val="between"/>
      </c:valAx>
      <c:spPr>
        <a:noFill/>
        <a:ln w="2409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3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l-GR" sz="1400"/>
              <a:t>ΣΥΝΤΕΛΕΣΤΗΣ ΑΝΙΣΟΤΗΤΑΣ</a:t>
            </a:r>
            <a:r>
              <a:rPr lang="el-GR" sz="1400" baseline="0"/>
              <a:t> </a:t>
            </a:r>
            <a:r>
              <a:rPr lang="en-US" sz="1400" baseline="0"/>
              <a:t>GINI 2008-2015</a:t>
            </a:r>
            <a:endParaRPr lang="el-GR" sz="14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Φύλλο1!$O$9</c:f>
              <c:strCache>
                <c:ptCount val="1"/>
                <c:pt idx="0">
                  <c:v>ΕΛΛΑΔΑ</c:v>
                </c:pt>
              </c:strCache>
            </c:strRef>
          </c:tx>
          <c:spPr>
            <a:ln w="63500"/>
          </c:spPr>
          <c:cat>
            <c:strRef>
              <c:f>Φύλλο1!$P$7:$W$7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Φύλλο1!$P$9:$W$9</c:f>
              <c:numCache>
                <c:formatCode>#,##0.0</c:formatCode>
                <c:ptCount val="8"/>
                <c:pt idx="0">
                  <c:v>33.4</c:v>
                </c:pt>
                <c:pt idx="1">
                  <c:v>33.1</c:v>
                </c:pt>
                <c:pt idx="2">
                  <c:v>32.9</c:v>
                </c:pt>
                <c:pt idx="3">
                  <c:v>33.5</c:v>
                </c:pt>
                <c:pt idx="4">
                  <c:v>34.299999999999997</c:v>
                </c:pt>
                <c:pt idx="5">
                  <c:v>34.4</c:v>
                </c:pt>
                <c:pt idx="6">
                  <c:v>34.5</c:v>
                </c:pt>
                <c:pt idx="7">
                  <c:v>34.200000000000003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Φύλλο1!$O$10</c:f>
              <c:strCache>
                <c:ptCount val="1"/>
                <c:pt idx="0">
                  <c:v>ΙΣΠΑΝΙΑ</c:v>
                </c:pt>
              </c:strCache>
            </c:strRef>
          </c:tx>
          <c:cat>
            <c:strRef>
              <c:f>Φύλλο1!$P$7:$W$7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Φύλλο1!$P$10:$W$10</c:f>
              <c:numCache>
                <c:formatCode>#,##0.0</c:formatCode>
                <c:ptCount val="8"/>
                <c:pt idx="0">
                  <c:v>32.4</c:v>
                </c:pt>
                <c:pt idx="1">
                  <c:v>32.9</c:v>
                </c:pt>
                <c:pt idx="2">
                  <c:v>33.5</c:v>
                </c:pt>
                <c:pt idx="3">
                  <c:v>34</c:v>
                </c:pt>
                <c:pt idx="4">
                  <c:v>34.200000000000003</c:v>
                </c:pt>
                <c:pt idx="5">
                  <c:v>33.700000000000003</c:v>
                </c:pt>
                <c:pt idx="6">
                  <c:v>34.700000000000003</c:v>
                </c:pt>
                <c:pt idx="7">
                  <c:v>34.6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Φύλλο1!$O$11</c:f>
              <c:strCache>
                <c:ptCount val="1"/>
                <c:pt idx="0">
                  <c:v>ΙΤΑΛΙΑ</c:v>
                </c:pt>
              </c:strCache>
            </c:strRef>
          </c:tx>
          <c:cat>
            <c:strRef>
              <c:f>Φύλλο1!$P$7:$W$7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Φύλλο1!$P$11:$W$11</c:f>
              <c:numCache>
                <c:formatCode>#,##0.0</c:formatCode>
                <c:ptCount val="8"/>
                <c:pt idx="0">
                  <c:v>31.2</c:v>
                </c:pt>
                <c:pt idx="1">
                  <c:v>31.8</c:v>
                </c:pt>
                <c:pt idx="2">
                  <c:v>31.7</c:v>
                </c:pt>
                <c:pt idx="3">
                  <c:v>32.5</c:v>
                </c:pt>
                <c:pt idx="4">
                  <c:v>32.4</c:v>
                </c:pt>
                <c:pt idx="5">
                  <c:v>32.799999999999997</c:v>
                </c:pt>
                <c:pt idx="6">
                  <c:v>32.4</c:v>
                </c:pt>
                <c:pt idx="7">
                  <c:v>32.4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Φύλλο1!$O$12</c:f>
              <c:strCache>
                <c:ptCount val="1"/>
                <c:pt idx="0">
                  <c:v>ΚΥΠΡΟΣ</c:v>
                </c:pt>
              </c:strCache>
            </c:strRef>
          </c:tx>
          <c:cat>
            <c:strRef>
              <c:f>Φύλλο1!$P$7:$W$7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Φύλλο1!$P$12:$W$12</c:f>
              <c:numCache>
                <c:formatCode>#,##0.0</c:formatCode>
                <c:ptCount val="8"/>
                <c:pt idx="0">
                  <c:v>29</c:v>
                </c:pt>
                <c:pt idx="1">
                  <c:v>29.5</c:v>
                </c:pt>
                <c:pt idx="2">
                  <c:v>30.1</c:v>
                </c:pt>
                <c:pt idx="3">
                  <c:v>29.2</c:v>
                </c:pt>
                <c:pt idx="4">
                  <c:v>31</c:v>
                </c:pt>
                <c:pt idx="5">
                  <c:v>32.4</c:v>
                </c:pt>
                <c:pt idx="6">
                  <c:v>34.799999999999997</c:v>
                </c:pt>
                <c:pt idx="7">
                  <c:v>33.6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Φύλλο1!$O$13</c:f>
              <c:strCache>
                <c:ptCount val="1"/>
                <c:pt idx="0">
                  <c:v>ΠΟΡΤΟΓΑΛΙΑ</c:v>
                </c:pt>
              </c:strCache>
            </c:strRef>
          </c:tx>
          <c:cat>
            <c:strRef>
              <c:f>Φύλλο1!$P$7:$W$7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Φύλλο1!$P$13:$W$13</c:f>
              <c:numCache>
                <c:formatCode>#,##0.0</c:formatCode>
                <c:ptCount val="8"/>
                <c:pt idx="0">
                  <c:v>35.799999999999997</c:v>
                </c:pt>
                <c:pt idx="1">
                  <c:v>35.4</c:v>
                </c:pt>
                <c:pt idx="2">
                  <c:v>33.700000000000003</c:v>
                </c:pt>
                <c:pt idx="3">
                  <c:v>34.200000000000003</c:v>
                </c:pt>
                <c:pt idx="4">
                  <c:v>34.5</c:v>
                </c:pt>
                <c:pt idx="5">
                  <c:v>34.200000000000003</c:v>
                </c:pt>
                <c:pt idx="6">
                  <c:v>34.5</c:v>
                </c:pt>
                <c:pt idx="7">
                  <c:v>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295040"/>
        <c:axId val="208296576"/>
      </c:lineChart>
      <c:catAx>
        <c:axId val="208295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8296576"/>
        <c:crossesAt val="30"/>
        <c:auto val="1"/>
        <c:lblAlgn val="ctr"/>
        <c:lblOffset val="100"/>
        <c:noMultiLvlLbl val="0"/>
      </c:catAx>
      <c:valAx>
        <c:axId val="208296576"/>
        <c:scaling>
          <c:orientation val="minMax"/>
          <c:min val="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  <a:endParaRPr lang="el-GR"/>
              </a:p>
            </c:rich>
          </c:tx>
          <c:layout/>
          <c:overlay val="0"/>
        </c:title>
        <c:numFmt formatCode="#,##0.0" sourceLinked="1"/>
        <c:majorTickMark val="none"/>
        <c:minorTickMark val="none"/>
        <c:tickLblPos val="nextTo"/>
        <c:crossAx val="208295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40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008080"/>
                </a:gs>
                <a:gs pos="100000">
                  <a:srgbClr val="008080">
                    <a:gamma/>
                    <a:tint val="43922"/>
                    <a:invGamma/>
                  </a:srgbClr>
                </a:gs>
              </a:gsLst>
              <a:lin ang="2700000" scaled="1"/>
            </a:gradFill>
            <a:ln w="24092">
              <a:noFill/>
            </a:ln>
          </c:spPr>
          <c:invertIfNegative val="0"/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val="008080"/>
                  </a:gs>
                  <a:gs pos="100000">
                    <a:srgbClr val="008080">
                      <a:gamma/>
                      <a:tint val="45098"/>
                      <a:invGamma/>
                    </a:srgbClr>
                  </a:gs>
                </a:gsLst>
                <a:lin ang="5400000" scaled="1"/>
              </a:gradFill>
              <a:ln w="24092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prstClr val="black">
                  <a:lumMod val="50000"/>
                  <a:lumOff val="50000"/>
                </a:prstClr>
              </a:solidFill>
              <a:ln w="24092">
                <a:noFill/>
              </a:ln>
            </c:spPr>
          </c:dPt>
          <c:dLbls>
            <c:dLbl>
              <c:idx val="0"/>
              <c:layout>
                <c:manualLayout>
                  <c:x val="0.35287104815415671"/>
                  <c:y val="1.2112904491589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499887890898058E-2"/>
                  <c:y val="2.1656595251174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122937522256953E-2"/>
                  <c:y val="6.6823623791212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288067634761732E-2"/>
                  <c:y val="9.11955772970231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699178306229309E-2"/>
                  <c:y val="8.7977956243841613E-3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102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Mode val="edge"/>
                  <c:yMode val="edge"/>
                  <c:x val="0.25362318840579695"/>
                  <c:y val="0.85423728813559352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28140096618357502"/>
                  <c:y val="0.63389830508474609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31159420289855089"/>
                  <c:y val="0.71016949152542375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86594202898550754"/>
                  <c:y val="0.78135593220339028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5966183574879226"/>
                  <c:y val="0.86610169491525424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092">
                <a:noFill/>
              </a:ln>
            </c:spPr>
            <c:txPr>
              <a:bodyPr/>
              <a:lstStyle/>
              <a:p>
                <a:pPr>
                  <a:defRPr sz="90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Δεν καταφέρνω να αποταμιεύσω</c:v>
                </c:pt>
                <c:pt idx="1">
                  <c:v>έως 10%</c:v>
                </c:pt>
                <c:pt idx="2">
                  <c:v>11-20%</c:v>
                </c:pt>
                <c:pt idx="3">
                  <c:v>Άνω του 20%</c:v>
                </c:pt>
                <c:pt idx="4">
                  <c:v>ΔΑ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93.7</c:v>
                </c:pt>
                <c:pt idx="1">
                  <c:v>3.3</c:v>
                </c:pt>
                <c:pt idx="2">
                  <c:v>1.1000000000000001</c:v>
                </c:pt>
                <c:pt idx="3">
                  <c:v>0.7</c:v>
                </c:pt>
                <c:pt idx="4">
                  <c:v>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0"/>
        <c:shape val="box"/>
        <c:axId val="209178624"/>
        <c:axId val="209181312"/>
        <c:axId val="0"/>
      </c:bar3DChart>
      <c:catAx>
        <c:axId val="2091786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1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209181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181312"/>
        <c:scaling>
          <c:orientation val="minMax"/>
          <c:max val="100"/>
          <c:min val="0"/>
        </c:scaling>
        <c:delete val="0"/>
        <c:axPos val="b"/>
        <c:numFmt formatCode="0.0" sourceLinked="1"/>
        <c:majorTickMark val="out"/>
        <c:minorTickMark val="none"/>
        <c:tickLblPos val="nextTo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00" b="1" i="0" u="none" strike="noStrik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l-GR"/>
          </a:p>
        </c:txPr>
        <c:crossAx val="209178624"/>
        <c:crosses val="max"/>
        <c:crossBetween val="between"/>
      </c:valAx>
      <c:spPr>
        <a:noFill/>
        <a:ln w="2409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3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57388316151201E-2"/>
          <c:y val="0.16473988439306361"/>
          <c:w val="0.86082474226804151"/>
          <c:h val="0.5780346820809249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32">
              <a:solidFill>
                <a:schemeClr val="tx1"/>
              </a:solidFill>
              <a:prstDash val="solid"/>
            </a:ln>
          </c:spPr>
          <c:dPt>
            <c:idx val="0"/>
            <c:bubble3D val="0"/>
            <c:explosion val="3"/>
            <c:spPr>
              <a:solidFill>
                <a:schemeClr val="accent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explosion val="13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explosion val="11"/>
            <c:spPr>
              <a:solidFill>
                <a:schemeClr val="accent2"/>
              </a:solidFill>
              <a:ln w="24463">
                <a:noFill/>
              </a:ln>
            </c:spPr>
          </c:dPt>
          <c:dPt>
            <c:idx val="3"/>
            <c:bubble3D val="0"/>
            <c:explosion val="5"/>
            <c:spPr>
              <a:solidFill>
                <a:srgbClr val="FF0000"/>
              </a:solidFill>
              <a:ln w="12232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-3.5872875630073957E-2"/>
                  <c:y val="2.054918058614466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5420869422237913E-2"/>
                  <c:y val="-0.115388977650110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8633322087024093E-3"/>
                  <c:y val="3.88109236347358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0238036600365807E-2"/>
                  <c:y val="-4.652807129438378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 algn="ctr" rtl="0">
                    <a:defRPr sz="932" b="1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4333614287432278E-3"/>
                  <c:y val="-1.0349289892030558E-2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932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Χωρίς ιδιαίτερη δυσκολία</c:v>
                </c:pt>
                <c:pt idx="1">
                  <c:v>Με μικρή δυσκολία</c:v>
                </c:pt>
                <c:pt idx="2">
                  <c:v>Με μεγάλη δυσκολία</c:v>
                </c:pt>
                <c:pt idx="3">
                  <c:v>Δεν θα μπορούσα να το αντιμετωπίσω</c:v>
                </c:pt>
                <c:pt idx="4">
                  <c:v>ΔΑ</c:v>
                </c:pt>
              </c:strCache>
            </c:strRef>
          </c:cat>
          <c:val>
            <c:numRef>
              <c:f>Sheet1!$B$2:$F$2</c:f>
              <c:numCache>
                <c:formatCode>###0.0</c:formatCode>
                <c:ptCount val="5"/>
                <c:pt idx="0">
                  <c:v>5.8</c:v>
                </c:pt>
                <c:pt idx="1">
                  <c:v>26.7</c:v>
                </c:pt>
                <c:pt idx="2">
                  <c:v>51.4</c:v>
                </c:pt>
                <c:pt idx="3">
                  <c:v>15.8</c:v>
                </c:pt>
                <c:pt idx="4" formatCode="####.0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1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48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tint val="54902"/>
                    <a:invGamma/>
                  </a:srgbClr>
                </a:gs>
              </a:gsLst>
              <a:lin ang="2700000" scaled="1"/>
            </a:gradFill>
            <a:ln w="24099">
              <a:noFill/>
            </a:ln>
          </c:spPr>
          <c:invertIfNegative val="0"/>
          <c:dPt>
            <c:idx val="4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tint val="54902"/>
                      <a:invGamma/>
                    </a:srgbClr>
                  </a:gs>
                </a:gsLst>
                <a:lin ang="2700000" scaled="1"/>
              </a:gradFill>
              <a:ln w="24099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24099">
                <a:noFill/>
              </a:ln>
            </c:spPr>
          </c:dPt>
          <c:dLbls>
            <c:dLbl>
              <c:idx val="0"/>
              <c:layout>
                <c:manualLayout>
                  <c:x val="0.15096085543006407"/>
                  <c:y val="1.6549016514838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219194557720859E-2"/>
                  <c:y val="6.36108299484267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921385125188736E-2"/>
                  <c:y val="1.7799394441304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132876350430861E-2"/>
                  <c:y val="-4.0497170388151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33527897318324468"/>
                  <c:y val="7.4906997226348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591522121787281E-2"/>
                  <c:y val="8.2958912272860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26949541284403672"/>
                  <c:y val="0.69152542372881365"/>
                </c:manualLayout>
              </c:layout>
              <c:numFmt formatCode="0.0" sourceLinked="0"/>
              <c:spPr>
                <a:noFill/>
                <a:ln w="24099">
                  <a:noFill/>
                </a:ln>
              </c:spPr>
              <c:txPr>
                <a:bodyPr/>
                <a:lstStyle/>
                <a:p>
                  <a:pPr>
                    <a:defRPr sz="92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24426605504587162"/>
                  <c:y val="0.5474576271186441"/>
                </c:manualLayout>
              </c:layout>
              <c:numFmt formatCode="0.0" sourceLinked="0"/>
              <c:spPr>
                <a:noFill/>
                <a:ln w="24099">
                  <a:noFill/>
                </a:ln>
              </c:spPr>
              <c:txPr>
                <a:bodyPr/>
                <a:lstStyle/>
                <a:p>
                  <a:pPr>
                    <a:defRPr sz="92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22706422018348624"/>
                  <c:y val="0.63050847457627135"/>
                </c:manualLayout>
              </c:layout>
              <c:numFmt formatCode="0.0" sourceLinked="0"/>
              <c:spPr>
                <a:noFill/>
                <a:ln w="24099">
                  <a:noFill/>
                </a:ln>
              </c:spPr>
              <c:txPr>
                <a:bodyPr/>
                <a:lstStyle/>
                <a:p>
                  <a:pPr>
                    <a:defRPr sz="92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0642201834862386"/>
                  <c:y val="0.79491525423728815"/>
                </c:manualLayout>
              </c:layout>
              <c:numFmt formatCode="0.0" sourceLinked="0"/>
              <c:spPr>
                <a:noFill/>
                <a:ln w="24099">
                  <a:noFill/>
                </a:ln>
              </c:spPr>
              <c:txPr>
                <a:bodyPr/>
                <a:lstStyle/>
                <a:p>
                  <a:pPr>
                    <a:defRPr sz="92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099">
                <a:noFill/>
              </a:ln>
            </c:spPr>
            <c:txPr>
              <a:bodyPr/>
              <a:lstStyle/>
              <a:p>
                <a:pPr>
                  <a:defRPr sz="90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Ναι, ένα</c:v>
                </c:pt>
                <c:pt idx="1">
                  <c:v>Ναι, δύο</c:v>
                </c:pt>
                <c:pt idx="2">
                  <c:v>Ναι, τρία</c:v>
                </c:pt>
                <c:pt idx="3">
                  <c:v>Ναι, τέσσερα ή περισσότερα</c:v>
                </c:pt>
                <c:pt idx="4">
                  <c:v>Όχι</c:v>
                </c:pt>
                <c:pt idx="5">
                  <c:v>ΔΑ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24.9</c:v>
                </c:pt>
                <c:pt idx="1">
                  <c:v>6.1</c:v>
                </c:pt>
                <c:pt idx="2">
                  <c:v>1.3</c:v>
                </c:pt>
                <c:pt idx="3">
                  <c:v>0.3</c:v>
                </c:pt>
                <c:pt idx="4">
                  <c:v>66.8</c:v>
                </c:pt>
                <c:pt idx="5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0"/>
        <c:shape val="box"/>
        <c:axId val="207754368"/>
        <c:axId val="208303232"/>
        <c:axId val="0"/>
      </c:bar3DChart>
      <c:catAx>
        <c:axId val="2077543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1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208303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8303232"/>
        <c:scaling>
          <c:orientation val="minMax"/>
          <c:max val="8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00" b="1" i="0" u="none" strike="noStrik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l-GR"/>
          </a:p>
        </c:txPr>
        <c:crossAx val="207754368"/>
        <c:crosses val="max"/>
        <c:crossBetween val="between"/>
      </c:valAx>
      <c:spPr>
        <a:noFill/>
        <a:ln w="240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3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27819548872182"/>
          <c:y val="0.13120567375886522"/>
          <c:w val="0.71428571428571441"/>
          <c:h val="0.67021276595744661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53">
              <a:solidFill>
                <a:schemeClr val="tx1"/>
              </a:solidFill>
              <a:prstDash val="solid"/>
            </a:ln>
          </c:spPr>
          <c:explosion val="3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83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83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225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5144509518839719E-2"/>
                  <c:y val="2.549871687995089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934" b="1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9894219919435836E-3"/>
                  <c:y val="-8.798447339372449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934" b="1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3117174106929129E-2"/>
                  <c:y val="-3.57805945213429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1038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μεγαλύτερο 1 έτους</c:v>
                </c:pt>
                <c:pt idx="1">
                  <c:v>μικρότερο 1 έτους</c:v>
                </c:pt>
                <c:pt idx="2">
                  <c:v>ΔΑ</c:v>
                </c:pt>
              </c:strCache>
            </c:strRef>
          </c:cat>
          <c:val>
            <c:numRef>
              <c:f>Sheet1!$B$2:$D$2</c:f>
              <c:numCache>
                <c:formatCode>###0.0</c:formatCode>
                <c:ptCount val="3"/>
                <c:pt idx="0">
                  <c:v>73.3</c:v>
                </c:pt>
                <c:pt idx="1">
                  <c:v>25.2</c:v>
                </c:pt>
                <c:pt idx="2" formatCode="####.0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5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21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88888888888889"/>
          <c:y val="0.13829787234042556"/>
          <c:w val="0.68"/>
          <c:h val="0.6489361702127658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27">
              <a:solidFill>
                <a:schemeClr val="tx1"/>
              </a:solidFill>
              <a:prstDash val="solid"/>
            </a:ln>
          </c:spPr>
          <c:explosion val="2"/>
          <c:dPt>
            <c:idx val="0"/>
            <c:bubble3D val="0"/>
            <c:explosion val="4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222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4159544304070298E-2"/>
                  <c:y val="-3.57805945213429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8252611814778098E-2"/>
                  <c:y val="5.8143466097182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3117174106929129E-2"/>
                  <c:y val="-3.57805945213429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10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ΔΑ</c:v>
                </c:pt>
              </c:strCache>
            </c:strRef>
          </c:cat>
          <c:val>
            <c:numRef>
              <c:f>Sheet1!$B$2:$D$2</c:f>
              <c:numCache>
                <c:formatCode>###0.0</c:formatCode>
                <c:ptCount val="3"/>
                <c:pt idx="0">
                  <c:v>9.5</c:v>
                </c:pt>
                <c:pt idx="1">
                  <c:v>90.2</c:v>
                </c:pt>
                <c:pt idx="2" formatCode="####.0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29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00819288440751"/>
          <c:y val="9.4800190244675772E-2"/>
          <c:w val="0.65629629629629682"/>
          <c:h val="0.71544715447154472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53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4505">
                <a:noFill/>
              </a:ln>
            </c:spPr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225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0590015633197881E-2"/>
                  <c:y val="-5.90038278574937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5416037519674951E-2"/>
                  <c:y val="5.36398435068123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9994699843872094E-2"/>
                  <c:y val="7.4692173545420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934" b="1" i="0" u="none" strike="noStrike" baseline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l-GR" dirty="0" smtClean="0"/>
                      <a:t>ΔΑ</a:t>
                    </a:r>
                    <a:r>
                      <a:rPr lang="el-GR" dirty="0"/>
                      <a:t>
</a:t>
                    </a:r>
                    <a:r>
                      <a:rPr lang="el-GR" dirty="0" smtClean="0"/>
                      <a:t>1,5%</a:t>
                    </a:r>
                    <a:endParaRPr lang="el-GR" dirty="0"/>
                  </a:p>
                </c:rich>
              </c:tx>
              <c:numFmt formatCode="0.00%" sourceLinked="0"/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934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Ναι, ένας</c:v>
                </c:pt>
                <c:pt idx="1">
                  <c:v>Ναι, περισσότεροι</c:v>
                </c:pt>
                <c:pt idx="2">
                  <c:v>Δεν υπάρχει κανείς με μισθό κάτω των 490€</c:v>
                </c:pt>
                <c:pt idx="3">
                  <c:v>ΔΑ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18.446601941747574</c:v>
                </c:pt>
                <c:pt idx="1">
                  <c:v>4.0453074433656955</c:v>
                </c:pt>
                <c:pt idx="2">
                  <c:v>76.051779935275079</c:v>
                </c:pt>
                <c:pt idx="3">
                  <c:v>1.4563106796116505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5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22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88888888888889"/>
          <c:y val="0.13829787234042562"/>
          <c:w val="0.68"/>
          <c:h val="0.64893617021276562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27">
              <a:solidFill>
                <a:schemeClr val="tx1"/>
              </a:solidFill>
              <a:prstDash val="solid"/>
            </a:ln>
          </c:spPr>
          <c:explosion val="2"/>
          <c:dPt>
            <c:idx val="0"/>
            <c:bubble3D val="0"/>
            <c:explosion val="4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2.4159544304070291E-2"/>
                  <c:y val="-3.57805945213429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8252611814778098E-2"/>
                  <c:y val="5.8143466097182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3117174106929129E-2"/>
                  <c:y val="-3.57805945213429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10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9.6999999999999993</c:v>
                </c:pt>
                <c:pt idx="1">
                  <c:v>90.280561122244492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29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88888888888889"/>
          <c:y val="0.13829787234042573"/>
          <c:w val="0.68"/>
          <c:h val="0.64893617021276551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27">
              <a:solidFill>
                <a:schemeClr val="tx1"/>
              </a:solidFill>
              <a:prstDash val="solid"/>
            </a:ln>
          </c:spPr>
          <c:explosion val="2"/>
          <c:dPt>
            <c:idx val="0"/>
            <c:bubble3D val="0"/>
            <c:explosion val="4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222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4.3133435804283407E-3"/>
                  <c:y val="-4.5181120867529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8252611814778098E-2"/>
                  <c:y val="5.8143466097182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3117174106929129E-2"/>
                  <c:y val="-3.57805945213429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10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ΔΑ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42.010050251256281</c:v>
                </c:pt>
                <c:pt idx="1">
                  <c:v>56.180904522613062</c:v>
                </c:pt>
                <c:pt idx="2">
                  <c:v>1.8090452261306533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29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43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tint val="54902"/>
                    <a:invGamma/>
                  </a:srgbClr>
                </a:gs>
              </a:gsLst>
              <a:lin ang="2700000" scaled="1"/>
            </a:gradFill>
            <a:ln w="24100">
              <a:noFill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tint val="77647"/>
                      <a:invGamma/>
                    </a:srgbClr>
                  </a:gs>
                </a:gsLst>
                <a:lin ang="2700000" scaled="1"/>
              </a:gradFill>
              <a:ln w="24100">
                <a:noFill/>
              </a:ln>
            </c:spPr>
          </c:dPt>
          <c:dLbls>
            <c:dLbl>
              <c:idx val="0"/>
              <c:layout>
                <c:manualLayout>
                  <c:x val="0.32120180199889409"/>
                  <c:y val="3.1468977659737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7731737321973476"/>
                  <c:y val="2.8221356585379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808969818073599"/>
                  <c:y val="1.924854467132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9216569176042129E-2"/>
                  <c:y val="-1.17464892211440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19307589880159789"/>
                  <c:y val="0.76526717557251911"/>
                </c:manualLayout>
              </c:layout>
              <c:numFmt formatCode="0.0" sourceLinked="0"/>
              <c:spPr>
                <a:noFill/>
                <a:ln w="24100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Mode val="edge"/>
                  <c:yMode val="edge"/>
                  <c:x val="0.19707057256990676"/>
                  <c:y val="0.8015267175572518"/>
                </c:manualLayout>
              </c:layout>
              <c:numFmt formatCode="0.0" sourceLinked="0"/>
              <c:spPr>
                <a:noFill/>
                <a:ln w="24100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22370173102529964"/>
                  <c:y val="0.82061068702290063"/>
                </c:manualLayout>
              </c:layout>
              <c:numFmt formatCode="0.0" sourceLinked="0"/>
              <c:spPr>
                <a:noFill/>
                <a:ln w="24100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28362183754993342"/>
                  <c:y val="0.61641221374045807"/>
                </c:manualLayout>
              </c:layout>
              <c:numFmt formatCode="0.0" sourceLinked="0"/>
              <c:spPr>
                <a:noFill/>
                <a:ln w="24100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26364846870838876"/>
                  <c:y val="0.70992366412213748"/>
                </c:manualLayout>
              </c:layout>
              <c:numFmt formatCode="0.0" sourceLinked="0"/>
              <c:spPr>
                <a:noFill/>
                <a:ln w="24100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3968042609853527"/>
                  <c:y val="0.89503816793893121"/>
                </c:manualLayout>
              </c:layout>
              <c:numFmt formatCode="0.0" sourceLinked="0"/>
              <c:spPr>
                <a:noFill/>
                <a:ln w="24100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100">
                <a:noFill/>
              </a:ln>
            </c:spPr>
            <c:txPr>
              <a:bodyPr/>
              <a:lstStyle/>
              <a:p>
                <a:pPr>
                  <a:defRPr sz="949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Κανένα</c:v>
                </c:pt>
                <c:pt idx="1">
                  <c:v>1</c:v>
                </c:pt>
                <c:pt idx="2">
                  <c:v>2</c:v>
                </c:pt>
                <c:pt idx="3">
                  <c:v>3 άτομα και άνω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38.5</c:v>
                </c:pt>
                <c:pt idx="1">
                  <c:v>32.200000000000003</c:v>
                </c:pt>
                <c:pt idx="2">
                  <c:v>24.9</c:v>
                </c:pt>
                <c:pt idx="3">
                  <c:v>4.4000000000000004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0"/>
        <c:shape val="box"/>
        <c:axId val="32873088"/>
        <c:axId val="32883072"/>
        <c:axId val="0"/>
      </c:bar3DChart>
      <c:catAx>
        <c:axId val="328730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49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32883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883072"/>
        <c:scaling>
          <c:orientation val="minMax"/>
          <c:max val="6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8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32873088"/>
        <c:crosses val="max"/>
        <c:crossBetween val="between"/>
      </c:valAx>
      <c:spPr>
        <a:noFill/>
        <a:ln w="241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07407407407409"/>
          <c:y val="8.8000000000000023E-2"/>
          <c:w val="0.70222222222222219"/>
          <c:h val="0.75200000000000011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31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1.0590015633197881E-2"/>
                  <c:y val="-5.90038278574937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5416037519674924E-2"/>
                  <c:y val="5.36398435068123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340143297087129E-3"/>
                  <c:y val="-1.12136838197312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932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Sheet1!$B$2:$C$2</c:f>
              <c:numCache>
                <c:formatCode>###0.0</c:formatCode>
                <c:ptCount val="2"/>
                <c:pt idx="0">
                  <c:v>21.321321321321321</c:v>
                </c:pt>
                <c:pt idx="1">
                  <c:v>78.678678678678679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0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485933698148383E-2"/>
          <c:y val="3.2778012786074701E-2"/>
          <c:w val="0.87035953872619864"/>
          <c:h val="0.87395549511009396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58">
              <a:solidFill>
                <a:schemeClr val="tx1"/>
              </a:solidFill>
              <a:prstDash val="solid"/>
            </a:ln>
          </c:spPr>
          <c:dPt>
            <c:idx val="0"/>
            <c:bubble3D val="0"/>
            <c:explosion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explosion val="5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explosion val="11"/>
            <c:spPr>
              <a:solidFill>
                <a:schemeClr val="tx1">
                  <a:lumMod val="75000"/>
                  <a:lumOff val="25000"/>
                </a:schemeClr>
              </a:solidFill>
              <a:ln w="24515">
                <a:noFill/>
              </a:ln>
            </c:spPr>
          </c:dPt>
          <c:dPt>
            <c:idx val="3"/>
            <c:bubble3D val="0"/>
            <c:explosion val="4"/>
            <c:spPr>
              <a:solidFill>
                <a:schemeClr val="tx1">
                  <a:lumMod val="50000"/>
                  <a:lumOff val="50000"/>
                </a:schemeClr>
              </a:solidFill>
              <a:ln w="1225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128015695943189E-3"/>
                  <c:y val="-6.34907313701774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1005825209004333E-2"/>
                  <c:y val="-3.83142859493660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1791230065370824E-2"/>
                  <c:y val="1.30312080895844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7439859708826365E-2"/>
                  <c:y val="-4.187199170636585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 algn="ctr" rtl="0">
                    <a:defRPr lang="en-US" sz="934" b="1" i="0" u="none" strike="noStrike" kern="1200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934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Ναι</c:v>
                </c:pt>
                <c:pt idx="1">
                  <c:v>Όχι</c:v>
                </c:pt>
                <c:pt idx="2">
                  <c:v>Είχα αλλά έχασα τη ρύθμιση</c:v>
                </c:pt>
                <c:pt idx="3">
                  <c:v>ΔΑ</c:v>
                </c:pt>
              </c:strCache>
            </c:strRef>
          </c:cat>
          <c:val>
            <c:numRef>
              <c:f>Sheet1!$B$2:$E$2</c:f>
              <c:numCache>
                <c:formatCode>###0.0</c:formatCode>
                <c:ptCount val="4"/>
                <c:pt idx="0">
                  <c:v>58.2</c:v>
                </c:pt>
                <c:pt idx="1">
                  <c:v>38.5</c:v>
                </c:pt>
                <c:pt idx="2" formatCode="####.0">
                  <c:v>2.2999999999999998</c:v>
                </c:pt>
                <c:pt idx="3" formatCode="####.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6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22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70370370370369"/>
          <c:y val="8.771929824561403E-2"/>
          <c:w val="0.60444444444444456"/>
          <c:h val="0.71052631578947367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70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97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97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24539">
                <a:noFill/>
              </a:ln>
            </c:spPr>
          </c:dPt>
          <c:dLbls>
            <c:dLbl>
              <c:idx val="0"/>
              <c:layout>
                <c:manualLayout>
                  <c:x val="-1.0590015633197881E-2"/>
                  <c:y val="-5.90038278574937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5416037519674924E-2"/>
                  <c:y val="5.36398435068123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340143297087129E-3"/>
                  <c:y val="-1.12136838197312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9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ΔΑ</c:v>
                </c:pt>
              </c:strCache>
            </c:strRef>
          </c:cat>
          <c:val>
            <c:numRef>
              <c:f>Sheet1!$B$2:$D$2</c:f>
              <c:numCache>
                <c:formatCode>###0.0</c:formatCode>
                <c:ptCount val="3"/>
                <c:pt idx="0">
                  <c:v>53.1</c:v>
                </c:pt>
                <c:pt idx="1">
                  <c:v>34</c:v>
                </c:pt>
                <c:pt idx="2">
                  <c:v>12.9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9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23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03703703703704"/>
          <c:y val="8.9430894308943104E-2"/>
          <c:w val="0.65629629629629649"/>
          <c:h val="0.71544715447154472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53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24505">
                <a:noFill/>
              </a:ln>
            </c:spPr>
          </c:dPt>
          <c:dLbls>
            <c:dLbl>
              <c:idx val="0"/>
              <c:layout>
                <c:manualLayout>
                  <c:x val="-1.0590015633197881E-2"/>
                  <c:y val="-5.90038278574937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5416037519674924E-2"/>
                  <c:y val="5.36398435068123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340143297087129E-3"/>
                  <c:y val="-1.12136838197312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934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ΔΑ</c:v>
                </c:pt>
              </c:strCache>
            </c:strRef>
          </c:cat>
          <c:val>
            <c:numRef>
              <c:f>Sheet1!$B$2:$D$2</c:f>
              <c:numCache>
                <c:formatCode>###0.0</c:formatCode>
                <c:ptCount val="3"/>
                <c:pt idx="0">
                  <c:v>37.737737737737739</c:v>
                </c:pt>
                <c:pt idx="1">
                  <c:v>61.861861861861861</c:v>
                </c:pt>
                <c:pt idx="2" formatCode="####.0">
                  <c:v>0.40040040040040042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5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22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58469945355194"/>
          <c:y val="0.22565320665083136"/>
          <c:w val="0.72814207650273233"/>
          <c:h val="0.5011876484560569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72">
              <a:solidFill>
                <a:schemeClr val="tx1"/>
              </a:solidFill>
              <a:prstDash val="solid"/>
            </a:ln>
          </c:spPr>
          <c:dPt>
            <c:idx val="0"/>
            <c:bubble3D val="0"/>
            <c:explosion val="3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explosion val="3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3.8989097516656579E-2"/>
                  <c:y val="-0.286225192563960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8606904906117544E-3"/>
                  <c:y val="-3.74136968360410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654754694124776E-3"/>
                  <c:y val="-1.91706471702898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9357480157493172E-2"/>
                  <c:y val="-2.76824926156093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4368307432556583E-2"/>
                  <c:y val="-5.34117792525428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4990104591287801E-2"/>
                  <c:y val="-5.59741215734693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4543">
                <a:noFill/>
              </a:ln>
            </c:spPr>
            <c:txPr>
              <a:bodyPr/>
              <a:lstStyle/>
              <a:p>
                <a:pPr>
                  <a:defRPr sz="9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Τα καταφέρνω</c:v>
                </c:pt>
                <c:pt idx="1">
                  <c:v>Έχω ληξιπρόθεσμες οφειλές</c:v>
                </c:pt>
                <c:pt idx="2">
                  <c:v>ΔΑ</c:v>
                </c:pt>
              </c:strCache>
            </c:strRef>
          </c:cat>
          <c:val>
            <c:numRef>
              <c:f>Sheet1!$B$2:$D$2</c:f>
              <c:numCache>
                <c:formatCode>###0.0</c:formatCode>
                <c:ptCount val="3"/>
                <c:pt idx="0">
                  <c:v>72.459893048128336</c:v>
                </c:pt>
                <c:pt idx="1">
                  <c:v>27.272727272727273</c:v>
                </c:pt>
                <c:pt idx="2" formatCode="####.0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9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24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881578947368432E-2"/>
          <c:y val="0.13840830449826994"/>
          <c:w val="0.76618080065344929"/>
          <c:h val="0.63980581447190443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503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1008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1008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25006">
                <a:noFill/>
              </a:ln>
            </c:spPr>
          </c:dPt>
          <c:dLbls>
            <c:dLbl>
              <c:idx val="0"/>
              <c:layout>
                <c:manualLayout>
                  <c:x val="-1.0590015633197881E-2"/>
                  <c:y val="-5.90038278574937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5416037519674924E-2"/>
                  <c:y val="5.36398435068123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340143297087129E-3"/>
                  <c:y val="-1.12136838197312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953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ΔΑ</c:v>
                </c:pt>
              </c:strCache>
            </c:strRef>
          </c:cat>
          <c:val>
            <c:numRef>
              <c:f>Sheet1!$B$2:$D$2</c:f>
              <c:numCache>
                <c:formatCode>###0.0</c:formatCode>
                <c:ptCount val="3"/>
                <c:pt idx="0">
                  <c:v>53.099730458221025</c:v>
                </c:pt>
                <c:pt idx="1">
                  <c:v>34.501347708894876</c:v>
                </c:pt>
                <c:pt idx="2">
                  <c:v>12.398921832884097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89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51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48148148148151"/>
          <c:y val="0.11742424242424246"/>
          <c:w val="0.69037037037037052"/>
          <c:h val="0.7007575757575758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40">
              <a:solidFill>
                <a:schemeClr val="tx1"/>
              </a:solidFill>
              <a:prstDash val="solid"/>
            </a:ln>
          </c:spPr>
          <c:explosion val="10"/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73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73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12240">
                <a:solidFill>
                  <a:schemeClr val="bg2">
                    <a:lumMod val="90000"/>
                  </a:scheme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7928196025025131E-2"/>
                  <c:y val="-2.306662889397621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270801875983746E-2"/>
                  <c:y val="-3.51254420807537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2232361953726143E-3"/>
                  <c:y val="-2.58983954113292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1036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ΔΑ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89.689689689689686</c:v>
                </c:pt>
                <c:pt idx="1">
                  <c:v>9.8098098098098099</c:v>
                </c:pt>
                <c:pt idx="2">
                  <c:v>0.50050050050050054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2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2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55555555555556"/>
          <c:y val="0.13829787234042556"/>
          <c:w val="0.70074074074074078"/>
          <c:h val="0.66666666666666663"/>
        </c:manualLayout>
      </c:layout>
      <c:pie3DChart>
        <c:varyColors val="1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 w="12227">
              <a:noFill/>
              <a:prstDash val="solid"/>
            </a:ln>
          </c:spPr>
          <c:explosion val="2"/>
          <c:dPt>
            <c:idx val="0"/>
            <c:bubble3D val="0"/>
            <c:explosion val="4"/>
            <c:spPr>
              <a:solidFill>
                <a:schemeClr val="accent3"/>
              </a:solidFill>
              <a:ln w="9862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9862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explosion val="7"/>
          </c:dPt>
          <c:dLbls>
            <c:dLbl>
              <c:idx val="0"/>
              <c:layout>
                <c:manualLayout>
                  <c:x val="4.8527034972190922E-2"/>
                  <c:y val="-0.5497684132598769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2360027896154017E-3"/>
                  <c:y val="-5.38241727734406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130773184546117E-3"/>
                  <c:y val="-4.73110542559371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10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ΔΑ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78.026905829596416</c:v>
                </c:pt>
                <c:pt idx="1">
                  <c:v>15.134529147982063</c:v>
                </c:pt>
                <c:pt idx="2">
                  <c:v>6.8385650224215251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29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19760479041919"/>
          <c:y val="0.17500000000000002"/>
          <c:w val="0.63173652694610782"/>
          <c:h val="0.60000000000000009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27">
              <a:solidFill>
                <a:schemeClr val="tx1"/>
              </a:solidFill>
              <a:prstDash val="solid"/>
            </a:ln>
          </c:spPr>
          <c:explosion val="10"/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12227">
                <a:solidFill>
                  <a:schemeClr val="bg2">
                    <a:lumMod val="90000"/>
                  </a:scheme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37359368638055E-2"/>
                  <c:y val="-1.86462027911666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2943823746725484E-3"/>
                  <c:y val="-1.18513696564730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10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Με ενοίκιο</c:v>
                </c:pt>
                <c:pt idx="1">
                  <c:v>Ιδιόκτητο</c:v>
                </c:pt>
                <c:pt idx="2">
                  <c:v>ΔΑ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10.810810810810811</c:v>
                </c:pt>
                <c:pt idx="1">
                  <c:v>88.688688688688686</c:v>
                </c:pt>
                <c:pt idx="2">
                  <c:v>0.50050050050050054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29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78195488721805"/>
          <c:y val="0.14184397163120571"/>
          <c:w val="0.70827067669172949"/>
          <c:h val="0.66312056737588676"/>
        </c:manualLayout>
      </c:layout>
      <c:pie3DChart>
        <c:varyColors val="1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 w="12252">
              <a:solidFill>
                <a:schemeClr val="tx1"/>
              </a:solidFill>
              <a:prstDash val="solid"/>
            </a:ln>
          </c:spPr>
          <c:explosion val="2"/>
          <c:dPt>
            <c:idx val="0"/>
            <c:bubble3D val="0"/>
            <c:explosion val="4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83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83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1.4673925913918353E-2"/>
                  <c:y val="-8.42963196517958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2360062532791534E-3"/>
                  <c:y val="4.24242469232214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130773184546117E-3"/>
                  <c:y val="-4.73110542559371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1038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ΔΑ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24.711316397228636</c:v>
                </c:pt>
                <c:pt idx="1">
                  <c:v>75.173210161662823</c:v>
                </c:pt>
                <c:pt idx="2">
                  <c:v>0.11547344110854503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5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21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30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tint val="54902"/>
                    <a:invGamma/>
                  </a:srgbClr>
                </a:gs>
              </a:gsLst>
              <a:lin ang="2700000" scaled="1"/>
            </a:gradFill>
            <a:ln w="24121">
              <a:noFill/>
            </a:ln>
          </c:spPr>
          <c:invertIfNegative val="0"/>
          <c:dPt>
            <c:idx val="6"/>
            <c:invertIfNegative val="0"/>
            <c:bubble3D val="0"/>
            <c:spPr>
              <a:gradFill rotWithShape="0">
                <a:gsLst>
                  <a:gs pos="0">
                    <a:srgbClr val="EEECE1"/>
                  </a:gs>
                  <a:gs pos="100000">
                    <a:srgbClr val="EEECE1">
                      <a:gamma/>
                      <a:tint val="54902"/>
                      <a:invGamma/>
                    </a:srgbClr>
                  </a:gs>
                </a:gsLst>
                <a:lin ang="2700000" scaled="1"/>
              </a:gradFill>
              <a:ln w="24121">
                <a:noFill/>
              </a:ln>
            </c:spPr>
          </c:dPt>
          <c:dLbls>
            <c:dLbl>
              <c:idx val="0"/>
              <c:layout>
                <c:manualLayout>
                  <c:x val="0.35510642082602745"/>
                  <c:y val="7.4256290756018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3670903170298733"/>
                  <c:y val="6.1073421908180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355176557287186"/>
                  <c:y val="5.4458496983819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013305882443937E-2"/>
                  <c:y val="8.0661163462865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76820594990696E-2"/>
                  <c:y val="5.4347504775642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962532173104921E-2"/>
                  <c:y val="1.2172589404844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2663697120847442E-2"/>
                  <c:y val="-2.8090880048108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40346205059920109"/>
                  <c:y val="0.73529411764705899"/>
                </c:manualLayout>
              </c:layout>
              <c:numFmt formatCode="0.0" sourceLinked="0"/>
              <c:spPr>
                <a:noFill/>
                <a:ln w="24121">
                  <a:noFill/>
                </a:ln>
              </c:spPr>
              <c:txPr>
                <a:bodyPr/>
                <a:lstStyle/>
                <a:p>
                  <a:pPr>
                    <a:defRPr sz="831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26364846870838876"/>
                  <c:y val="0.643598615916955"/>
                </c:manualLayout>
              </c:layout>
              <c:numFmt formatCode="0.0" sourceLinked="0"/>
              <c:spPr>
                <a:noFill/>
                <a:ln w="24121">
                  <a:noFill/>
                </a:ln>
              </c:spPr>
              <c:txPr>
                <a:bodyPr/>
                <a:lstStyle/>
                <a:p>
                  <a:pPr>
                    <a:defRPr sz="831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3968042609853527"/>
                  <c:y val="0.81141868512110726"/>
                </c:manualLayout>
              </c:layout>
              <c:numFmt formatCode="0.0" sourceLinked="0"/>
              <c:spPr>
                <a:noFill/>
                <a:ln w="24121">
                  <a:noFill/>
                </a:ln>
              </c:spPr>
              <c:txPr>
                <a:bodyPr/>
                <a:lstStyle/>
                <a:p>
                  <a:pPr>
                    <a:defRPr sz="831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121">
                <a:noFill/>
              </a:ln>
            </c:spPr>
            <c:txPr>
              <a:bodyPr/>
              <a:lstStyle/>
              <a:p>
                <a:pPr>
                  <a:defRPr sz="95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Μέχρι 10.000€</c:v>
                </c:pt>
                <c:pt idx="1">
                  <c:v>10.001€ - 18.000€</c:v>
                </c:pt>
                <c:pt idx="2">
                  <c:v>18.001€ - 25.000€</c:v>
                </c:pt>
                <c:pt idx="3">
                  <c:v>25.001€ - 30.000€</c:v>
                </c:pt>
                <c:pt idx="4">
                  <c:v>30.001€ - 40.000€</c:v>
                </c:pt>
                <c:pt idx="5">
                  <c:v>Άνω των 40.000€</c:v>
                </c:pt>
                <c:pt idx="6">
                  <c:v>ΔΑ</c:v>
                </c:pt>
              </c:strCache>
            </c:strRef>
          </c:cat>
          <c:val>
            <c:numRef>
              <c:f>Sheet1!$B$2:$H$2</c:f>
              <c:numCache>
                <c:formatCode>###0.0</c:formatCode>
                <c:ptCount val="7"/>
                <c:pt idx="0">
                  <c:v>37.148594377510037</c:v>
                </c:pt>
                <c:pt idx="1">
                  <c:v>35.642570281124499</c:v>
                </c:pt>
                <c:pt idx="2">
                  <c:v>12.751004016064257</c:v>
                </c:pt>
                <c:pt idx="3">
                  <c:v>5.4216867469879517</c:v>
                </c:pt>
                <c:pt idx="4">
                  <c:v>2.3092369477911645</c:v>
                </c:pt>
                <c:pt idx="5">
                  <c:v>1.3052208835341366</c:v>
                </c:pt>
                <c:pt idx="6">
                  <c:v>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0"/>
        <c:shape val="box"/>
        <c:axId val="32830208"/>
        <c:axId val="32831744"/>
        <c:axId val="0"/>
      </c:bar3DChart>
      <c:catAx>
        <c:axId val="328302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32831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831744"/>
        <c:scaling>
          <c:orientation val="minMax"/>
          <c:max val="45"/>
          <c:min val="0"/>
        </c:scaling>
        <c:delete val="0"/>
        <c:axPos val="b"/>
        <c:numFmt formatCode="###0.0" sourceLinked="1"/>
        <c:majorTickMark val="out"/>
        <c:minorTickMark val="none"/>
        <c:tickLblPos val="nextTo"/>
        <c:spPr>
          <a:ln w="30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00" b="1" i="0" u="none" strike="noStrik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l-GR"/>
          </a:p>
        </c:txPr>
        <c:crossAx val="32830208"/>
        <c:crosses val="max"/>
        <c:crossBetween val="between"/>
      </c:valAx>
      <c:spPr>
        <a:noFill/>
        <a:ln w="2412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49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008080"/>
                </a:gs>
                <a:gs pos="100000">
                  <a:srgbClr val="008080">
                    <a:gamma/>
                    <a:tint val="43922"/>
                    <a:invGamma/>
                  </a:srgbClr>
                </a:gs>
              </a:gsLst>
              <a:lin ang="2700000" scaled="1"/>
            </a:gradFill>
            <a:ln w="24120">
              <a:noFill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tint val="43922"/>
                      <a:invGamma/>
                    </a:srgbClr>
                  </a:gs>
                </a:gsLst>
                <a:lin ang="2700000" scaled="1"/>
              </a:gradFill>
              <a:ln w="24120">
                <a:noFill/>
              </a:ln>
            </c:spPr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FF9900"/>
                  </a:gs>
                  <a:gs pos="100000">
                    <a:srgbClr val="FF9900">
                      <a:gamma/>
                      <a:tint val="43922"/>
                      <a:invGamma/>
                    </a:srgbClr>
                  </a:gs>
                </a:gsLst>
                <a:lin ang="2700000" scaled="1"/>
              </a:gradFill>
              <a:ln w="24120">
                <a:noFill/>
              </a:ln>
            </c:spPr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val="C0504D"/>
                  </a:gs>
                  <a:gs pos="100000">
                    <a:srgbClr val="C0504D">
                      <a:gamma/>
                      <a:tint val="43922"/>
                      <a:invGamma/>
                    </a:srgbClr>
                  </a:gs>
                </a:gsLst>
                <a:lin ang="2700000" scaled="1"/>
              </a:gradFill>
              <a:ln w="24120">
                <a:noFill/>
              </a:ln>
            </c:spPr>
          </c:dPt>
          <c:dLbls>
            <c:dLbl>
              <c:idx val="0"/>
              <c:layout>
                <c:manualLayout>
                  <c:x val="0.38483664104480525"/>
                  <c:y val="2.7007927836771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282025677676891"/>
                  <c:y val="2.3788533610332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791681563644335"/>
                  <c:y val="1.5114593929347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92854133070052E-2"/>
                  <c:y val="2.0827480297019828E-3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878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34638922888616891"/>
                  <c:y val="0.81636363636363651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878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Mode val="edge"/>
                  <c:yMode val="edge"/>
                  <c:x val="0.25703794369645044"/>
                  <c:y val="0.91636363636363649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76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28518971848225222"/>
                  <c:y val="0.68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76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31578947368421062"/>
                  <c:y val="0.76181818181818184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76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87760097919216662"/>
                  <c:y val="0.83818181818181825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76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6315789473684215"/>
                  <c:y val="0.92909090909090908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76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120">
                <a:noFill/>
              </a:ln>
            </c:spPr>
            <c:txPr>
              <a:bodyPr/>
              <a:lstStyle/>
              <a:p>
                <a:pPr>
                  <a:defRPr sz="95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Πάντα στην ώρα τους</c:v>
                </c:pt>
                <c:pt idx="1">
                  <c:v>Συχνά με κάποια καθυστέρηση</c:v>
                </c:pt>
                <c:pt idx="2">
                  <c:v>Έχω καθυστερημένες οφειλές</c:v>
                </c:pt>
                <c:pt idx="3">
                  <c:v>ΔΑ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67.592592592592595</c:v>
                </c:pt>
                <c:pt idx="1">
                  <c:v>17.12962962962963</c:v>
                </c:pt>
                <c:pt idx="2">
                  <c:v>14.351851851851851</c:v>
                </c:pt>
                <c:pt idx="3">
                  <c:v>0.92592592592592593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gapDepth val="0"/>
        <c:shape val="box"/>
        <c:axId val="114072192"/>
        <c:axId val="114094464"/>
        <c:axId val="0"/>
      </c:bar3DChart>
      <c:catAx>
        <c:axId val="1140721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11409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94464"/>
        <c:scaling>
          <c:orientation val="minMax"/>
          <c:max val="70"/>
          <c:min val="0"/>
        </c:scaling>
        <c:delete val="0"/>
        <c:axPos val="b"/>
        <c:numFmt formatCode="0.0" sourceLinked="1"/>
        <c:majorTickMark val="out"/>
        <c:minorTickMark val="none"/>
        <c:tickLblPos val="nextTo"/>
        <c:spPr>
          <a:ln w="30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0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114072192"/>
        <c:crosses val="max"/>
        <c:crossBetween val="between"/>
      </c:valAx>
      <c:spPr>
        <a:noFill/>
        <a:ln w="2412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1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14814814814816"/>
          <c:y val="0.13120567375886522"/>
          <c:w val="0.71407407407407431"/>
          <c:h val="0.6773049645390072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27">
              <a:noFill/>
              <a:prstDash val="solid"/>
            </a:ln>
          </c:spPr>
          <c:explosion val="2"/>
          <c:dPt>
            <c:idx val="0"/>
            <c:bubble3D val="0"/>
            <c:spPr>
              <a:solidFill>
                <a:schemeClr val="accent3"/>
              </a:solidFill>
              <a:ln w="9862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 w="9862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12227">
                <a:noFill/>
                <a:prstDash val="solid"/>
              </a:ln>
            </c:spPr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2227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-2.9523319078431809E-2"/>
                  <c:y val="-8.87988108499822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7877649909146008E-2"/>
                  <c:y val="4.703116685065605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6310076004767393E-2"/>
                  <c:y val="-2.358224177204549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Ναι</c:v>
                </c:pt>
                <c:pt idx="1">
                  <c:v>Όχι</c:v>
                </c:pt>
                <c:pt idx="2">
                  <c:v>Σκέφτομαι να κάνω</c:v>
                </c:pt>
                <c:pt idx="3">
                  <c:v>Δ Α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40</c:v>
                </c:pt>
                <c:pt idx="1">
                  <c:v>55.813953488372093</c:v>
                </c:pt>
                <c:pt idx="2">
                  <c:v>2.7906976744186047</c:v>
                </c:pt>
                <c:pt idx="3">
                  <c:v>1.3953488372093024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29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27819548872182"/>
          <c:y val="0.13475177304964536"/>
          <c:w val="0.71127819548872184"/>
          <c:h val="0.67021276595744661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52">
              <a:noFill/>
              <a:prstDash val="solid"/>
            </a:ln>
          </c:spPr>
          <c:explosion val="2"/>
          <c:dPt>
            <c:idx val="0"/>
            <c:bubble3D val="0"/>
            <c:spPr>
              <a:solidFill>
                <a:schemeClr val="accent3"/>
              </a:solidFill>
              <a:ln w="9883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883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252">
                <a:noFill/>
                <a:prstDash val="solid"/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 w="12252">
                <a:noFill/>
                <a:prstDash val="solid"/>
              </a:ln>
            </c:spPr>
          </c:dPt>
          <c:dPt>
            <c:idx val="4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2252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-2.9523319078431809E-2"/>
                  <c:y val="-8.87988108499822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1857388099467557E-2"/>
                  <c:y val="-8.5568828693343238E-17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0127700579065395E-3"/>
                  <c:y val="3.79935588868751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3517699668490871E-3"/>
                  <c:y val="-5.59881371622830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38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ΔΑ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26.760563380281692</c:v>
                </c:pt>
                <c:pt idx="1">
                  <c:v>33.802816901408448</c:v>
                </c:pt>
                <c:pt idx="2">
                  <c:v>17.370892018779344</c:v>
                </c:pt>
                <c:pt idx="3">
                  <c:v>10.7981220657277</c:v>
                </c:pt>
                <c:pt idx="4">
                  <c:v>11.4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5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21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14814814814816"/>
          <c:y val="0.13120567375886522"/>
          <c:w val="0.71407407407407431"/>
          <c:h val="0.6773049645390072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27">
              <a:solidFill>
                <a:schemeClr val="tx1"/>
              </a:solidFill>
              <a:prstDash val="solid"/>
            </a:ln>
          </c:spPr>
          <c:explosion val="2"/>
          <c:dPt>
            <c:idx val="0"/>
            <c:bubble3D val="0"/>
            <c:explosion val="4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12227">
                <a:solidFill>
                  <a:schemeClr val="bg2">
                    <a:lumMod val="90000"/>
                  </a:scheme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9523319078431809E-2"/>
                  <c:y val="-8.87988108499822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130773184546117E-3"/>
                  <c:y val="-4.73110542559371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10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 Α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24.321266968325791</c:v>
                </c:pt>
                <c:pt idx="1">
                  <c:v>73.755656108597279</c:v>
                </c:pt>
                <c:pt idx="2">
                  <c:v>1.9230769230769231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29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14814814814816"/>
          <c:y val="0.13120567375886522"/>
          <c:w val="0.71407407407407475"/>
          <c:h val="0.67730496453900746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27">
              <a:solidFill>
                <a:schemeClr val="tx1"/>
              </a:solidFill>
              <a:prstDash val="solid"/>
            </a:ln>
          </c:spPr>
          <c:explosion val="2"/>
          <c:dPt>
            <c:idx val="0"/>
            <c:bubble3D val="0"/>
            <c:explosion val="4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862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12227">
                <a:solidFill>
                  <a:schemeClr val="bg2">
                    <a:lumMod val="90000"/>
                  </a:scheme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1657294699204783E-2"/>
                  <c:y val="-9.81692285074048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8245833414743753E-3"/>
                  <c:y val="-1.37008825194781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numFmt formatCode="0.0%" sourceLinked="0"/>
            <c:txPr>
              <a:bodyPr/>
              <a:lstStyle/>
              <a:p>
                <a:pPr>
                  <a:defRPr sz="10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 Α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4.0040040040040044</c:v>
                </c:pt>
                <c:pt idx="1">
                  <c:v>95.395395395395397</c:v>
                </c:pt>
                <c:pt idx="2">
                  <c:v>0.60060060060060061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29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07407407407409"/>
          <c:y val="8.8000000000000023E-2"/>
          <c:w val="0.70222222222222219"/>
          <c:h val="0.7520000000000001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30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ΦΟΡΟΙ % ΑΕΠ, 2009-2015</a:t>
            </a:r>
            <a:endParaRPr lang="el-GR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Φύλλο1!$O$90</c:f>
              <c:strCache>
                <c:ptCount val="1"/>
                <c:pt idx="0">
                  <c:v>ΙΡΛΑΝΔΙΑ</c:v>
                </c:pt>
              </c:strCache>
            </c:strRef>
          </c:tx>
          <c:cat>
            <c:strRef>
              <c:f>Φύλλο1!$P$89:$V$89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strCache>
            </c:strRef>
          </c:cat>
          <c:val>
            <c:numRef>
              <c:f>Φύλλο1!$P$90:$V$90</c:f>
              <c:numCache>
                <c:formatCode>#,##0</c:formatCode>
                <c:ptCount val="7"/>
                <c:pt idx="0">
                  <c:v>33.299999999999997</c:v>
                </c:pt>
                <c:pt idx="1">
                  <c:v>33.200000000000003</c:v>
                </c:pt>
                <c:pt idx="2">
                  <c:v>33.299999999999997</c:v>
                </c:pt>
                <c:pt idx="3">
                  <c:v>33.799999999999997</c:v>
                </c:pt>
                <c:pt idx="4" formatCode="General">
                  <c:v>34.1</c:v>
                </c:pt>
                <c:pt idx="5" formatCode="General">
                  <c:v>34.1</c:v>
                </c:pt>
                <c:pt idx="6">
                  <c:v>27.6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Φύλλο1!$O$91</c:f>
              <c:strCache>
                <c:ptCount val="1"/>
                <c:pt idx="0">
                  <c:v>ΕΛΛΑΔΑ</c:v>
                </c:pt>
              </c:strCache>
            </c:strRef>
          </c:tx>
          <c:spPr>
            <a:ln w="50800">
              <a:solidFill>
                <a:schemeClr val="tx2"/>
              </a:solidFill>
            </a:ln>
          </c:spPr>
          <c:marker>
            <c:symbol val="square"/>
            <c:size val="11"/>
            <c:spPr>
              <a:solidFill>
                <a:schemeClr val="accent1"/>
              </a:solidFill>
              <a:ln w="0">
                <a:solidFill>
                  <a:schemeClr val="tx2"/>
                </a:solidFill>
              </a:ln>
            </c:spPr>
          </c:marker>
          <c:cat>
            <c:strRef>
              <c:f>Φύλλο1!$P$89:$V$89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strCache>
            </c:strRef>
          </c:cat>
          <c:val>
            <c:numRef>
              <c:f>Φύλλο1!$P$91:$V$91</c:f>
              <c:numCache>
                <c:formatCode>#,##0</c:formatCode>
                <c:ptCount val="7"/>
                <c:pt idx="0">
                  <c:v>38.9</c:v>
                </c:pt>
                <c:pt idx="1">
                  <c:v>41.3</c:v>
                </c:pt>
                <c:pt idx="2">
                  <c:v>44.1</c:v>
                </c:pt>
                <c:pt idx="3">
                  <c:v>46.6</c:v>
                </c:pt>
                <c:pt idx="4">
                  <c:v>49.1</c:v>
                </c:pt>
                <c:pt idx="5">
                  <c:v>47</c:v>
                </c:pt>
                <c:pt idx="6">
                  <c:v>47.9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Φύλλο1!$O$92</c:f>
              <c:strCache>
                <c:ptCount val="1"/>
                <c:pt idx="0">
                  <c:v>ΙΣΠΑΝΙΑ</c:v>
                </c:pt>
              </c:strCache>
            </c:strRef>
          </c:tx>
          <c:cat>
            <c:strRef>
              <c:f>Φύλλο1!$P$89:$V$89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strCache>
            </c:strRef>
          </c:cat>
          <c:val>
            <c:numRef>
              <c:f>Φύλλο1!$P$92:$V$92</c:f>
              <c:numCache>
                <c:formatCode>#,##0</c:formatCode>
                <c:ptCount val="7"/>
                <c:pt idx="0">
                  <c:v>34.799999999999997</c:v>
                </c:pt>
                <c:pt idx="1">
                  <c:v>36.200000000000003</c:v>
                </c:pt>
                <c:pt idx="2">
                  <c:v>36.200000000000003</c:v>
                </c:pt>
                <c:pt idx="3">
                  <c:v>37.6</c:v>
                </c:pt>
                <c:pt idx="4">
                  <c:v>38.6</c:v>
                </c:pt>
                <c:pt idx="5">
                  <c:v>38.9</c:v>
                </c:pt>
                <c:pt idx="6">
                  <c:v>38.6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Φύλλο1!$O$93</c:f>
              <c:strCache>
                <c:ptCount val="1"/>
                <c:pt idx="0">
                  <c:v>ΙΤΑΛΙΑ</c:v>
                </c:pt>
              </c:strCache>
            </c:strRef>
          </c:tx>
          <c:marker>
            <c:spPr>
              <a:ln>
                <a:solidFill>
                  <a:schemeClr val="tx2"/>
                </a:solidFill>
              </a:ln>
            </c:spPr>
          </c:marker>
          <c:cat>
            <c:strRef>
              <c:f>Φύλλο1!$P$89:$V$89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strCache>
            </c:strRef>
          </c:cat>
          <c:val>
            <c:numRef>
              <c:f>Φύλλο1!$P$93:$V$93</c:f>
              <c:numCache>
                <c:formatCode>#,##0</c:formatCode>
                <c:ptCount val="7"/>
                <c:pt idx="0">
                  <c:v>45.9</c:v>
                </c:pt>
                <c:pt idx="1">
                  <c:v>45.6</c:v>
                </c:pt>
                <c:pt idx="2">
                  <c:v>45.7</c:v>
                </c:pt>
                <c:pt idx="3">
                  <c:v>47.8</c:v>
                </c:pt>
                <c:pt idx="4">
                  <c:v>48.1</c:v>
                </c:pt>
                <c:pt idx="5">
                  <c:v>47.9</c:v>
                </c:pt>
                <c:pt idx="6">
                  <c:v>47.8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Φύλλο1!$O$94</c:f>
              <c:strCache>
                <c:ptCount val="1"/>
                <c:pt idx="0">
                  <c:v>ΚΥΠΡΟΣ</c:v>
                </c:pt>
              </c:strCache>
            </c:strRef>
          </c:tx>
          <c:cat>
            <c:strRef>
              <c:f>Φύλλο1!$P$89:$V$89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strCache>
            </c:strRef>
          </c:cat>
          <c:val>
            <c:numRef>
              <c:f>Φύλλο1!$P$94:$V$94</c:f>
              <c:numCache>
                <c:formatCode>#,##0</c:formatCode>
                <c:ptCount val="7"/>
                <c:pt idx="0">
                  <c:v>36.5</c:v>
                </c:pt>
                <c:pt idx="1">
                  <c:v>37.1</c:v>
                </c:pt>
                <c:pt idx="2">
                  <c:v>36.4</c:v>
                </c:pt>
                <c:pt idx="3">
                  <c:v>36.1</c:v>
                </c:pt>
                <c:pt idx="4">
                  <c:v>36.4</c:v>
                </c:pt>
                <c:pt idx="5">
                  <c:v>39.4</c:v>
                </c:pt>
                <c:pt idx="6">
                  <c:v>39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Φύλλο1!$O$95</c:f>
              <c:strCache>
                <c:ptCount val="1"/>
                <c:pt idx="0">
                  <c:v>ΠΟΡΤΟΓΑΛΙΑ</c:v>
                </c:pt>
              </c:strCache>
            </c:strRef>
          </c:tx>
          <c:cat>
            <c:strRef>
              <c:f>Φύλλο1!$P$89:$V$89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strCache>
            </c:strRef>
          </c:cat>
          <c:val>
            <c:numRef>
              <c:f>Φύλλο1!$P$95:$V$95</c:f>
              <c:numCache>
                <c:formatCode>#,##0</c:formatCode>
                <c:ptCount val="7"/>
                <c:pt idx="0">
                  <c:v>40.4</c:v>
                </c:pt>
                <c:pt idx="1">
                  <c:v>40.6</c:v>
                </c:pt>
                <c:pt idx="2">
                  <c:v>42.6</c:v>
                </c:pt>
                <c:pt idx="3">
                  <c:v>42.9</c:v>
                </c:pt>
                <c:pt idx="4">
                  <c:v>45.1</c:v>
                </c:pt>
                <c:pt idx="5">
                  <c:v>44.6</c:v>
                </c:pt>
                <c:pt idx="6">
                  <c:v>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827008"/>
        <c:axId val="110828928"/>
      </c:lineChart>
      <c:catAx>
        <c:axId val="1108270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2460000"/>
          <a:lstStyle/>
          <a:p>
            <a:pPr>
              <a:defRPr/>
            </a:pPr>
            <a:endParaRPr lang="el-GR"/>
          </a:p>
        </c:txPr>
        <c:crossAx val="110828928"/>
        <c:crosses val="autoZero"/>
        <c:auto val="1"/>
        <c:lblAlgn val="ctr"/>
        <c:lblOffset val="100"/>
        <c:noMultiLvlLbl val="0"/>
      </c:catAx>
      <c:valAx>
        <c:axId val="11082892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10827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53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987422184236208"/>
          <c:y val="2.8937117417918753E-2"/>
          <c:w val="0.76483545792341778"/>
          <c:h val="0.926217887204834"/>
        </c:manualLayout>
      </c:layout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Περικοπή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lin ang="2700000" scaled="1"/>
            </a:gradFill>
            <a:ln w="24099">
              <a:noFill/>
            </a:ln>
          </c:spPr>
          <c:invertIfNegative val="0"/>
          <c:dLbls>
            <c:dLbl>
              <c:idx val="0"/>
              <c:layout>
                <c:manualLayout>
                  <c:x val="-1.8551641783807048E-2"/>
                  <c:y val="5.10018885368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38667539536773E-2"/>
                  <c:y val="1.15958793965445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482618367854079E-2"/>
                  <c:y val="-5.00641927271611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263103659386688E-2"/>
                  <c:y val="2.2844723708367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872185145448041E-2"/>
                  <c:y val="-3.9835421240124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504646214835154E-2"/>
                  <c:y val="2.8569049903820453E-5"/>
                </c:manualLayout>
              </c:layout>
              <c:numFmt formatCode="0.0" sourceLinked="0"/>
              <c:spPr>
                <a:noFill/>
                <a:ln w="24099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246652482527444E-3"/>
                  <c:y val="-2.2171685968302378E-3"/>
                </c:manualLayout>
              </c:layout>
              <c:numFmt formatCode="0.0" sourceLinked="0"/>
              <c:spPr>
                <a:noFill/>
                <a:ln w="24099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9918168427560877E-3"/>
                  <c:y val="2.2150653538925329E-3"/>
                </c:manualLayout>
              </c:layout>
              <c:numFmt formatCode="0.0" sourceLinked="0"/>
              <c:spPr>
                <a:noFill/>
                <a:ln w="24099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6769289520103286E-3"/>
                  <c:y val="-4.4820107002484458E-3"/>
                </c:manualLayout>
              </c:layout>
              <c:numFmt formatCode="0.0" sourceLinked="0"/>
              <c:spPr>
                <a:noFill/>
                <a:ln w="24099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609433058742944E-5"/>
                  <c:y val="3.7691866146114038E-3"/>
                </c:manualLayout>
              </c:layout>
              <c:numFmt formatCode="0.0" sourceLinked="0"/>
              <c:spPr>
                <a:noFill/>
                <a:ln w="24099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099">
                <a:noFill/>
              </a:ln>
            </c:spPr>
            <c:txPr>
              <a:bodyPr/>
              <a:lstStyle/>
              <a:p>
                <a:pPr>
                  <a:defRPr sz="759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Sheet1!$B$1:$N$1</c:f>
              <c:strCache>
                <c:ptCount val="13"/>
                <c:pt idx="0">
                  <c:v>Ένδυση-Υπόδηση</c:v>
                </c:pt>
                <c:pt idx="1">
                  <c:v>Εξόδους</c:v>
                </c:pt>
                <c:pt idx="2">
                  <c:v>Δώρα /Είδη δώρων</c:v>
                </c:pt>
                <c:pt idx="3">
                  <c:v>Είδη διατροφής</c:v>
                </c:pt>
                <c:pt idx="4">
                  <c:v>Ταξίδια</c:v>
                </c:pt>
                <c:pt idx="5">
                  <c:v>Θέρμανση</c:v>
                </c:pt>
                <c:pt idx="6">
                  <c:v>Οικιακά είδη</c:v>
                </c:pt>
                <c:pt idx="7">
                  <c:v>Μετακίνηση</c:v>
                </c:pt>
                <c:pt idx="8">
                  <c:v>Λογαριασμοί σπιτιού</c:v>
                </c:pt>
                <c:pt idx="9">
                  <c:v>Ποτά/Τσιγάρα</c:v>
                </c:pt>
                <c:pt idx="10">
                  <c:v>Συντήρηση/Ασφάλεια ΙΧ</c:v>
                </c:pt>
                <c:pt idx="11">
                  <c:v>Υγεία-Φάρμακα</c:v>
                </c:pt>
                <c:pt idx="12">
                  <c:v>Εκπαίδευση</c:v>
                </c:pt>
              </c:strCache>
            </c:strRef>
          </c:cat>
          <c:val>
            <c:numRef>
              <c:f>Sheet1!$B$2:$N$2</c:f>
              <c:numCache>
                <c:formatCode>###0.0</c:formatCode>
                <c:ptCount val="13"/>
                <c:pt idx="0">
                  <c:v>53.006012024048097</c:v>
                </c:pt>
                <c:pt idx="1">
                  <c:v>48.23766364551863</c:v>
                </c:pt>
                <c:pt idx="2">
                  <c:v>46.626384692849946</c:v>
                </c:pt>
                <c:pt idx="3">
                  <c:v>40.180360721442888</c:v>
                </c:pt>
                <c:pt idx="4">
                  <c:v>39.778449144008057</c:v>
                </c:pt>
                <c:pt idx="5">
                  <c:v>36.116700201207244</c:v>
                </c:pt>
                <c:pt idx="6">
                  <c:v>28.09667673716012</c:v>
                </c:pt>
                <c:pt idx="7">
                  <c:v>27.482447342026077</c:v>
                </c:pt>
                <c:pt idx="8">
                  <c:v>23.547094188376754</c:v>
                </c:pt>
                <c:pt idx="9">
                  <c:v>18.768920282542886</c:v>
                </c:pt>
                <c:pt idx="10">
                  <c:v>15.979899497487438</c:v>
                </c:pt>
                <c:pt idx="11">
                  <c:v>12.124248496993989</c:v>
                </c:pt>
                <c:pt idx="12">
                  <c:v>4.0120361083249749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Αύξηση</c:v>
                </c:pt>
              </c:strCache>
            </c:strRef>
          </c:tx>
          <c:spPr>
            <a:gradFill rotWithShape="0">
              <a:gsLst>
                <a:gs pos="0">
                  <a:srgbClr val="008000"/>
                </a:gs>
                <a:gs pos="100000">
                  <a:srgbClr val="008000">
                    <a:gamma/>
                    <a:tint val="62353"/>
                    <a:invGamma/>
                  </a:srgbClr>
                </a:gs>
              </a:gsLst>
              <a:lin ang="2700000" scaled="1"/>
            </a:gradFill>
            <a:ln w="24099">
              <a:noFill/>
            </a:ln>
          </c:spPr>
          <c:invertIfNegative val="0"/>
          <c:dLbls>
            <c:numFmt formatCode="0.0" sourceLinked="0"/>
            <c:spPr>
              <a:noFill/>
              <a:ln w="24099">
                <a:noFill/>
              </a:ln>
            </c:spPr>
            <c:txPr>
              <a:bodyPr/>
              <a:lstStyle/>
              <a:p>
                <a:pPr>
                  <a:defRPr sz="759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Sheet1!$B$1:$N$1</c:f>
              <c:strCache>
                <c:ptCount val="13"/>
                <c:pt idx="0">
                  <c:v>Ένδυση-Υπόδηση</c:v>
                </c:pt>
                <c:pt idx="1">
                  <c:v>Εξόδους</c:v>
                </c:pt>
                <c:pt idx="2">
                  <c:v>Δώρα /Είδη δώρων</c:v>
                </c:pt>
                <c:pt idx="3">
                  <c:v>Είδη διατροφής</c:v>
                </c:pt>
                <c:pt idx="4">
                  <c:v>Ταξίδια</c:v>
                </c:pt>
                <c:pt idx="5">
                  <c:v>Θέρμανση</c:v>
                </c:pt>
                <c:pt idx="6">
                  <c:v>Οικιακά είδη</c:v>
                </c:pt>
                <c:pt idx="7">
                  <c:v>Μετακίνηση</c:v>
                </c:pt>
                <c:pt idx="8">
                  <c:v>Λογαριασμοί σπιτιού</c:v>
                </c:pt>
                <c:pt idx="9">
                  <c:v>Ποτά/Τσιγάρα</c:v>
                </c:pt>
                <c:pt idx="10">
                  <c:v>Συντήρηση/Ασφάλεια ΙΧ</c:v>
                </c:pt>
                <c:pt idx="11">
                  <c:v>Υγεία-Φάρμακα</c:v>
                </c:pt>
                <c:pt idx="12">
                  <c:v>Εκπαίδευση</c:v>
                </c:pt>
              </c:strCache>
            </c:strRef>
          </c:cat>
          <c:val>
            <c:numRef>
              <c:f>Sheet1!$B$3:$N$3</c:f>
              <c:numCache>
                <c:formatCode>###0.0</c:formatCode>
                <c:ptCount val="13"/>
                <c:pt idx="0">
                  <c:v>5.4108216432865728</c:v>
                </c:pt>
                <c:pt idx="1">
                  <c:v>2.3162134944612287</c:v>
                </c:pt>
                <c:pt idx="2">
                  <c:v>2.7190332326283988</c:v>
                </c:pt>
                <c:pt idx="3">
                  <c:v>25.050100200400802</c:v>
                </c:pt>
                <c:pt idx="4">
                  <c:v>3.6253776435045317</c:v>
                </c:pt>
                <c:pt idx="5">
                  <c:v>18.410462776659958</c:v>
                </c:pt>
                <c:pt idx="6">
                  <c:v>6.2437059415911378</c:v>
                </c:pt>
                <c:pt idx="7">
                  <c:v>20.461384152457374</c:v>
                </c:pt>
                <c:pt idx="8">
                  <c:v>37.274549098196395</c:v>
                </c:pt>
                <c:pt idx="9">
                  <c:v>5.3481331987891023</c:v>
                </c:pt>
                <c:pt idx="10">
                  <c:v>15.276381909547739</c:v>
                </c:pt>
                <c:pt idx="11">
                  <c:v>27.354709418837675</c:v>
                </c:pt>
                <c:pt idx="12">
                  <c:v>16.850551654964896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Περίπου τα ίδια</c:v>
                </c:pt>
              </c:strCache>
            </c:strRef>
          </c:tx>
          <c:spPr>
            <a:gradFill rotWithShape="0">
              <a:gsLst>
                <a:gs pos="0">
                  <a:srgbClr val="C0C0C0"/>
                </a:gs>
                <a:gs pos="100000">
                  <a:srgbClr val="C0C0C0">
                    <a:gamma/>
                    <a:tint val="63922"/>
                    <a:invGamma/>
                  </a:srgbClr>
                </a:gs>
              </a:gsLst>
              <a:lin ang="2700000" scaled="1"/>
            </a:gradFill>
            <a:ln w="24099">
              <a:noFill/>
            </a:ln>
          </c:spPr>
          <c:invertIfNegative val="0"/>
          <c:dLbls>
            <c:spPr>
              <a:noFill/>
              <a:ln w="24099">
                <a:noFill/>
              </a:ln>
            </c:spPr>
            <c:txPr>
              <a:bodyPr/>
              <a:lstStyle/>
              <a:p>
                <a:pPr>
                  <a:defRPr sz="759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Sheet1!$B$1:$N$1</c:f>
              <c:strCache>
                <c:ptCount val="13"/>
                <c:pt idx="0">
                  <c:v>Ένδυση-Υπόδηση</c:v>
                </c:pt>
                <c:pt idx="1">
                  <c:v>Εξόδους</c:v>
                </c:pt>
                <c:pt idx="2">
                  <c:v>Δώρα /Είδη δώρων</c:v>
                </c:pt>
                <c:pt idx="3">
                  <c:v>Είδη διατροφής</c:v>
                </c:pt>
                <c:pt idx="4">
                  <c:v>Ταξίδια</c:v>
                </c:pt>
                <c:pt idx="5">
                  <c:v>Θέρμανση</c:v>
                </c:pt>
                <c:pt idx="6">
                  <c:v>Οικιακά είδη</c:v>
                </c:pt>
                <c:pt idx="7">
                  <c:v>Μετακίνηση</c:v>
                </c:pt>
                <c:pt idx="8">
                  <c:v>Λογαριασμοί σπιτιού</c:v>
                </c:pt>
                <c:pt idx="9">
                  <c:v>Ποτά/Τσιγάρα</c:v>
                </c:pt>
                <c:pt idx="10">
                  <c:v>Συντήρηση/Ασφάλεια ΙΧ</c:v>
                </c:pt>
                <c:pt idx="11">
                  <c:v>Υγεία-Φάρμακα</c:v>
                </c:pt>
                <c:pt idx="12">
                  <c:v>Εκπαίδευση</c:v>
                </c:pt>
              </c:strCache>
            </c:strRef>
          </c:cat>
          <c:val>
            <c:numRef>
              <c:f>Sheet1!$B$4:$N$4</c:f>
              <c:numCache>
                <c:formatCode>###0.0</c:formatCode>
                <c:ptCount val="13"/>
                <c:pt idx="0">
                  <c:v>22.444889779559119</c:v>
                </c:pt>
                <c:pt idx="1">
                  <c:v>18.731117824773413</c:v>
                </c:pt>
                <c:pt idx="2">
                  <c:v>22.457200402819737</c:v>
                </c:pt>
                <c:pt idx="3">
                  <c:v>34.06813627254509</c:v>
                </c:pt>
                <c:pt idx="4">
                  <c:v>17.220543806646525</c:v>
                </c:pt>
                <c:pt idx="5">
                  <c:v>34.808853118712271</c:v>
                </c:pt>
                <c:pt idx="6">
                  <c:v>23.66565961732125</c:v>
                </c:pt>
                <c:pt idx="7">
                  <c:v>37.211634904714145</c:v>
                </c:pt>
                <c:pt idx="8">
                  <c:v>38.577154308617231</c:v>
                </c:pt>
                <c:pt idx="9">
                  <c:v>20.585267406659938</c:v>
                </c:pt>
                <c:pt idx="10">
                  <c:v>49.045226130653269</c:v>
                </c:pt>
                <c:pt idx="11">
                  <c:v>44.789579158316634</c:v>
                </c:pt>
                <c:pt idx="12">
                  <c:v>11.735205616850552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ΔΑ</c:v>
                </c:pt>
              </c:strCache>
            </c:strRef>
          </c:tx>
          <c:spPr>
            <a:gradFill rotWithShape="0">
              <a:gsLst>
                <a:gs pos="0">
                  <a:srgbClr val="FFFF99"/>
                </a:gs>
                <a:gs pos="100000">
                  <a:srgbClr val="FFFF99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 w="24099">
              <a:noFill/>
            </a:ln>
          </c:spPr>
          <c:invertIfNegative val="0"/>
          <c:dLbls>
            <c:dLbl>
              <c:idx val="4"/>
              <c:layout>
                <c:manualLayout>
                  <c:x val="2.1779321464724531E-3"/>
                  <c:y val="-2.8197476984825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147636279876099E-3"/>
                  <c:y val="-2.6765519084738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0">
                <a:gsLst>
                  <a:gs pos="0">
                    <a:srgbClr val="FFFF99">
                      <a:gamma/>
                      <a:shade val="46275"/>
                      <a:invGamma/>
                    </a:srgbClr>
                  </a:gs>
                  <a:gs pos="100000">
                    <a:srgbClr val="FFFF99"/>
                  </a:gs>
                </a:gsLst>
                <a:lin ang="2700000" scaled="1"/>
              </a:gradFill>
              <a:ln w="24099">
                <a:noFill/>
              </a:ln>
            </c:spPr>
            <c:txPr>
              <a:bodyPr/>
              <a:lstStyle/>
              <a:p>
                <a:pPr>
                  <a:defRPr sz="759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Sheet1!$B$1:$N$1</c:f>
              <c:strCache>
                <c:ptCount val="13"/>
                <c:pt idx="0">
                  <c:v>Ένδυση-Υπόδηση</c:v>
                </c:pt>
                <c:pt idx="1">
                  <c:v>Εξόδους</c:v>
                </c:pt>
                <c:pt idx="2">
                  <c:v>Δώρα /Είδη δώρων</c:v>
                </c:pt>
                <c:pt idx="3">
                  <c:v>Είδη διατροφής</c:v>
                </c:pt>
                <c:pt idx="4">
                  <c:v>Ταξίδια</c:v>
                </c:pt>
                <c:pt idx="5">
                  <c:v>Θέρμανση</c:v>
                </c:pt>
                <c:pt idx="6">
                  <c:v>Οικιακά είδη</c:v>
                </c:pt>
                <c:pt idx="7">
                  <c:v>Μετακίνηση</c:v>
                </c:pt>
                <c:pt idx="8">
                  <c:v>Λογαριασμοί σπιτιού</c:v>
                </c:pt>
                <c:pt idx="9">
                  <c:v>Ποτά/Τσιγάρα</c:v>
                </c:pt>
                <c:pt idx="10">
                  <c:v>Συντήρηση/Ασφάλεια ΙΧ</c:v>
                </c:pt>
                <c:pt idx="11">
                  <c:v>Υγεία-Φάρμακα</c:v>
                </c:pt>
                <c:pt idx="12">
                  <c:v>Εκπαίδευση</c:v>
                </c:pt>
              </c:strCache>
            </c:strRef>
          </c:cat>
          <c:val>
            <c:numRef>
              <c:f>Sheet1!$B$5:$N$5</c:f>
              <c:numCache>
                <c:formatCode>###0.0</c:formatCode>
                <c:ptCount val="13"/>
                <c:pt idx="0">
                  <c:v>19.138276553106213</c:v>
                </c:pt>
                <c:pt idx="1">
                  <c:v>30.715005035246726</c:v>
                </c:pt>
                <c:pt idx="2">
                  <c:v>28.197381671701912</c:v>
                </c:pt>
                <c:pt idx="3" formatCode="####.0">
                  <c:v>0.70140280561122248</c:v>
                </c:pt>
                <c:pt idx="4">
                  <c:v>39.375629405840883</c:v>
                </c:pt>
                <c:pt idx="5">
                  <c:v>10.663983903420522</c:v>
                </c:pt>
                <c:pt idx="6">
                  <c:v>41.993957703927492</c:v>
                </c:pt>
                <c:pt idx="7">
                  <c:v>14.844533600802407</c:v>
                </c:pt>
                <c:pt idx="8" formatCode="####.0">
                  <c:v>0.60120240480961928</c:v>
                </c:pt>
                <c:pt idx="9">
                  <c:v>55.297679112008076</c:v>
                </c:pt>
                <c:pt idx="10">
                  <c:v>19.698492462311556</c:v>
                </c:pt>
                <c:pt idx="11">
                  <c:v>15.731462925851703</c:v>
                </c:pt>
                <c:pt idx="12">
                  <c:v>67.402206619859584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gapDepth val="0"/>
        <c:shape val="box"/>
        <c:axId val="114532736"/>
        <c:axId val="114534272"/>
        <c:axId val="0"/>
      </c:bar3DChart>
      <c:catAx>
        <c:axId val="1145327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54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114534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534272"/>
        <c:scaling>
          <c:orientation val="minMax"/>
          <c:max val="100"/>
          <c:min val="0"/>
        </c:scaling>
        <c:delete val="0"/>
        <c:axPos val="b"/>
        <c:numFmt formatCode="###0.0" sourceLinked="1"/>
        <c:majorTickMark val="out"/>
        <c:minorTickMark val="none"/>
        <c:tickLblPos val="nextTo"/>
        <c:spPr>
          <a:ln w="30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00" b="1" i="0" u="none" strike="noStrik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l-GR"/>
          </a:p>
        </c:txPr>
        <c:crossAx val="114532736"/>
        <c:crosses val="max"/>
        <c:crossBetween val="between"/>
      </c:valAx>
      <c:spPr>
        <a:noFill/>
        <a:ln w="24099">
          <a:noFill/>
        </a:ln>
      </c:spPr>
    </c:plotArea>
    <c:legend>
      <c:legendPos val="r"/>
      <c:layout>
        <c:manualLayout>
          <c:xMode val="edge"/>
          <c:yMode val="edge"/>
          <c:x val="0.31263855297533538"/>
          <c:y val="9.1016085426717325E-2"/>
          <c:w val="0.67294900221729514"/>
          <c:h val="3.7288135593220348E-2"/>
        </c:manualLayout>
      </c:layout>
      <c:overlay val="0"/>
      <c:spPr>
        <a:noFill/>
        <a:ln w="24099">
          <a:noFill/>
        </a:ln>
      </c:spPr>
      <c:txPr>
        <a:bodyPr/>
        <a:lstStyle/>
        <a:p>
          <a:pPr>
            <a:defRPr sz="873" b="1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53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987422184236219"/>
          <c:y val="2.8937117417918778E-2"/>
          <c:w val="0.76483545792341823"/>
          <c:h val="0.926217887204834"/>
        </c:manualLayout>
      </c:layout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Καθυστέρησα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lin ang="2700000" scaled="1"/>
            </a:gradFill>
            <a:ln w="24099">
              <a:noFill/>
            </a:ln>
          </c:spPr>
          <c:invertIfNegative val="0"/>
          <c:dLbls>
            <c:dLbl>
              <c:idx val="0"/>
              <c:layout>
                <c:manualLayout>
                  <c:x val="3.8415255829741833E-2"/>
                  <c:y val="9.5522283420749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814539348863146E-4"/>
                  <c:y val="1.1597632098992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101556012195937E-2"/>
                  <c:y val="-5.0062440024713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802749540833956E-2"/>
                  <c:y val="5.889080225572805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360804495281047E-3"/>
                  <c:y val="2.6946047436890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288956374679492E-3"/>
                  <c:y val="-2.19683724843242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246652482527461E-3"/>
                  <c:y val="-2.2171685968302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9918168427560912E-3"/>
                  <c:y val="2.2150653538925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6769289520103312E-3"/>
                  <c:y val="-4.4820107002484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609433058742954E-5"/>
                  <c:y val="3.76918661461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099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Ιατρική επίσκεψη για απαραίτητη θεραπεία / επέμβαση</c:v>
                </c:pt>
                <c:pt idx="1">
                  <c:v>Επισκευή οικιακής ηλεκτρικής συσκευής</c:v>
                </c:pt>
                <c:pt idx="2">
                  <c:v>Επισκευή αυτοκινήτου /service</c:v>
                </c:pt>
                <c:pt idx="3">
                  <c:v>Πληρωμή ενοικίου/κοινοχρήστων/ΔΕΚΟ</c:v>
                </c:pt>
                <c:pt idx="4">
                  <c:v>Πληρωμή φροντιστηρίου/  εκπαίδευσης παιδιών</c:v>
                </c:pt>
                <c:pt idx="5">
                  <c:v>Εισιτήριο λεωφορείου /κάρτα μετακίνησης/  μεταφορά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50.750750750750754</c:v>
                </c:pt>
                <c:pt idx="1">
                  <c:v>35.370741482965933</c:v>
                </c:pt>
                <c:pt idx="2">
                  <c:v>34.969939879759522</c:v>
                </c:pt>
                <c:pt idx="3">
                  <c:v>28.80161127895267</c:v>
                </c:pt>
                <c:pt idx="4">
                  <c:v>7.7309236947791167</c:v>
                </c:pt>
                <c:pt idx="5">
                  <c:v>7.049345417925478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Δεν καθυστέρησα</c:v>
                </c:pt>
              </c:strCache>
            </c:strRef>
          </c:tx>
          <c:spPr>
            <a:gradFill rotWithShape="0">
              <a:gsLst>
                <a:gs pos="0">
                  <a:srgbClr val="008000"/>
                </a:gs>
                <a:gs pos="100000">
                  <a:srgbClr val="008000">
                    <a:gamma/>
                    <a:tint val="62353"/>
                    <a:invGamma/>
                  </a:srgbClr>
                </a:gs>
              </a:gsLst>
              <a:lin ang="2700000" scaled="1"/>
            </a:gradFill>
            <a:ln w="24099">
              <a:noFill/>
            </a:ln>
          </c:spPr>
          <c:invertIfNegative val="0"/>
          <c:dLbls>
            <c:numFmt formatCode="0.0" sourceLinked="0"/>
            <c:spPr>
              <a:noFill/>
              <a:ln w="24099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Ιατρική επίσκεψη για απαραίτητη θεραπεία / επέμβαση</c:v>
                </c:pt>
                <c:pt idx="1">
                  <c:v>Επισκευή οικιακής ηλεκτρικής συσκευής</c:v>
                </c:pt>
                <c:pt idx="2">
                  <c:v>Επισκευή αυτοκινήτου /service</c:v>
                </c:pt>
                <c:pt idx="3">
                  <c:v>Πληρωμή ενοικίου/κοινοχρήστων/ΔΕΚΟ</c:v>
                </c:pt>
                <c:pt idx="4">
                  <c:v>Πληρωμή φροντιστηρίου/  εκπαίδευσης παιδιών</c:v>
                </c:pt>
                <c:pt idx="5">
                  <c:v>Εισιτήριο λεωφορείου /κάρτα μετακίνησης/  μεταφορά</c:v>
                </c:pt>
              </c:strCache>
            </c:strRef>
          </c:cat>
          <c:val>
            <c:numRef>
              <c:f>Sheet1!$B$3:$G$3</c:f>
              <c:numCache>
                <c:formatCode>0.0</c:formatCode>
                <c:ptCount val="6"/>
                <c:pt idx="0">
                  <c:v>26.326326326326328</c:v>
                </c:pt>
                <c:pt idx="1">
                  <c:v>21.042084168336672</c:v>
                </c:pt>
                <c:pt idx="2">
                  <c:v>38.176352705410821</c:v>
                </c:pt>
                <c:pt idx="3">
                  <c:v>63.041289023162136</c:v>
                </c:pt>
                <c:pt idx="4">
                  <c:v>21.285140562248998</c:v>
                </c:pt>
                <c:pt idx="5">
                  <c:v>43.80664652567976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Δεν είχα τέτοια ανάγκη/ ΔΑ</c:v>
                </c:pt>
              </c:strCache>
            </c:strRef>
          </c:tx>
          <c:spPr>
            <a:gradFill rotWithShape="0">
              <a:gsLst>
                <a:gs pos="0">
                  <a:srgbClr val="C0C0C0"/>
                </a:gs>
                <a:gs pos="100000">
                  <a:srgbClr val="C0C0C0">
                    <a:gamma/>
                    <a:tint val="63922"/>
                    <a:invGamma/>
                  </a:srgbClr>
                </a:gs>
              </a:gsLst>
              <a:lin ang="2700000" scaled="1"/>
            </a:gradFill>
            <a:ln w="24099">
              <a:noFill/>
            </a:ln>
          </c:spPr>
          <c:invertIfNegative val="0"/>
          <c:dLbls>
            <c:dLbl>
              <c:idx val="1"/>
              <c:layout>
                <c:manualLayout>
                  <c:x val="7.69822940723634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56812933025405E-2"/>
                  <c:y val="4.45186421814134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099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Ιατρική επίσκεψη για απαραίτητη θεραπεία / επέμβαση</c:v>
                </c:pt>
                <c:pt idx="1">
                  <c:v>Επισκευή οικιακής ηλεκτρικής συσκευής</c:v>
                </c:pt>
                <c:pt idx="2">
                  <c:v>Επισκευή αυτοκινήτου /service</c:v>
                </c:pt>
                <c:pt idx="3">
                  <c:v>Πληρωμή ενοικίου/κοινοχρήστων/ΔΕΚΟ</c:v>
                </c:pt>
                <c:pt idx="4">
                  <c:v>Πληρωμή φροντιστηρίου/  εκπαίδευσης παιδιών</c:v>
                </c:pt>
                <c:pt idx="5">
                  <c:v>Εισιτήριο λεωφορείου /κάρτα μετακίνησης/  μεταφορά</c:v>
                </c:pt>
              </c:strCache>
            </c:strRef>
          </c:cat>
          <c:val>
            <c:numRef>
              <c:f>Sheet1!$B$4:$G$4</c:f>
              <c:numCache>
                <c:formatCode>0.0</c:formatCode>
                <c:ptCount val="6"/>
                <c:pt idx="0">
                  <c:v>22.922922922922922</c:v>
                </c:pt>
                <c:pt idx="1">
                  <c:v>43.587174348697395</c:v>
                </c:pt>
                <c:pt idx="2">
                  <c:v>26.8</c:v>
                </c:pt>
                <c:pt idx="3">
                  <c:v>8.1570996978851955</c:v>
                </c:pt>
                <c:pt idx="4">
                  <c:v>70.983935742971894</c:v>
                </c:pt>
                <c:pt idx="5">
                  <c:v>49.2</c:v>
                </c:pt>
              </c:numCache>
            </c:numRef>
          </c:val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0">
              <a:gsLst>
                <a:gs pos="0">
                  <a:srgbClr val="FFFF99"/>
                </a:gs>
                <a:gs pos="100000">
                  <a:srgbClr val="FFFF99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 w="24099">
              <a:noFill/>
            </a:ln>
          </c:spPr>
          <c:invertIfNegative val="0"/>
          <c:dLbls>
            <c:delete val="1"/>
          </c:dLbls>
          <c:cat>
            <c:strRef>
              <c:f>Sheet1!$B$1:$G$1</c:f>
              <c:strCache>
                <c:ptCount val="6"/>
                <c:pt idx="0">
                  <c:v>Ιατρική επίσκεψη για απαραίτητη θεραπεία / επέμβαση</c:v>
                </c:pt>
                <c:pt idx="1">
                  <c:v>Επισκευή οικιακής ηλεκτρικής συσκευής</c:v>
                </c:pt>
                <c:pt idx="2">
                  <c:v>Επισκευή αυτοκινήτου /service</c:v>
                </c:pt>
                <c:pt idx="3">
                  <c:v>Πληρωμή ενοικίου/κοινοχρήστων/ΔΕΚΟ</c:v>
                </c:pt>
                <c:pt idx="4">
                  <c:v>Πληρωμή φροντιστηρίου/  εκπαίδευσης παιδιών</c:v>
                </c:pt>
                <c:pt idx="5">
                  <c:v>Εισιτήριο λεωφορείου /κάρτα μετακίνησης/  μεταφορά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gapDepth val="0"/>
        <c:shape val="box"/>
        <c:axId val="115126272"/>
        <c:axId val="115127808"/>
        <c:axId val="0"/>
      </c:bar3DChart>
      <c:catAx>
        <c:axId val="1151262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54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11512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127808"/>
        <c:scaling>
          <c:orientation val="minMax"/>
          <c:max val="100"/>
          <c:min val="0"/>
        </c:scaling>
        <c:delete val="0"/>
        <c:axPos val="b"/>
        <c:numFmt formatCode="0.0" sourceLinked="1"/>
        <c:majorTickMark val="out"/>
        <c:minorTickMark val="none"/>
        <c:tickLblPos val="nextTo"/>
        <c:spPr>
          <a:ln w="30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00" b="1" i="0" u="none" strike="noStrik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l-GR"/>
          </a:p>
        </c:txPr>
        <c:crossAx val="115126272"/>
        <c:crosses val="max"/>
        <c:crossBetween val="between"/>
      </c:valAx>
      <c:spPr>
        <a:noFill/>
        <a:ln w="24099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31263855297533533"/>
          <c:y val="9.1016085426717311E-2"/>
          <c:w val="0.59904602571329857"/>
          <c:h val="3.7288135593220376E-2"/>
        </c:manualLayout>
      </c:layout>
      <c:overlay val="0"/>
      <c:spPr>
        <a:noFill/>
        <a:ln w="24099">
          <a:noFill/>
        </a:ln>
      </c:spPr>
      <c:txPr>
        <a:bodyPr/>
        <a:lstStyle/>
        <a:p>
          <a:pPr>
            <a:defRPr sz="873" b="1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49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008080"/>
                </a:gs>
                <a:gs pos="100000">
                  <a:srgbClr val="008080">
                    <a:gamma/>
                    <a:tint val="43922"/>
                    <a:invGamma/>
                  </a:srgbClr>
                </a:gs>
              </a:gsLst>
              <a:lin ang="2700000" scaled="1"/>
            </a:gradFill>
            <a:ln w="24120">
              <a:noFill/>
            </a:ln>
          </c:spPr>
          <c:invertIfNegative val="0"/>
          <c:dPt>
            <c:idx val="11"/>
            <c:invertIfNegative val="0"/>
            <c:bubble3D val="0"/>
            <c:spPr>
              <a:solidFill>
                <a:prstClr val="black">
                  <a:lumMod val="50000"/>
                  <a:lumOff val="50000"/>
                </a:prstClr>
              </a:solidFill>
              <a:ln w="24120">
                <a:noFill/>
              </a:ln>
            </c:spPr>
          </c:dPt>
          <c:dLbls>
            <c:dLbl>
              <c:idx val="0"/>
              <c:layout>
                <c:manualLayout>
                  <c:x val="0.26230436844249433"/>
                  <c:y val="6.9701813589090836E-3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053455150167363E-2"/>
                  <c:y val="8.9783513902867169E-3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950164626368272E-2"/>
                  <c:y val="-3.3627375525427743E-3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388785371294234E-2"/>
                  <c:y val="1.477986304343536E-2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879472127052818E-2"/>
                  <c:y val="2.1922917530045587E-3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24894979730587E-2"/>
                  <c:y val="-5.0625185009768515E-2"/>
                </c:manualLayout>
              </c:layout>
              <c:tx>
                <c:rich>
                  <a:bodyPr/>
                  <a:lstStyle/>
                  <a:p>
                    <a:pPr>
                      <a:defRPr sz="902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l-GR"/>
                      <a:t>2,4</a:t>
                    </a:r>
                  </a:p>
                </c:rich>
              </c:tx>
              <c:spPr>
                <a:noFill/>
                <a:ln w="2412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233068194719938E-2"/>
                  <c:y val="6.4917608983087641E-2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1858441358952269E-2"/>
                  <c:y val="7.450516053914313E-3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8938376977686953E-2"/>
                  <c:y val="9.0738657667791527E-3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199461708507812E-2"/>
                  <c:y val="1.1051250172675784E-4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7319762510602206E-2"/>
                  <c:y val="0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4.4105173876166241E-2"/>
                  <c:y val="2.5062656641604009E-3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120">
                <a:noFill/>
              </a:ln>
            </c:spPr>
            <c:txPr>
              <a:bodyPr/>
              <a:lstStyle/>
              <a:p>
                <a:pPr>
                  <a:defRPr sz="95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2"/>
                <c:pt idx="0">
                  <c:v>Πληρώνω μόνο με μετρητά</c:v>
                </c:pt>
                <c:pt idx="1">
                  <c:v>Έως 10%</c:v>
                </c:pt>
                <c:pt idx="2">
                  <c:v>11-20%</c:v>
                </c:pt>
                <c:pt idx="3">
                  <c:v>21-30%</c:v>
                </c:pt>
                <c:pt idx="4">
                  <c:v>31-40%</c:v>
                </c:pt>
                <c:pt idx="5">
                  <c:v>41-50%</c:v>
                </c:pt>
                <c:pt idx="6">
                  <c:v>51-60%</c:v>
                </c:pt>
                <c:pt idx="7">
                  <c:v>61-70%</c:v>
                </c:pt>
                <c:pt idx="8">
                  <c:v>71-80%</c:v>
                </c:pt>
                <c:pt idx="9">
                  <c:v>81-90%</c:v>
                </c:pt>
                <c:pt idx="10">
                  <c:v>91-100%</c:v>
                </c:pt>
                <c:pt idx="11">
                  <c:v>ΔΑ</c:v>
                </c:pt>
              </c:strCache>
            </c:strRef>
          </c:cat>
          <c:val>
            <c:numRef>
              <c:f>Sheet1!$B$2:$M$2</c:f>
              <c:numCache>
                <c:formatCode>0.0</c:formatCode>
                <c:ptCount val="12"/>
                <c:pt idx="0">
                  <c:v>46</c:v>
                </c:pt>
                <c:pt idx="1">
                  <c:v>6.1</c:v>
                </c:pt>
                <c:pt idx="2">
                  <c:v>5.7</c:v>
                </c:pt>
                <c:pt idx="3">
                  <c:v>5.9</c:v>
                </c:pt>
                <c:pt idx="4">
                  <c:v>2.9</c:v>
                </c:pt>
                <c:pt idx="5">
                  <c:v>8.9</c:v>
                </c:pt>
                <c:pt idx="6">
                  <c:v>4.8</c:v>
                </c:pt>
                <c:pt idx="7">
                  <c:v>5.8</c:v>
                </c:pt>
                <c:pt idx="8">
                  <c:v>6.2</c:v>
                </c:pt>
                <c:pt idx="9">
                  <c:v>2.8</c:v>
                </c:pt>
                <c:pt idx="10">
                  <c:v>1.3</c:v>
                </c:pt>
                <c:pt idx="11">
                  <c:v>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gapDepth val="0"/>
        <c:shape val="box"/>
        <c:axId val="114817280"/>
        <c:axId val="114900992"/>
        <c:axId val="0"/>
      </c:bar3DChart>
      <c:catAx>
        <c:axId val="1148172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11490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900992"/>
        <c:scaling>
          <c:orientation val="minMax"/>
          <c:max val="70"/>
          <c:min val="0"/>
        </c:scaling>
        <c:delete val="0"/>
        <c:axPos val="b"/>
        <c:numFmt formatCode="0.0" sourceLinked="1"/>
        <c:majorTickMark val="out"/>
        <c:minorTickMark val="none"/>
        <c:tickLblPos val="nextTo"/>
        <c:spPr>
          <a:ln w="30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00" b="1" i="0" u="none" strike="noStrik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l-GR"/>
          </a:p>
        </c:txPr>
        <c:crossAx val="114817280"/>
        <c:crosses val="max"/>
        <c:crossBetween val="between"/>
      </c:valAx>
      <c:spPr>
        <a:noFill/>
        <a:ln w="2412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1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30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tint val="54902"/>
                    <a:invGamma/>
                  </a:srgbClr>
                </a:gs>
              </a:gsLst>
              <a:lin ang="2700000" scaled="1"/>
            </a:gradFill>
            <a:ln w="24121">
              <a:noFill/>
            </a:ln>
          </c:spPr>
          <c:invertIfNegative val="0"/>
          <c:dPt>
            <c:idx val="6"/>
            <c:invertIfNegative val="0"/>
            <c:bubble3D val="0"/>
            <c:spPr>
              <a:gradFill rotWithShape="0">
                <a:gsLst>
                  <a:gs pos="0">
                    <a:srgbClr val="EEECE1"/>
                  </a:gs>
                  <a:gs pos="100000">
                    <a:srgbClr val="EEECE1">
                      <a:gamma/>
                      <a:tint val="54902"/>
                      <a:invGamma/>
                    </a:srgbClr>
                  </a:gs>
                </a:gsLst>
                <a:lin ang="2700000" scaled="1"/>
              </a:gradFill>
              <a:ln w="24121">
                <a:noFill/>
              </a:ln>
            </c:spPr>
          </c:dPt>
          <c:dLbls>
            <c:dLbl>
              <c:idx val="0"/>
              <c:layout>
                <c:manualLayout>
                  <c:x val="0.35510642082602745"/>
                  <c:y val="7.4256290756018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3670903170298733"/>
                  <c:y val="6.1073421908180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355176557287186"/>
                  <c:y val="5.4458496983819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013305882443937E-2"/>
                  <c:y val="8.0661163462865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76820594990696E-2"/>
                  <c:y val="5.4347504775642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962532173104921E-2"/>
                  <c:y val="1.2172589404844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2663697120847442E-2"/>
                  <c:y val="-2.8090880048108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40346205059920109"/>
                  <c:y val="0.73529411764705899"/>
                </c:manualLayout>
              </c:layout>
              <c:numFmt formatCode="0.0" sourceLinked="0"/>
              <c:spPr>
                <a:noFill/>
                <a:ln w="24121">
                  <a:noFill/>
                </a:ln>
              </c:spPr>
              <c:txPr>
                <a:bodyPr/>
                <a:lstStyle/>
                <a:p>
                  <a:pPr>
                    <a:defRPr sz="831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26364846870838876"/>
                  <c:y val="0.643598615916955"/>
                </c:manualLayout>
              </c:layout>
              <c:numFmt formatCode="0.0" sourceLinked="0"/>
              <c:spPr>
                <a:noFill/>
                <a:ln w="24121">
                  <a:noFill/>
                </a:ln>
              </c:spPr>
              <c:txPr>
                <a:bodyPr/>
                <a:lstStyle/>
                <a:p>
                  <a:pPr>
                    <a:defRPr sz="831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3968042609853527"/>
                  <c:y val="0.81141868512110726"/>
                </c:manualLayout>
              </c:layout>
              <c:numFmt formatCode="0.0" sourceLinked="0"/>
              <c:spPr>
                <a:noFill/>
                <a:ln w="24121">
                  <a:noFill/>
                </a:ln>
              </c:spPr>
              <c:txPr>
                <a:bodyPr/>
                <a:lstStyle/>
                <a:p>
                  <a:pPr>
                    <a:defRPr sz="831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121">
                <a:noFill/>
              </a:ln>
            </c:spPr>
            <c:txPr>
              <a:bodyPr/>
              <a:lstStyle/>
              <a:p>
                <a:pPr>
                  <a:defRPr sz="95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Μέχρι 10.000€</c:v>
                </c:pt>
                <c:pt idx="1">
                  <c:v>10.001€ - 18.000€</c:v>
                </c:pt>
                <c:pt idx="2">
                  <c:v>18.001€ - 25.000€</c:v>
                </c:pt>
                <c:pt idx="3">
                  <c:v>25.001€ - 30.000€</c:v>
                </c:pt>
                <c:pt idx="4">
                  <c:v>30.001€ - 40.000€</c:v>
                </c:pt>
                <c:pt idx="5">
                  <c:v>Άνω των 40.000€</c:v>
                </c:pt>
                <c:pt idx="6">
                  <c:v>ΔΑ</c:v>
                </c:pt>
              </c:strCache>
            </c:strRef>
          </c:cat>
          <c:val>
            <c:numRef>
              <c:f>Sheet1!$B$2:$H$2</c:f>
              <c:numCache>
                <c:formatCode>###0.0</c:formatCode>
                <c:ptCount val="7"/>
                <c:pt idx="0">
                  <c:v>37.148594377510037</c:v>
                </c:pt>
                <c:pt idx="1">
                  <c:v>35.642570281124499</c:v>
                </c:pt>
                <c:pt idx="2">
                  <c:v>12.751004016064257</c:v>
                </c:pt>
                <c:pt idx="3">
                  <c:v>5.4216867469879517</c:v>
                </c:pt>
                <c:pt idx="4">
                  <c:v>2.3092369477911645</c:v>
                </c:pt>
                <c:pt idx="5">
                  <c:v>1.3052208835341366</c:v>
                </c:pt>
                <c:pt idx="6">
                  <c:v>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0"/>
        <c:shape val="box"/>
        <c:axId val="39250560"/>
        <c:axId val="93694592"/>
        <c:axId val="0"/>
      </c:bar3DChart>
      <c:catAx>
        <c:axId val="392505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9369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694592"/>
        <c:scaling>
          <c:orientation val="minMax"/>
          <c:max val="45"/>
          <c:min val="0"/>
        </c:scaling>
        <c:delete val="0"/>
        <c:axPos val="b"/>
        <c:numFmt formatCode="###0.0" sourceLinked="1"/>
        <c:majorTickMark val="out"/>
        <c:minorTickMark val="none"/>
        <c:tickLblPos val="nextTo"/>
        <c:spPr>
          <a:ln w="30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00" b="1" i="0" u="none" strike="noStrik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l-GR"/>
          </a:p>
        </c:txPr>
        <c:crossAx val="39250560"/>
        <c:crosses val="max"/>
        <c:crossBetween val="between"/>
      </c:valAx>
      <c:spPr>
        <a:noFill/>
        <a:ln w="2412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49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008080"/>
                </a:gs>
                <a:gs pos="100000">
                  <a:srgbClr val="008080">
                    <a:gamma/>
                    <a:tint val="43922"/>
                    <a:invGamma/>
                  </a:srgbClr>
                </a:gs>
              </a:gsLst>
              <a:lin ang="2700000" scaled="1"/>
            </a:gradFill>
            <a:ln w="24120">
              <a:noFill/>
            </a:ln>
          </c:spPr>
          <c:invertIfNegative val="0"/>
          <c:dLbls>
            <c:dLbl>
              <c:idx val="0"/>
              <c:layout>
                <c:manualLayout>
                  <c:x val="0.19953931331102695"/>
                  <c:y val="9.4762496793164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829603360648622"/>
                  <c:y val="1.1484419710694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876780669591873"/>
                  <c:y val="1.4180924752826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870549578249259E-2"/>
                  <c:y val="1.4779665699682277E-2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878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1110176113481999E-2"/>
                  <c:y val="1.722968839421388E-2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878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605183893997983E-2"/>
                  <c:y val="4.5124622580072224E-3"/>
                </c:manualLayout>
              </c:layout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902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28518971848225222"/>
                  <c:y val="0.68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76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31578947368421062"/>
                  <c:y val="0.76181818181818184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76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87760097919216662"/>
                  <c:y val="0.83818181818181825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76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6315789473684215"/>
                  <c:y val="0.92909090909090908"/>
                </c:manualLayout>
              </c:layout>
              <c:numFmt formatCode="0.0" sourceLinked="0"/>
              <c:spPr>
                <a:noFill/>
                <a:ln w="24120">
                  <a:noFill/>
                </a:ln>
              </c:spPr>
              <c:txPr>
                <a:bodyPr/>
                <a:lstStyle/>
                <a:p>
                  <a:pPr>
                    <a:defRPr sz="76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120">
                <a:noFill/>
              </a:ln>
            </c:spPr>
            <c:txPr>
              <a:bodyPr/>
              <a:lstStyle/>
              <a:p>
                <a:pPr>
                  <a:defRPr sz="95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έως €1.000</c:v>
                </c:pt>
                <c:pt idx="1">
                  <c:v>€1.001 - €1.500</c:v>
                </c:pt>
                <c:pt idx="2">
                  <c:v>€1.501 - €2.000</c:v>
                </c:pt>
                <c:pt idx="3">
                  <c:v>€2.001 - €2.500</c:v>
                </c:pt>
                <c:pt idx="4">
                  <c:v>Πάνω απο €2.500</c:v>
                </c:pt>
                <c:pt idx="5">
                  <c:v>ΔΑ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29.5</c:v>
                </c:pt>
                <c:pt idx="1">
                  <c:v>33</c:v>
                </c:pt>
                <c:pt idx="2">
                  <c:v>19.5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gapDepth val="0"/>
        <c:shape val="box"/>
        <c:axId val="114976640"/>
        <c:axId val="114978176"/>
        <c:axId val="0"/>
      </c:bar3DChart>
      <c:catAx>
        <c:axId val="1149766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11497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978176"/>
        <c:scaling>
          <c:orientation val="minMax"/>
          <c:max val="70"/>
          <c:min val="0"/>
        </c:scaling>
        <c:delete val="0"/>
        <c:axPos val="b"/>
        <c:numFmt formatCode="0.0" sourceLinked="1"/>
        <c:majorTickMark val="out"/>
        <c:minorTickMark val="none"/>
        <c:tickLblPos val="nextTo"/>
        <c:spPr>
          <a:ln w="30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0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114976640"/>
        <c:crosses val="max"/>
        <c:crossBetween val="between"/>
      </c:valAx>
      <c:spPr>
        <a:noFill/>
        <a:ln w="2412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1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44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008080"/>
                </a:gs>
                <a:gs pos="100000">
                  <a:srgbClr val="008080">
                    <a:gamma/>
                    <a:tint val="54902"/>
                    <a:invGamma/>
                  </a:srgbClr>
                </a:gs>
              </a:gsLst>
              <a:lin ang="2700000" scaled="1"/>
            </a:gradFill>
            <a:ln w="24128">
              <a:noFill/>
            </a:ln>
          </c:spPr>
          <c:invertIfNegative val="0"/>
          <c:dLbls>
            <c:dLbl>
              <c:idx val="0"/>
              <c:layout>
                <c:manualLayout>
                  <c:x val="0.32420256291492977"/>
                  <c:y val="9.786682715615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5161558849261489"/>
                  <c:y val="1.472023003493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2004014204106843E-2"/>
                  <c:y val="9.0380661016099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996320312902064E-2"/>
                  <c:y val="1.0992192854874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620451855282795E-2"/>
                  <c:y val="5.7381680793085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031650455457772E-2"/>
                  <c:y val="1.0243576240867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199552261849623E-2"/>
                  <c:y val="3.7051339920089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1990247542586586E-2"/>
                  <c:y val="-1.1983215473861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2332155477031802"/>
                  <c:y val="0.630508474576271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1201413427561841"/>
                  <c:y val="0.79491525423728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128">
                <a:noFill/>
              </a:ln>
            </c:spPr>
            <c:txPr>
              <a:bodyPr/>
              <a:lstStyle/>
              <a:p>
                <a:pPr>
                  <a:defRPr sz="926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Σύνταξη</c:v>
                </c:pt>
                <c:pt idx="1">
                  <c:v>Μισθός</c:v>
                </c:pt>
                <c:pt idx="2">
                  <c:v>Έσοδα κέρδη από επιχείρηση</c:v>
                </c:pt>
                <c:pt idx="3">
                  <c:v>Βοήθεια από συγγενείς</c:v>
                </c:pt>
                <c:pt idx="4">
                  <c:v>Επίδομα</c:v>
                </c:pt>
                <c:pt idx="5">
                  <c:v>Εισόδημα από ενοίκια</c:v>
                </c:pt>
                <c:pt idx="6">
                  <c:v>Άλλο</c:v>
                </c:pt>
                <c:pt idx="7">
                  <c:v>ΔΑ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49.249249249249246</c:v>
                </c:pt>
                <c:pt idx="1">
                  <c:v>37.937937937937939</c:v>
                </c:pt>
                <c:pt idx="2">
                  <c:v>9.0090090090090094</c:v>
                </c:pt>
                <c:pt idx="3">
                  <c:v>1.0010010010010011</c:v>
                </c:pt>
                <c:pt idx="4">
                  <c:v>0.90090090090090091</c:v>
                </c:pt>
                <c:pt idx="5">
                  <c:v>0.80080080080080085</c:v>
                </c:pt>
                <c:pt idx="6">
                  <c:v>0.80080080080080085</c:v>
                </c:pt>
                <c:pt idx="7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0"/>
        <c:shape val="box"/>
        <c:axId val="1517824"/>
        <c:axId val="34189312"/>
        <c:axId val="0"/>
      </c:bar3DChart>
      <c:catAx>
        <c:axId val="15178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4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34189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189312"/>
        <c:scaling>
          <c:orientation val="minMax"/>
          <c:max val="60"/>
          <c:min val="0"/>
        </c:scaling>
        <c:delete val="0"/>
        <c:axPos val="b"/>
        <c:numFmt formatCode="0.0" sourceLinked="1"/>
        <c:majorTickMark val="out"/>
        <c:minorTickMark val="none"/>
        <c:tickLblPos val="nextTo"/>
        <c:spPr>
          <a:ln w="30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3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1517824"/>
        <c:crosses val="max"/>
        <c:crossBetween val="between"/>
      </c:valAx>
      <c:spPr>
        <a:noFill/>
        <a:ln w="2412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44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0"/>
        <c:shape val="box"/>
        <c:axId val="99455360"/>
        <c:axId val="99456896"/>
        <c:axId val="0"/>
      </c:bar3DChart>
      <c:catAx>
        <c:axId val="994553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4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99456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456896"/>
        <c:scaling>
          <c:orientation val="minMax"/>
          <c:max val="60"/>
          <c:min val="0"/>
        </c:scaling>
        <c:delete val="0"/>
        <c:axPos val="b"/>
        <c:numFmt formatCode="0.0" sourceLinked="1"/>
        <c:majorTickMark val="out"/>
        <c:minorTickMark val="none"/>
        <c:tickLblPos val="nextTo"/>
        <c:spPr>
          <a:ln w="30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3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99455360"/>
        <c:crosses val="max"/>
        <c:crossBetween val="between"/>
      </c:valAx>
      <c:spPr>
        <a:noFill/>
        <a:ln w="2412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el-GR" sz="1100"/>
              <a:t>ΕΙΣΟΔΗΜΑΤΙΚΗ ΔΙΑΡΘΡΩΣΗ 2012-201</a:t>
            </a:r>
            <a:r>
              <a:rPr lang="en-US" sz="1100"/>
              <a:t>6</a:t>
            </a:r>
            <a:r>
              <a:rPr lang="el-GR" sz="1100"/>
              <a:t>, ΙΜΕ-ΓΣΕΒΕΕ</a:t>
            </a:r>
          </a:p>
        </c:rich>
      </c:tx>
      <c:layout>
        <c:manualLayout>
          <c:xMode val="edge"/>
          <c:yMode val="edge"/>
          <c:x val="0.1692345085778335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3568428585740984E-2"/>
          <c:y val="0.12157651834464621"/>
          <c:w val="0.8567336111740026"/>
          <c:h val="0.75142880863495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'[Γράφημα στο Microsoft Word]Φύλλο1'!$E$5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txPr>
              <a:bodyPr rot="-900000" vert="horz"/>
              <a:lstStyle/>
              <a:p>
                <a:pPr>
                  <a:defRPr sz="9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'[Γράφημα στο Microsoft Word]Φύλλο1'!$D$6:$D$8</c:f>
              <c:strCache>
                <c:ptCount val="3"/>
                <c:pt idx="0">
                  <c:v>ΜΙΣΘΟΙ</c:v>
                </c:pt>
                <c:pt idx="1">
                  <c:v>ΣΥΝΤΑΞΕΙΣ</c:v>
                </c:pt>
                <c:pt idx="2">
                  <c:v>ΕΠΙΧΕΙΡΗΜΑΤΙΚΑ ΚΕΡΔΗ</c:v>
                </c:pt>
              </c:strCache>
            </c:strRef>
          </c:cat>
          <c:val>
            <c:numRef>
              <c:f>'[Γράφημα στο Microsoft Word]Φύλλο1'!$E$6:$E$8</c:f>
              <c:numCache>
                <c:formatCode>0.0%</c:formatCode>
                <c:ptCount val="3"/>
                <c:pt idx="0">
                  <c:v>0.376</c:v>
                </c:pt>
                <c:pt idx="1">
                  <c:v>0.42299999999999999</c:v>
                </c:pt>
                <c:pt idx="2">
                  <c:v>0.126</c:v>
                </c:pt>
              </c:numCache>
            </c:numRef>
          </c:val>
        </c:ser>
        <c:ser>
          <c:idx val="1"/>
          <c:order val="1"/>
          <c:tx>
            <c:strRef>
              <c:f>'[Γράφημα στο Microsoft Word]Φύλλο1'!$F$5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900000"/>
              <a:lstStyle/>
              <a:p>
                <a:pPr>
                  <a:defRPr sz="9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'[Γράφημα στο Microsoft Word]Φύλλο1'!$D$6:$D$8</c:f>
              <c:strCache>
                <c:ptCount val="3"/>
                <c:pt idx="0">
                  <c:v>ΜΙΣΘΟΙ</c:v>
                </c:pt>
                <c:pt idx="1">
                  <c:v>ΣΥΝΤΑΞΕΙΣ</c:v>
                </c:pt>
                <c:pt idx="2">
                  <c:v>ΕΠΙΧΕΙΡΗΜΑΤΙΚΑ ΚΕΡΔΗ</c:v>
                </c:pt>
              </c:strCache>
            </c:strRef>
          </c:cat>
          <c:val>
            <c:numRef>
              <c:f>'[Γράφημα στο Microsoft Word]Φύλλο1'!$F$6:$F$8</c:f>
              <c:numCache>
                <c:formatCode>0.0%</c:formatCode>
                <c:ptCount val="3"/>
                <c:pt idx="0">
                  <c:v>0.35899999999999999</c:v>
                </c:pt>
                <c:pt idx="1">
                  <c:v>0.48599999999999999</c:v>
                </c:pt>
                <c:pt idx="2">
                  <c:v>0.10299999999999999</c:v>
                </c:pt>
              </c:numCache>
            </c:numRef>
          </c:val>
        </c:ser>
        <c:ser>
          <c:idx val="2"/>
          <c:order val="2"/>
          <c:tx>
            <c:strRef>
              <c:f>'[Γράφημα στο Microsoft Word]Φύλλο1'!$G$5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900000"/>
              <a:lstStyle/>
              <a:p>
                <a:pPr>
                  <a:defRPr sz="900"/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'[Γράφημα στο Microsoft Word]Φύλλο1'!$D$6:$D$8</c:f>
              <c:strCache>
                <c:ptCount val="3"/>
                <c:pt idx="0">
                  <c:v>ΜΙΣΘΟΙ</c:v>
                </c:pt>
                <c:pt idx="1">
                  <c:v>ΣΥΝΤΑΞΕΙΣ</c:v>
                </c:pt>
                <c:pt idx="2">
                  <c:v>ΕΠΙΧΕΙΡΗΜΑΤΙΚΑ ΚΕΡΔΗ</c:v>
                </c:pt>
              </c:strCache>
            </c:strRef>
          </c:cat>
          <c:val>
            <c:numRef>
              <c:f>'[Γράφημα στο Microsoft Word]Φύλλο1'!$G$6:$G$8</c:f>
              <c:numCache>
                <c:formatCode>0.0%</c:formatCode>
                <c:ptCount val="3"/>
                <c:pt idx="0">
                  <c:v>0.32100000000000001</c:v>
                </c:pt>
                <c:pt idx="1">
                  <c:v>0.52</c:v>
                </c:pt>
                <c:pt idx="2">
                  <c:v>0.10100000000000001</c:v>
                </c:pt>
              </c:numCache>
            </c:numRef>
          </c:val>
        </c:ser>
        <c:ser>
          <c:idx val="3"/>
          <c:order val="3"/>
          <c:tx>
            <c:strRef>
              <c:f>'[Γράφημα στο Microsoft Word]Φύλλο1'!$H$5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 rot="-900000" vert="horz"/>
              <a:lstStyle/>
              <a:p>
                <a:pPr>
                  <a:defRPr sz="9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'[Γράφημα στο Microsoft Word]Φύλλο1'!$D$6:$D$8</c:f>
              <c:strCache>
                <c:ptCount val="3"/>
                <c:pt idx="0">
                  <c:v>ΜΙΣΘΟΙ</c:v>
                </c:pt>
                <c:pt idx="1">
                  <c:v>ΣΥΝΤΑΞΕΙΣ</c:v>
                </c:pt>
                <c:pt idx="2">
                  <c:v>ΕΠΙΧΕΙΡΗΜΑΤΙΚΑ ΚΕΡΔΗ</c:v>
                </c:pt>
              </c:strCache>
            </c:strRef>
          </c:cat>
          <c:val>
            <c:numRef>
              <c:f>'[Γράφημα στο Microsoft Word]Φύλλο1'!$H$6:$H$8</c:f>
              <c:numCache>
                <c:formatCode>0.0%</c:formatCode>
                <c:ptCount val="3"/>
                <c:pt idx="0">
                  <c:v>0.373</c:v>
                </c:pt>
                <c:pt idx="1">
                  <c:v>0.51800000000000002</c:v>
                </c:pt>
                <c:pt idx="2">
                  <c:v>6.0999999999999999E-2</c:v>
                </c:pt>
              </c:numCache>
            </c:numRef>
          </c:val>
        </c:ser>
        <c:ser>
          <c:idx val="4"/>
          <c:order val="4"/>
          <c:tx>
            <c:strRef>
              <c:f>'[Γράφημα στο Microsoft Word]Φύλλο1'!$I$5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txPr>
              <a:bodyPr rot="-900000"/>
              <a:lstStyle/>
              <a:p>
                <a:pPr>
                  <a:defRPr sz="9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'[Γράφημα στο Microsoft Word]Φύλλο1'!$D$6:$D$8</c:f>
              <c:strCache>
                <c:ptCount val="3"/>
                <c:pt idx="0">
                  <c:v>ΜΙΣΘΟΙ</c:v>
                </c:pt>
                <c:pt idx="1">
                  <c:v>ΣΥΝΤΑΞΕΙΣ</c:v>
                </c:pt>
                <c:pt idx="2">
                  <c:v>ΕΠΙΧΕΙΡΗΜΑΤΙΚΑ ΚΕΡΔΗ</c:v>
                </c:pt>
              </c:strCache>
            </c:strRef>
          </c:cat>
          <c:val>
            <c:numRef>
              <c:f>'[Γράφημα στο Microsoft Word]Φύλλο1'!$I$6:$I$8</c:f>
              <c:numCache>
                <c:formatCode>0.0%</c:formatCode>
                <c:ptCount val="3"/>
                <c:pt idx="0">
                  <c:v>0.379</c:v>
                </c:pt>
                <c:pt idx="1">
                  <c:v>0.49199999999999999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728768"/>
        <c:axId val="115730304"/>
      </c:barChart>
      <c:catAx>
        <c:axId val="115728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l-GR"/>
          </a:p>
        </c:txPr>
        <c:crossAx val="115730304"/>
        <c:crosses val="autoZero"/>
        <c:auto val="1"/>
        <c:lblAlgn val="ctr"/>
        <c:lblOffset val="100"/>
        <c:noMultiLvlLbl val="0"/>
      </c:catAx>
      <c:valAx>
        <c:axId val="11573030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157287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40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008080"/>
                </a:gs>
                <a:gs pos="100000">
                  <a:srgbClr val="008080">
                    <a:gamma/>
                    <a:tint val="43922"/>
                    <a:invGamma/>
                  </a:srgbClr>
                </a:gs>
              </a:gsLst>
              <a:lin ang="2700000" scaled="1"/>
            </a:gradFill>
            <a:ln w="24092">
              <a:noFill/>
            </a:ln>
          </c:spPr>
          <c:invertIfNegative val="0"/>
          <c:dLbls>
            <c:dLbl>
              <c:idx val="0"/>
              <c:layout>
                <c:manualLayout>
                  <c:x val="4.6417256888115113E-2"/>
                  <c:y val="1.95338373400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830199554201455"/>
                  <c:y val="1.689294652121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468035716640956"/>
                  <c:y val="1.2827756995491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672469579056644E-2"/>
                  <c:y val="-9.700600590085799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52898550724637683"/>
                  <c:y val="0.79830508474576256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102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Mode val="edge"/>
                  <c:yMode val="edge"/>
                  <c:x val="0.18115942028985507"/>
                  <c:y val="0.82881355932203349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28140096618357507"/>
                  <c:y val="0.63389830508474621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31159420289855094"/>
                  <c:y val="0.71016949152542375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86594202898550765"/>
                  <c:y val="0.7813559322033905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5966183574879226"/>
                  <c:y val="0.86610169491525424"/>
                </c:manualLayout>
              </c:layout>
              <c:numFmt formatCode="0.0" sourceLinked="0"/>
              <c:spPr>
                <a:noFill/>
                <a:ln w="24092">
                  <a:noFill/>
                </a:ln>
              </c:spPr>
              <c:txPr>
                <a:bodyPr/>
                <a:lstStyle/>
                <a:p>
                  <a:pPr>
                    <a:defRPr sz="83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4092">
                <a:noFill/>
              </a:ln>
            </c:spPr>
            <c:txPr>
              <a:bodyPr/>
              <a:lstStyle/>
              <a:p>
                <a:pPr>
                  <a:defRPr sz="90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αυξήθηκε</c:v>
                </c:pt>
                <c:pt idx="1">
                  <c:v>μειώθηκε </c:v>
                </c:pt>
                <c:pt idx="2">
                  <c:v>παρέμεινε το ίδιο</c:v>
                </c:pt>
                <c:pt idx="3">
                  <c:v>ΔΑ</c:v>
                </c:pt>
              </c:strCache>
            </c:strRef>
          </c:cat>
          <c:val>
            <c:numRef>
              <c:f>Sheet1!$B$2:$E$2</c:f>
              <c:numCache>
                <c:formatCode>###0.0</c:formatCode>
                <c:ptCount val="4"/>
                <c:pt idx="0">
                  <c:v>2.4024024024024024</c:v>
                </c:pt>
                <c:pt idx="1">
                  <c:v>75.275275275275277</c:v>
                </c:pt>
                <c:pt idx="2">
                  <c:v>22.222222222222207</c:v>
                </c:pt>
                <c:pt idx="3" formatCode="####.0">
                  <c:v>0.10010010010010012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0"/>
        <c:shape val="box"/>
        <c:axId val="91112960"/>
        <c:axId val="91114496"/>
        <c:axId val="0"/>
      </c:bar3DChart>
      <c:catAx>
        <c:axId val="911129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1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91114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114496"/>
        <c:scaling>
          <c:orientation val="minMax"/>
          <c:max val="90"/>
          <c:min val="0"/>
        </c:scaling>
        <c:delete val="0"/>
        <c:axPos val="b"/>
        <c:numFmt formatCode="###0.0" sourceLinked="1"/>
        <c:majorTickMark val="out"/>
        <c:minorTickMark val="none"/>
        <c:tickLblPos val="nextTo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00" b="1" i="0" u="none" strike="noStrik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l-GR"/>
          </a:p>
        </c:txPr>
        <c:crossAx val="91112960"/>
        <c:crosses val="max"/>
        <c:crossBetween val="between"/>
      </c:valAx>
      <c:spPr>
        <a:noFill/>
        <a:ln w="2409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3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48593369814837E-2"/>
          <c:y val="3.2778012786074659E-2"/>
          <c:w val="0.87035953872619831"/>
          <c:h val="0.87395549511009363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226">
              <a:solidFill>
                <a:schemeClr val="tx1"/>
              </a:solidFill>
              <a:prstDash val="solid"/>
            </a:ln>
          </c:spPr>
          <c:dPt>
            <c:idx val="0"/>
            <c:bubble3D val="0"/>
            <c:explosion val="3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explosion val="13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explosion val="11"/>
            <c:spPr>
              <a:solidFill>
                <a:schemeClr val="accent2"/>
              </a:solidFill>
              <a:ln w="24451">
                <a:noFill/>
              </a:ln>
            </c:spPr>
          </c:dPt>
          <c:dPt>
            <c:idx val="3"/>
            <c:bubble3D val="0"/>
            <c:explosion val="4"/>
            <c:spPr>
              <a:solidFill>
                <a:schemeClr val="tx1">
                  <a:lumMod val="50000"/>
                  <a:lumOff val="50000"/>
                </a:schemeClr>
              </a:solidFill>
              <a:ln w="1222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5922769299877629E-2"/>
                  <c:y val="-6.34906671584452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6.73975295652245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8390194990042589E-3"/>
                  <c:y val="2.873416426656703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0670235695815802E-2"/>
                  <c:y val="-8.434073756898865E-3"/>
                </c:manualLayout>
              </c:layout>
              <c:numFmt formatCode="0.0%" sourceLinked="0"/>
              <c:spPr/>
              <c:txPr>
                <a:bodyPr/>
                <a:lstStyle/>
                <a:p>
                  <a:pPr algn="ctr" rtl="0">
                    <a:defRPr sz="932" b="1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932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να παραμείνει ίδια</c:v>
                </c:pt>
                <c:pt idx="1">
                  <c:v>να βελτιωθεί</c:v>
                </c:pt>
                <c:pt idx="2">
                  <c:v>να χειροτερέψει</c:v>
                </c:pt>
                <c:pt idx="3">
                  <c:v>Δ Α</c:v>
                </c:pt>
              </c:strCache>
            </c:strRef>
          </c:cat>
          <c:val>
            <c:numRef>
              <c:f>Sheet1!$B$2:$E$2</c:f>
              <c:numCache>
                <c:formatCode>###0.0</c:formatCode>
                <c:ptCount val="4"/>
                <c:pt idx="0">
                  <c:v>18.3756345177665</c:v>
                </c:pt>
                <c:pt idx="1">
                  <c:v>5.0761421319796955</c:v>
                </c:pt>
                <c:pt idx="2">
                  <c:v>73.502538071065985</c:v>
                </c:pt>
                <c:pt idx="3">
                  <c:v>3.0456852791878171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629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8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0.07927</cdr:x>
      <cdr:y>0.76652</cdr:y>
    </cdr:from>
    <cdr:to>
      <cdr:x>0.96867</cdr:x>
      <cdr:y>0.95913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6124" y="4585121"/>
          <a:ext cx="6912768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el-GR" sz="1400" dirty="0" smtClean="0"/>
            <a:t>Σύμφωνα με τα στοιχεία της </a:t>
          </a:r>
          <a:r>
            <a:rPr lang="en-US" sz="1400" dirty="0" smtClean="0"/>
            <a:t>Eurostat, </a:t>
          </a:r>
          <a:r>
            <a:rPr lang="el-GR" sz="1400" dirty="0" smtClean="0"/>
            <a:t>το ποσοστό φτώχειας στην Ελλάδα αν δεν υπήρχαν οι κοινωνικές μεταβιβάσεις θα ήταν περισσότερο από 50% (52,8%). Οποιαδήποτε επιπρόσθετη παρέμβαση στις συντάξεις, θα απειλήσει περαιτέρω το αδύναμο πλαίσιο κοινωνικής προστασίας.</a:t>
          </a:r>
          <a:endParaRPr lang="el-GR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0.09127</cdr:x>
      <cdr:y>0.62459</cdr:y>
    </cdr:from>
    <cdr:to>
      <cdr:x>0.18587</cdr:x>
      <cdr:y>0.68629</cdr:y>
    </cdr:to>
    <cdr:sp macro="" textlink="">
      <cdr:nvSpPr>
        <cdr:cNvPr id="2" name="TextBox 1"/>
        <cdr:cNvSpPr txBox="1"/>
      </cdr:nvSpPr>
      <cdr:spPr>
        <a:xfrm xmlns:a="http://schemas.openxmlformats.org/drawingml/2006/main" rot="-2700000">
          <a:off x="521970" y="1966419"/>
          <a:ext cx="541003" cy="194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2012</a:t>
          </a:r>
          <a:endParaRPr lang="el-GR" sz="1000" b="1"/>
        </a:p>
      </cdr:txBody>
    </cdr:sp>
  </cdr:relSizeAnchor>
  <cdr:relSizeAnchor xmlns:cdr="http://schemas.openxmlformats.org/drawingml/2006/chartDrawing">
    <cdr:from>
      <cdr:x>0.375</cdr:x>
      <cdr:y>0.55248</cdr:y>
    </cdr:from>
    <cdr:to>
      <cdr:x>0.4887</cdr:x>
      <cdr:y>0.6235</cdr:y>
    </cdr:to>
    <cdr:sp macro="" textlink="">
      <cdr:nvSpPr>
        <cdr:cNvPr id="3" name="TextBox 2"/>
        <cdr:cNvSpPr txBox="1"/>
      </cdr:nvSpPr>
      <cdr:spPr>
        <a:xfrm xmlns:a="http://schemas.openxmlformats.org/drawingml/2006/main" rot="-2700000">
          <a:off x="2144579" y="1739378"/>
          <a:ext cx="650231" cy="223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2012</a:t>
          </a:r>
          <a:endParaRPr lang="el-GR" sz="1000" b="1"/>
        </a:p>
      </cdr:txBody>
    </cdr:sp>
  </cdr:relSizeAnchor>
  <cdr:relSizeAnchor xmlns:cdr="http://schemas.openxmlformats.org/drawingml/2006/chartDrawing">
    <cdr:from>
      <cdr:x>0.6604</cdr:x>
      <cdr:y>0.74462</cdr:y>
    </cdr:from>
    <cdr:to>
      <cdr:x>0.76098</cdr:x>
      <cdr:y>0.82428</cdr:y>
    </cdr:to>
    <cdr:sp macro="" textlink="">
      <cdr:nvSpPr>
        <cdr:cNvPr id="4" name="TextBox 3"/>
        <cdr:cNvSpPr txBox="1"/>
      </cdr:nvSpPr>
      <cdr:spPr>
        <a:xfrm xmlns:a="http://schemas.openxmlformats.org/drawingml/2006/main" rot="-2700000">
          <a:off x="3776704" y="2344321"/>
          <a:ext cx="575208" cy="250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2012</a:t>
          </a:r>
          <a:endParaRPr lang="el-GR" sz="1000" b="1"/>
        </a:p>
      </cdr:txBody>
    </cdr:sp>
  </cdr:relSizeAnchor>
  <cdr:relSizeAnchor xmlns:cdr="http://schemas.openxmlformats.org/drawingml/2006/chartDrawing">
    <cdr:from>
      <cdr:x>0.12994</cdr:x>
      <cdr:y>0.63711</cdr:y>
    </cdr:from>
    <cdr:to>
      <cdr:x>0.22985</cdr:x>
      <cdr:y>0.71149</cdr:y>
    </cdr:to>
    <cdr:sp macro="" textlink="">
      <cdr:nvSpPr>
        <cdr:cNvPr id="5" name="TextBox 4"/>
        <cdr:cNvSpPr txBox="1"/>
      </cdr:nvSpPr>
      <cdr:spPr>
        <a:xfrm xmlns:a="http://schemas.openxmlformats.org/drawingml/2006/main" rot="-2700000">
          <a:off x="743074" y="2005822"/>
          <a:ext cx="571383" cy="234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2013</a:t>
          </a:r>
          <a:endParaRPr lang="el-GR" sz="1000" b="1"/>
        </a:p>
      </cdr:txBody>
    </cdr:sp>
  </cdr:relSizeAnchor>
  <cdr:relSizeAnchor xmlns:cdr="http://schemas.openxmlformats.org/drawingml/2006/chartDrawing">
    <cdr:from>
      <cdr:x>0.4141</cdr:x>
      <cdr:y>0.54775</cdr:y>
    </cdr:from>
    <cdr:to>
      <cdr:x>0.52962</cdr:x>
      <cdr:y>0.63028</cdr:y>
    </cdr:to>
    <cdr:sp macro="" textlink="">
      <cdr:nvSpPr>
        <cdr:cNvPr id="6" name="TextBox 5"/>
        <cdr:cNvSpPr txBox="1"/>
      </cdr:nvSpPr>
      <cdr:spPr>
        <a:xfrm xmlns:a="http://schemas.openxmlformats.org/drawingml/2006/main" rot="-2700000">
          <a:off x="2368181" y="1724491"/>
          <a:ext cx="660619" cy="259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2013</a:t>
          </a:r>
          <a:endParaRPr lang="el-GR" sz="1000" b="1"/>
        </a:p>
      </cdr:txBody>
    </cdr:sp>
  </cdr:relSizeAnchor>
  <cdr:relSizeAnchor xmlns:cdr="http://schemas.openxmlformats.org/drawingml/2006/chartDrawing">
    <cdr:from>
      <cdr:x>0.70286</cdr:x>
      <cdr:y>0.73868</cdr:y>
    </cdr:from>
    <cdr:to>
      <cdr:x>0.83244</cdr:x>
      <cdr:y>0.82121</cdr:y>
    </cdr:to>
    <cdr:sp macro="" textlink="">
      <cdr:nvSpPr>
        <cdr:cNvPr id="7" name="TextBox 1"/>
        <cdr:cNvSpPr txBox="1"/>
      </cdr:nvSpPr>
      <cdr:spPr>
        <a:xfrm xmlns:a="http://schemas.openxmlformats.org/drawingml/2006/main" rot="-2700000">
          <a:off x="4019522" y="2325621"/>
          <a:ext cx="741063" cy="259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/>
            <a:t>2013</a:t>
          </a:r>
          <a:endParaRPr lang="el-GR" sz="1000" b="1"/>
        </a:p>
      </cdr:txBody>
    </cdr:sp>
  </cdr:relSizeAnchor>
  <cdr:relSizeAnchor xmlns:cdr="http://schemas.openxmlformats.org/drawingml/2006/chartDrawing">
    <cdr:from>
      <cdr:x>0.1803</cdr:x>
      <cdr:y>0.616</cdr:y>
    </cdr:from>
    <cdr:to>
      <cdr:x>0.28213</cdr:x>
      <cdr:y>0.69853</cdr:y>
    </cdr:to>
    <cdr:sp macro="" textlink="">
      <cdr:nvSpPr>
        <cdr:cNvPr id="8" name="TextBox 1"/>
        <cdr:cNvSpPr txBox="1"/>
      </cdr:nvSpPr>
      <cdr:spPr>
        <a:xfrm xmlns:a="http://schemas.openxmlformats.org/drawingml/2006/main" rot="19084199">
          <a:off x="1031079" y="1939359"/>
          <a:ext cx="582343" cy="259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/>
            <a:t>2014</a:t>
          </a:r>
          <a:endParaRPr lang="el-GR" sz="1000" b="1"/>
        </a:p>
      </cdr:txBody>
    </cdr:sp>
  </cdr:relSizeAnchor>
  <cdr:relSizeAnchor xmlns:cdr="http://schemas.openxmlformats.org/drawingml/2006/chartDrawing">
    <cdr:from>
      <cdr:x>0.46663</cdr:x>
      <cdr:y>0.57095</cdr:y>
    </cdr:from>
    <cdr:to>
      <cdr:x>0.55867</cdr:x>
      <cdr:y>0.65112</cdr:y>
    </cdr:to>
    <cdr:sp macro="" textlink="">
      <cdr:nvSpPr>
        <cdr:cNvPr id="9" name="TextBox 1"/>
        <cdr:cNvSpPr txBox="1"/>
      </cdr:nvSpPr>
      <cdr:spPr>
        <a:xfrm xmlns:a="http://schemas.openxmlformats.org/drawingml/2006/main" rot="-2700000">
          <a:off x="2668562" y="1797544"/>
          <a:ext cx="526390" cy="252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/>
            <a:t>2014</a:t>
          </a:r>
          <a:endParaRPr lang="el-GR" sz="1000" b="1"/>
        </a:p>
      </cdr:txBody>
    </cdr:sp>
  </cdr:relSizeAnchor>
  <cdr:relSizeAnchor xmlns:cdr="http://schemas.openxmlformats.org/drawingml/2006/chartDrawing">
    <cdr:from>
      <cdr:x>0.75212</cdr:x>
      <cdr:y>0.76097</cdr:y>
    </cdr:from>
    <cdr:to>
      <cdr:x>0.85981</cdr:x>
      <cdr:y>0.8435</cdr:y>
    </cdr:to>
    <cdr:sp macro="" textlink="">
      <cdr:nvSpPr>
        <cdr:cNvPr id="10" name="TextBox 1"/>
        <cdr:cNvSpPr txBox="1"/>
      </cdr:nvSpPr>
      <cdr:spPr>
        <a:xfrm xmlns:a="http://schemas.openxmlformats.org/drawingml/2006/main" rot="-2700000">
          <a:off x="4301246" y="2395781"/>
          <a:ext cx="615822" cy="259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/>
            <a:t>2014</a:t>
          </a:r>
          <a:endParaRPr lang="el-GR" sz="1000" b="1"/>
        </a:p>
      </cdr:txBody>
    </cdr:sp>
  </cdr:relSizeAnchor>
  <cdr:relSizeAnchor xmlns:cdr="http://schemas.openxmlformats.org/drawingml/2006/chartDrawing">
    <cdr:from>
      <cdr:x>0.54707</cdr:x>
      <cdr:y>0.49064</cdr:y>
    </cdr:from>
    <cdr:to>
      <cdr:x>0.59703</cdr:x>
      <cdr:y>0.71312</cdr:y>
    </cdr:to>
    <cdr:sp macro="" textlink="">
      <cdr:nvSpPr>
        <cdr:cNvPr id="11" name="Ορθογώνιο 10"/>
        <cdr:cNvSpPr/>
      </cdr:nvSpPr>
      <cdr:spPr>
        <a:xfrm xmlns:a="http://schemas.openxmlformats.org/drawingml/2006/main" rot="18651321">
          <a:off x="2921218" y="1752082"/>
          <a:ext cx="700454" cy="2856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000" b="1">
              <a:solidFill>
                <a:sysClr val="windowText" lastClr="000000"/>
              </a:solidFill>
            </a:rPr>
            <a:t>2015</a:t>
          </a:r>
          <a:endParaRPr lang="el-GR" sz="10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0.25356</cdr:x>
      <cdr:y>0.55316</cdr:y>
    </cdr:from>
    <cdr:to>
      <cdr:x>0.29664</cdr:x>
      <cdr:y>0.75718</cdr:y>
    </cdr:to>
    <cdr:sp macro="" textlink="">
      <cdr:nvSpPr>
        <cdr:cNvPr id="12" name="Ορθογώνιο 11"/>
        <cdr:cNvSpPr/>
      </cdr:nvSpPr>
      <cdr:spPr>
        <a:xfrm xmlns:a="http://schemas.openxmlformats.org/drawingml/2006/main" rot="18651321">
          <a:off x="1252106" y="1939507"/>
          <a:ext cx="642296" cy="2463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</a:rPr>
            <a:t>2015</a:t>
          </a:r>
          <a:endParaRPr lang="el-GR" sz="10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0.83075</cdr:x>
      <cdr:y>0.70767</cdr:y>
    </cdr:from>
    <cdr:to>
      <cdr:x>0.87578</cdr:x>
      <cdr:y>0.88676</cdr:y>
    </cdr:to>
    <cdr:sp macro="" textlink="">
      <cdr:nvSpPr>
        <cdr:cNvPr id="13" name="Ορθογώνιο 12"/>
        <cdr:cNvSpPr/>
      </cdr:nvSpPr>
      <cdr:spPr>
        <a:xfrm xmlns:a="http://schemas.openxmlformats.org/drawingml/2006/main" rot="18651321">
          <a:off x="4597763" y="2381147"/>
          <a:ext cx="563840" cy="2575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</a:rPr>
            <a:t>2015</a:t>
          </a:r>
          <a:endParaRPr lang="el-GR" sz="10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0.29316</cdr:x>
      <cdr:y>0.59152</cdr:y>
    </cdr:from>
    <cdr:to>
      <cdr:x>0.33624</cdr:x>
      <cdr:y>0.78028</cdr:y>
    </cdr:to>
    <cdr:sp macro="" textlink="">
      <cdr:nvSpPr>
        <cdr:cNvPr id="14" name="Ορθογώνιο 13"/>
        <cdr:cNvSpPr/>
      </cdr:nvSpPr>
      <cdr:spPr>
        <a:xfrm xmlns:a="http://schemas.openxmlformats.org/drawingml/2006/main" rot="18651321">
          <a:off x="1502591" y="2036253"/>
          <a:ext cx="594271" cy="2463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</a:rPr>
            <a:t>2016</a:t>
          </a:r>
          <a:endParaRPr lang="el-GR" sz="10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0.59579</cdr:x>
      <cdr:y>0.46452</cdr:y>
    </cdr:from>
    <cdr:to>
      <cdr:x>0.63887</cdr:x>
      <cdr:y>0.70802</cdr:y>
    </cdr:to>
    <cdr:sp macro="" textlink="">
      <cdr:nvSpPr>
        <cdr:cNvPr id="15" name="Ορθογώνιο 14"/>
        <cdr:cNvSpPr/>
      </cdr:nvSpPr>
      <cdr:spPr>
        <a:xfrm xmlns:a="http://schemas.openxmlformats.org/drawingml/2006/main" rot="18651321">
          <a:off x="3147081" y="1722579"/>
          <a:ext cx="766615" cy="2463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</a:rPr>
            <a:t>2016</a:t>
          </a:r>
          <a:endParaRPr lang="el-GR" sz="1000" b="1">
            <a:solidFill>
              <a:sysClr val="windowText" lastClr="000000"/>
            </a:solidFill>
          </a:endParaRPr>
        </a:p>
        <a:p xmlns:a="http://schemas.openxmlformats.org/drawingml/2006/main">
          <a:endParaRPr lang="el-GR" sz="10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0.87663</cdr:x>
      <cdr:y>0.70496</cdr:y>
    </cdr:from>
    <cdr:to>
      <cdr:x>0.91971</cdr:x>
      <cdr:y>0.89104</cdr:y>
    </cdr:to>
    <cdr:sp macro="" textlink="">
      <cdr:nvSpPr>
        <cdr:cNvPr id="16" name="Ορθογώνιο 15"/>
        <cdr:cNvSpPr/>
      </cdr:nvSpPr>
      <cdr:spPr>
        <a:xfrm xmlns:a="http://schemas.openxmlformats.org/drawingml/2006/main" rot="18651321">
          <a:off x="4843535" y="2389191"/>
          <a:ext cx="585840" cy="2463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</a:rPr>
            <a:t>2016</a:t>
          </a:r>
          <a:endParaRPr lang="el-GR" sz="1000" b="1">
            <a:solidFill>
              <a:sysClr val="windowText" lastClr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B065556-3EFD-401F-B9AC-D53CDD54E125}" type="datetimeFigureOut">
              <a:rPr lang="el-GR" smtClean="0"/>
              <a:t>23/1/2017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5DB5B77-6E31-4E82-92FF-1172FE0C05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9423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Θέση κεφαλίδας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19565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0115" name="Θέση ημερομηνίας 2"/>
          <p:cNvSpPr>
            <a:spLocks noGrp="1"/>
          </p:cNvSpPr>
          <p:nvPr>
            <p:ph type="dt" idx="1"/>
          </p:nvPr>
        </p:nvSpPr>
        <p:spPr bwMode="auto">
          <a:xfrm>
            <a:off x="3814626" y="1"/>
            <a:ext cx="2919565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0DB7A85D-AA50-4C0B-AD3B-2FA5A7A34B4E}" type="datetimeFigureOut">
              <a:rPr lang="el-GR"/>
              <a:pPr>
                <a:defRPr/>
              </a:pPr>
              <a:t>23/1/2017</a:t>
            </a:fld>
            <a:endParaRPr lang="el-GR"/>
          </a:p>
        </p:txBody>
      </p:sp>
      <p:sp>
        <p:nvSpPr>
          <p:cNvPr id="88068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Θέση σημειώσεων 4"/>
          <p:cNvSpPr>
            <a:spLocks noGrp="1"/>
          </p:cNvSpPr>
          <p:nvPr>
            <p:ph type="body" sz="quarter" idx="3"/>
          </p:nvPr>
        </p:nvSpPr>
        <p:spPr bwMode="auto">
          <a:xfrm>
            <a:off x="673262" y="4685705"/>
            <a:ext cx="5389240" cy="443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90118" name="Θέση υποσέλιδου 5"/>
          <p:cNvSpPr>
            <a:spLocks noGrp="1"/>
          </p:cNvSpPr>
          <p:nvPr>
            <p:ph type="ftr" sz="quarter" idx="4"/>
          </p:nvPr>
        </p:nvSpPr>
        <p:spPr bwMode="auto">
          <a:xfrm>
            <a:off x="0" y="9371412"/>
            <a:ext cx="2919565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0119" name="Θέση αριθμού διαφάνειας 6"/>
          <p:cNvSpPr>
            <a:spLocks noGrp="1"/>
          </p:cNvSpPr>
          <p:nvPr>
            <p:ph type="sldNum" sz="quarter" idx="5"/>
          </p:nvPr>
        </p:nvSpPr>
        <p:spPr bwMode="auto">
          <a:xfrm>
            <a:off x="3814626" y="9371412"/>
            <a:ext cx="2919565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F74506E-05CC-4E47-BE69-30504291ED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6199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68E701-BF0D-4FB6-94A6-8A4A4BA86DFD}" type="slidenum">
              <a:rPr lang="el-GR">
                <a:latin typeface="Calibri" pitchFamily="34" charset="0"/>
              </a:rPr>
              <a:pPr eaLnBrk="1" hangingPunct="1"/>
              <a:t>1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950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728E3B-E64C-494C-BC23-6FD86E8E8774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10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950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728E3B-E64C-494C-BC23-6FD86E8E8774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11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933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16E96C-E390-460A-9DD6-3030794C7FE8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12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957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076F82-99B4-48DE-8DBB-C63958B0D09F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13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933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16E96C-E390-460A-9DD6-3030794C7FE8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14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035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D3EBF63-EAB9-4B7F-9B23-C2AD9B66126D}" type="slidenum">
              <a:rPr lang="el-GR">
                <a:latin typeface="Calibri" pitchFamily="34" charset="0"/>
              </a:rPr>
              <a:pPr eaLnBrk="1" hangingPunct="1"/>
              <a:t>15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138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5556C1-7967-47AF-B62A-6B34289DD932}" type="slidenum">
              <a:rPr lang="el-GR">
                <a:latin typeface="Calibri" pitchFamily="34" charset="0"/>
              </a:rPr>
              <a:pPr eaLnBrk="1" hangingPunct="1"/>
              <a:t>16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40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D2AB90-5A45-49AE-9B65-C6660C47D46B}" type="slidenum">
              <a:rPr lang="el-GR">
                <a:latin typeface="Calibri" pitchFamily="34" charset="0"/>
              </a:rPr>
              <a:pPr eaLnBrk="1" hangingPunct="1"/>
              <a:t>17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342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2F6C77-2BAE-4A90-BEE3-36292EE0450B}" type="slidenum">
              <a:rPr lang="el-GR">
                <a:latin typeface="Calibri" pitchFamily="34" charset="0"/>
              </a:rPr>
              <a:pPr eaLnBrk="1" hangingPunct="1"/>
              <a:t>18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138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5556C1-7967-47AF-B62A-6B34289DD932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19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2 - Θέση σημειώσεων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C77C285-3A89-4A00-BDBA-2F073B4DBADB}" type="slidenum">
              <a:rPr lang="el-GR">
                <a:latin typeface="Calibri" pitchFamily="34" charset="0"/>
              </a:rPr>
              <a:pPr eaLnBrk="1" hangingPunct="1"/>
              <a:t>2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138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5556C1-7967-47AF-B62A-6B34289DD932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20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138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5556C1-7967-47AF-B62A-6B34289DD932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21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342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2F6C77-2BAE-4A90-BEE3-36292EE0450B}" type="slidenum">
              <a:rPr lang="el-GR">
                <a:latin typeface="Calibri" pitchFamily="34" charset="0"/>
              </a:rPr>
              <a:pPr eaLnBrk="1" hangingPunct="1"/>
              <a:t>22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029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D01048-5EFC-43C9-A790-9B219C95E28C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23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957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076F82-99B4-48DE-8DBB-C63958B0D09F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24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438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D431FE8-DA11-41BE-BB5F-7DD8C6392B94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25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131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2E299F-A6B3-430D-9FAE-6480D9E124BD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26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541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45EB55-04B1-4FE1-95DC-6DC2BB2E4369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27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746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B307A8-75A9-49DE-BFC6-7D6C7246DC38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28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1366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B21903-1F6A-4A3C-89CA-D44EB4FE0593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29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114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FB9E92A-4503-4884-AB26-280465EB275A}" type="slidenum">
              <a:rPr lang="el-GR">
                <a:latin typeface="Calibri" pitchFamily="34" charset="0"/>
              </a:rPr>
              <a:pPr eaLnBrk="1" hangingPunct="1"/>
              <a:t>3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746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B307A8-75A9-49DE-BFC6-7D6C7246DC38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30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746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B307A8-75A9-49DE-BFC6-7D6C7246DC38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31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957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076F82-99B4-48DE-8DBB-C63958B0D09F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32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752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24F509-92F1-4218-B6F1-272FE40E1E08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33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957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076F82-99B4-48DE-8DBB-C63958B0D09F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34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1162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5A0A5A-DA17-4DEC-9012-A5D6B1241F35}" type="slidenum">
              <a:rPr lang="el-GR">
                <a:latin typeface="Calibri" pitchFamily="34" charset="0"/>
              </a:rPr>
              <a:pPr eaLnBrk="1" hangingPunct="1"/>
              <a:t>35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1264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451B44-751E-4816-B550-EB5DAFF1B49F}" type="slidenum">
              <a:rPr lang="el-GR">
                <a:latin typeface="Calibri" pitchFamily="34" charset="0"/>
              </a:rPr>
              <a:pPr eaLnBrk="1" hangingPunct="1"/>
              <a:t>36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1366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B21903-1F6A-4A3C-89CA-D44EB4FE0593}" type="slidenum">
              <a:rPr lang="el-GR">
                <a:latin typeface="Calibri" pitchFamily="34" charset="0"/>
              </a:rPr>
              <a:pPr eaLnBrk="1" hangingPunct="1"/>
              <a:t>37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1571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1DAA1F-01EB-48EA-A1DF-B685038FA731}" type="slidenum">
              <a:rPr lang="el-GR">
                <a:latin typeface="Calibri" pitchFamily="34" charset="0"/>
              </a:rPr>
              <a:pPr eaLnBrk="1" hangingPunct="1"/>
              <a:t>38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1981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EA14C9-7A23-4FD3-8CDE-65E439419ED4}" type="slidenum">
              <a:rPr lang="el-GR">
                <a:latin typeface="Calibri" pitchFamily="34" charset="0"/>
              </a:rPr>
              <a:pPr eaLnBrk="1" hangingPunct="1"/>
              <a:t>39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216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657E9C-FB3D-4F6B-98F5-70E04A30F4D9}" type="slidenum">
              <a:rPr lang="el-GR">
                <a:latin typeface="Calibri" pitchFamily="34" charset="0"/>
              </a:rPr>
              <a:pPr eaLnBrk="1" hangingPunct="1"/>
              <a:t>4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5258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8FCCFB-F95E-4130-9476-7E91C4A42C51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40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5462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DAB5B94-67CF-460A-BF30-AB4C3F00A348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41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5667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A9C422-2423-4DE7-ACDC-14C75E18BD59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42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5872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9E2B01-4F26-43B2-9842-031B63B0091E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43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077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C2F186-A0EA-4DDF-8EC8-5085C46328EB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44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282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E03CD1F-858D-4AD4-BBEF-7A477CE50008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45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486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85441A-4D2B-4A7A-99FF-52ADC6CAED41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46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691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5A44A3-D6D0-4D70-8ABA-7D10A97738A5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47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691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5A44A3-D6D0-4D70-8ABA-7D10A97738A5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48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752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24F509-92F1-4218-B6F1-272FE40E1E08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49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318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C2F5D4-5773-472F-BE11-6BADFBDA9843}" type="slidenum">
              <a:rPr lang="el-GR">
                <a:latin typeface="Calibri" pitchFamily="34" charset="0"/>
              </a:rPr>
              <a:pPr eaLnBrk="1" hangingPunct="1"/>
              <a:t>5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2493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C361E8-4214-48B4-914A-A5242F669AC7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50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957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076F82-99B4-48DE-8DBB-C63958B0D09F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51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2493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C361E8-4214-48B4-914A-A5242F669AC7}" type="slidenum">
              <a:rPr lang="el-GR">
                <a:latin typeface="Calibri" pitchFamily="34" charset="0"/>
              </a:rPr>
              <a:pPr eaLnBrk="1" hangingPunct="1"/>
              <a:t>52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2493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C361E8-4214-48B4-914A-A5242F669AC7}" type="slidenum">
              <a:rPr lang="el-GR">
                <a:latin typeface="Calibri" pitchFamily="34" charset="0"/>
              </a:rPr>
              <a:pPr eaLnBrk="1" hangingPunct="1"/>
              <a:t>53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998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6C6A9DD-8346-476B-B4B6-A1D434655F52}" type="slidenum">
              <a:rPr lang="el-GR">
                <a:latin typeface="Calibri" pitchFamily="34" charset="0"/>
              </a:rPr>
              <a:pPr eaLnBrk="1" hangingPunct="1"/>
              <a:t>54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998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6C6A9DD-8346-476B-B4B6-A1D434655F52}" type="slidenum">
              <a:rPr lang="el-GR">
                <a:latin typeface="Calibri" pitchFamily="34" charset="0"/>
              </a:rPr>
              <a:pPr eaLnBrk="1" hangingPunct="1"/>
              <a:t>55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421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3EFE3CA-34BD-4EAB-9E23-EA020AA01097}" type="slidenum">
              <a:rPr lang="el-GR">
                <a:latin typeface="Calibri" pitchFamily="34" charset="0"/>
              </a:rPr>
              <a:pPr eaLnBrk="1" hangingPunct="1"/>
              <a:t>6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523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D54F15-DA5B-4AF5-BB02-5948A4B15BF4}" type="slidenum">
              <a:rPr lang="el-GR">
                <a:latin typeface="Calibri" pitchFamily="34" charset="0"/>
              </a:rPr>
              <a:pPr eaLnBrk="1" hangingPunct="1"/>
              <a:t>7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626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A1123B-F3C3-4AC6-9715-4B0965B5A377}" type="slidenum">
              <a:rPr lang="el-GR">
                <a:latin typeface="Calibri" pitchFamily="34" charset="0"/>
              </a:rPr>
              <a:pPr eaLnBrk="1" hangingPunct="1"/>
              <a:t>8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523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452" indent="-283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542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359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2175" indent="-2269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D54F15-DA5B-4AF5-BB02-5948A4B15BF4}" type="slidenum">
              <a:rPr lang="el-GR">
                <a:solidFill>
                  <a:prstClr val="black"/>
                </a:solidFill>
                <a:latin typeface="Calibri" pitchFamily="34" charset="0"/>
              </a:rPr>
              <a:pPr eaLnBrk="1" hangingPunct="1"/>
              <a:t>9</a:t>
            </a:fld>
            <a:endParaRPr lang="el-G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24/9/2013</a:t>
            </a:r>
            <a:endParaRPr lang="el-GR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A33DB-6F29-4C95-A736-1F47E70690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26" name="Picture 2" descr="C:\Users\s.tsiliyanni\Pictures\OFFICE\eisodima noikokir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60648"/>
            <a:ext cx="619125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17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5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7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35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97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04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5" descr="imelog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877272"/>
            <a:ext cx="1047319" cy="720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>
            <a:lvl1pPr>
              <a:defRPr sz="1600">
                <a:solidFill>
                  <a:srgbClr val="C00000"/>
                </a:solidFill>
                <a:latin typeface="Calibri" pitchFamily="34" charset="0"/>
              </a:defRPr>
            </a:lvl1pPr>
          </a:lstStyle>
          <a:p>
            <a:r>
              <a:rPr lang="el-GR" dirty="0" smtClean="0"/>
              <a:t>ΤΑ 5 ΣΗΜΑΝΤΙΚΟΤΕΡΑ ΠΡΟΒΛΗΜΑΤΑ ΑΝΑ ΠΕΡΙΟΧΗ</a:t>
            </a:r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10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11"/>
          </p:nvPr>
        </p:nvSpPr>
        <p:spPr>
          <a:xfrm>
            <a:off x="6553200" y="6519863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8E26D66-350F-45F5-A2AC-127FF147FC4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75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49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86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785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8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5" descr="imelog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877272"/>
            <a:ext cx="1047319" cy="720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>
            <a:lvl1pPr>
              <a:defRPr sz="1600">
                <a:solidFill>
                  <a:srgbClr val="C00000"/>
                </a:solidFill>
                <a:latin typeface="Calibri" pitchFamily="34" charset="0"/>
              </a:defRPr>
            </a:lvl1pPr>
          </a:lstStyle>
          <a:p>
            <a:r>
              <a:rPr lang="el-GR" dirty="0" smtClean="0"/>
              <a:t>ΤΑ 5 ΣΗΜΑΝΤΙΚΟΤΕΡΑ ΠΡΟΒΛΗΜΑΤΑ ΑΝΑ ΠΕΡΙΟΧΗ</a:t>
            </a:r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10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11"/>
          </p:nvPr>
        </p:nvSpPr>
        <p:spPr>
          <a:xfrm>
            <a:off x="6553200" y="6519863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8E26D66-350F-45F5-A2AC-127FF147FC4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3553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589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95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17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01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901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580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604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5" descr="imelog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877272"/>
            <a:ext cx="1047319" cy="720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>
            <a:lvl1pPr>
              <a:defRPr sz="1600">
                <a:solidFill>
                  <a:srgbClr val="C00000"/>
                </a:solidFill>
                <a:latin typeface="Calibri" pitchFamily="34" charset="0"/>
              </a:defRPr>
            </a:lvl1pPr>
          </a:lstStyle>
          <a:p>
            <a:r>
              <a:rPr lang="el-GR" dirty="0" smtClean="0"/>
              <a:t>ΤΑ 5 ΣΗΜΑΝΤΙΚΟΤΕΡΑ ΠΡΟΒΛΗΜΑΤΑ ΑΝΑ ΠΕΡΙΟΧΗ</a:t>
            </a:r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10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11"/>
          </p:nvPr>
        </p:nvSpPr>
        <p:spPr>
          <a:xfrm>
            <a:off x="6553200" y="6519863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8E26D66-350F-45F5-A2AC-127FF147FC4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92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959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5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 txBox="1">
            <a:spLocks/>
          </p:cNvSpPr>
          <p:nvPr userDrawn="1"/>
        </p:nvSpPr>
        <p:spPr>
          <a:xfrm>
            <a:off x="6553200" y="6519863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A9DEF52-4360-41BE-9330-4E51A7CB850F}" type="slidenum">
              <a:rPr lang="el-GR"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l-GR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24/9/2013</a:t>
            </a:r>
            <a:endParaRPr lang="el-GR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E12CF-9942-405C-8ABB-AD7429ABD87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84544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73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076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507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6489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0940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381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53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4971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818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5" descr="imelog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877272"/>
            <a:ext cx="1047319" cy="720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>
            <a:lvl1pPr>
              <a:defRPr sz="1600">
                <a:solidFill>
                  <a:srgbClr val="C00000"/>
                </a:solidFill>
                <a:latin typeface="Calibri" pitchFamily="34" charset="0"/>
              </a:defRPr>
            </a:lvl1pPr>
          </a:lstStyle>
          <a:p>
            <a:r>
              <a:rPr lang="el-GR" dirty="0" smtClean="0"/>
              <a:t>ΤΑ 5 ΣΗΜΑΝΤΙΚΟΤΕΡΑ ΠΡΟΒΛΗΜΑΤΑ ΑΝΑ ΠΕΡΙΟΧΗ</a:t>
            </a:r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10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11"/>
          </p:nvPr>
        </p:nvSpPr>
        <p:spPr>
          <a:xfrm>
            <a:off x="6553200" y="6519863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8E26D66-350F-45F5-A2AC-127FF147FC4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170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1330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24/9/2013</a:t>
            </a:r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A33DB-6F29-4C95-A736-1F47E70690E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C:\Users\s.tsiliyanni\Pictures\OFFICE\eisodima noikokir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60648"/>
            <a:ext cx="619125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452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5" descr="imelog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877272"/>
            <a:ext cx="1047319" cy="720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>
            <a:lvl1pPr>
              <a:defRPr sz="1600">
                <a:solidFill>
                  <a:srgbClr val="C00000"/>
                </a:solidFill>
                <a:latin typeface="Calibri" pitchFamily="34" charset="0"/>
              </a:defRPr>
            </a:lvl1pPr>
          </a:lstStyle>
          <a:p>
            <a:r>
              <a:rPr lang="el-GR" dirty="0" smtClean="0"/>
              <a:t>ΤΑ 5 ΣΗΜΑΝΤΙΚΟΤΕΡΑ ΠΡΟΒΛΗΜΑΤΑ ΑΝΑ ΠΕΡΙΟΧΗ</a:t>
            </a:r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10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11"/>
          </p:nvPr>
        </p:nvSpPr>
        <p:spPr>
          <a:xfrm>
            <a:off x="6553200" y="6519863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8E26D66-350F-45F5-A2AC-127FF147FC4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193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 txBox="1">
            <a:spLocks/>
          </p:cNvSpPr>
          <p:nvPr userDrawn="1"/>
        </p:nvSpPr>
        <p:spPr>
          <a:xfrm>
            <a:off x="6553200" y="6519863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A9DEF52-4360-41BE-9330-4E51A7CB850F}" type="slidenum">
              <a:rPr lang="el-GR" sz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l-GR" sz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24/9/2013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E12CF-9942-405C-8ABB-AD7429ABD876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9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2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6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6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1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23/1/2017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3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24/9/2013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11B630-6D3E-45D3-B44B-3A98D641DE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23/1/2017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632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  <p:sldLayoutId id="214748421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23/1/2017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57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  <p:sldLayoutId id="214748422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F2FCF64-3F71-4723-BB32-30D731BFB052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23/1/2017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7B6108-C1A8-484C-8AEC-BB288B0479E0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06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  <p:sldLayoutId id="214748424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24/9/2013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11B630-6D3E-45D3-B44B-3A98D641DE6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-36513" y="6207125"/>
            <a:ext cx="2520951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dirty="0" smtClean="0">
                <a:solidFill>
                  <a:srgbClr val="56586A"/>
                </a:solidFill>
                <a:latin typeface="Calibri" pitchFamily="34" charset="0"/>
              </a:rPr>
              <a:t>Δεκέμβριος 201</a:t>
            </a:r>
            <a:r>
              <a:rPr lang="en-US" dirty="0" smtClean="0">
                <a:solidFill>
                  <a:srgbClr val="56586A"/>
                </a:solidFill>
                <a:latin typeface="Calibri" pitchFamily="34" charset="0"/>
              </a:rPr>
              <a:t>6</a:t>
            </a:r>
            <a:endParaRPr lang="el-GR" dirty="0">
              <a:solidFill>
                <a:srgbClr val="56586A"/>
              </a:solidFill>
              <a:latin typeface="Calibri" pitchFamily="34" charset="0"/>
            </a:endParaRPr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403350" y="4797425"/>
            <a:ext cx="6553200" cy="5762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ΕΙΣΟΔΗΜΑ – ΔΑΠΑΝΕΣ ΝΟΙΚΟΚΥΡΙΩΝ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l-GR" sz="3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11 - Τίτλος"/>
          <p:cNvSpPr>
            <a:spLocks noGrp="1"/>
          </p:cNvSpPr>
          <p:nvPr>
            <p:ph type="ctrTitle"/>
          </p:nvPr>
        </p:nvSpPr>
        <p:spPr>
          <a:xfrm>
            <a:off x="1408113" y="3644900"/>
            <a:ext cx="6548437" cy="1470025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ΕΡΕΥΝΑ ΙΜΕ ΓΣΕΒΕΕ </a:t>
            </a:r>
          </a:p>
        </p:txBody>
      </p:sp>
      <p:pic>
        <p:nvPicPr>
          <p:cNvPr id="5126" name="Picture 15" descr="ime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99062"/>
            <a:ext cx="155537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470955"/>
              </p:ext>
            </p:extLst>
          </p:nvPr>
        </p:nvGraphicFramePr>
        <p:xfrm>
          <a:off x="571500" y="500063"/>
          <a:ext cx="7772400" cy="598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553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Ποια είναι η κύρια πηγή εισοδήματος στο νοικοκυριό σας: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E6AEF8-0CB9-48F1-ACA7-EAF6D77B574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713714"/>
              </p:ext>
            </p:extLst>
          </p:nvPr>
        </p:nvGraphicFramePr>
        <p:xfrm>
          <a:off x="6000760" y="2928934"/>
          <a:ext cx="3000396" cy="2259009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124533"/>
                <a:gridCol w="518541"/>
                <a:gridCol w="500066"/>
                <a:gridCol w="428628"/>
                <a:gridCol w="428628"/>
              </a:tblGrid>
              <a:tr h="297592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</a:t>
                      </a:r>
                      <a:endParaRPr lang="el-GR" sz="9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Δεκ. </a:t>
                      </a:r>
                      <a:r>
                        <a:rPr lang="el-GR" sz="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2012   </a:t>
                      </a:r>
                      <a:endParaRPr lang="el-GR" sz="9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Δεκ. </a:t>
                      </a:r>
                      <a:r>
                        <a:rPr lang="el-GR" sz="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2013   </a:t>
                      </a:r>
                      <a:endParaRPr lang="el-GR" sz="9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Δεκ. 2014</a:t>
                      </a:r>
                      <a:endParaRPr lang="el-GR" sz="900" b="1" i="1" u="none" strike="noStrike" dirty="0" smtClean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Δεκ. 2015</a:t>
                      </a:r>
                      <a:endParaRPr lang="el-GR" sz="900" b="1" i="1" u="none" strike="noStrike" dirty="0" smtClean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</a:tr>
              <a:tr h="239649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Μισθός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37,6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35,9</a:t>
                      </a:r>
                      <a:r>
                        <a:rPr lang="el-GR" sz="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32,1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37,3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</a:tr>
              <a:tr h="239649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Σύνταξη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42,3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48,6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52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51,3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</a:tr>
              <a:tr h="28387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Έσοδα / κέρδη από επιχείρηση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12,6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</a:tr>
              <a:tr h="239649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Εισόδημα από ενοίκια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1,4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</a:tr>
              <a:tr h="239649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Επίδομα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</a:tr>
              <a:tr h="239649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Βοήθεια από συγγενείς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2,7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1,7</a:t>
                      </a:r>
                      <a:endParaRPr lang="el-GR" sz="9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</a:tr>
              <a:tr h="239649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Αποταμίευση/ Επίδομα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0,7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</a:tr>
              <a:tr h="239649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Άλλο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</a:t>
                      </a:r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0,4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0,5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0,9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4" marR="9524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3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900583"/>
              </p:ext>
            </p:extLst>
          </p:nvPr>
        </p:nvGraphicFramePr>
        <p:xfrm>
          <a:off x="571500" y="500063"/>
          <a:ext cx="7772400" cy="598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553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Ποια είναι η κύρια πηγή εισοδήματος στο νοικοκυριό σας: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E6AEF8-0CB9-48F1-ACA7-EAF6D77B574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3713549585"/>
              </p:ext>
            </p:extLst>
          </p:nvPr>
        </p:nvGraphicFramePr>
        <p:xfrm>
          <a:off x="1619672" y="1268760"/>
          <a:ext cx="5718810" cy="334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63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ΓΕΝΙΚΗ ΜΑΚΡΟΟΙΚΟΝΟΜΙΚΗ ΑΠΟΤΙΜΗΣΗ</a:t>
            </a:r>
            <a:r>
              <a:rPr lang="en-US" sz="1500" b="1" dirty="0" smtClean="0"/>
              <a:t/>
            </a:r>
            <a:br>
              <a:rPr lang="en-US" sz="1500" b="1" dirty="0" smtClean="0"/>
            </a:br>
            <a:r>
              <a:rPr lang="el-GR" sz="1500" b="1" dirty="0" smtClean="0">
                <a:solidFill>
                  <a:srgbClr val="FF0000"/>
                </a:solidFill>
              </a:rPr>
              <a:t>ΣΥΓΚΡΙΣΗ ΜΕ ΧΩΡΕΣ ΠΕΡΙΦΕΡΕΙΑΣ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85CD58-8104-4D0E-BE91-9607E0E16122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13245"/>
              </p:ext>
            </p:extLst>
          </p:nvPr>
        </p:nvGraphicFramePr>
        <p:xfrm>
          <a:off x="755576" y="980728"/>
          <a:ext cx="7272807" cy="1533525"/>
        </p:xfrm>
        <a:graphic>
          <a:graphicData uri="http://schemas.openxmlformats.org/drawingml/2006/table">
            <a:tbl>
              <a:tblPr/>
              <a:tblGrid>
                <a:gridCol w="1902119"/>
                <a:gridCol w="671336"/>
                <a:gridCol w="671336"/>
                <a:gridCol w="671336"/>
                <a:gridCol w="671336"/>
                <a:gridCol w="671336"/>
                <a:gridCol w="671336"/>
                <a:gridCol w="671336"/>
                <a:gridCol w="671336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ΑΕΠ, ΣΤΑΘΕΡΕΣ ΤΙΜΕΣ 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2010,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EUROSTAT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(%)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ΧΩΡΑ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ΙΡΛΑΝΔΙΑ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-4,6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8,5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ΕΛΛΑΔΑ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-5,5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-9,1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-7,3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-0,2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ΙΣΠΑΝΙΑ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ΙΤΑΛΙΑ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-5,5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-2,8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ΚΥΠΡΟΣ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ΠΟΡΤΟΓΑΛΙΑ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-1,1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15334"/>
              </p:ext>
            </p:extLst>
          </p:nvPr>
        </p:nvGraphicFramePr>
        <p:xfrm>
          <a:off x="755576" y="2708920"/>
          <a:ext cx="7200802" cy="1543050"/>
        </p:xfrm>
        <a:graphic>
          <a:graphicData uri="http://schemas.openxmlformats.org/drawingml/2006/table">
            <a:tbl>
              <a:tblPr/>
              <a:tblGrid>
                <a:gridCol w="2072091"/>
                <a:gridCol w="732673"/>
                <a:gridCol w="732673"/>
                <a:gridCol w="732673"/>
                <a:gridCol w="732673"/>
                <a:gridCol w="732673"/>
                <a:gridCol w="732673"/>
                <a:gridCol w="732673"/>
              </a:tblGrid>
              <a:tr h="190500">
                <a:tc gridSpan="6">
                  <a:txBody>
                    <a:bodyPr/>
                    <a:lstStyle/>
                    <a:p>
                      <a:pPr algn="just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ΚΑΘΑΡΟ ΔΙΑΘΕΣΙΜΟ ΕΙΣΟΔΗΜΑ ΝΟΙΚΟΚΥΡΙΩΝ &amp; ΙΔΙΩΤΙΚΩΝ 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ΜΚΟ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AMECO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(δις)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ΧΩΡΑ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ΙΡΛΑΝΔΙΑ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86,32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83,026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80,633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83,235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82,747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85,651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90,178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ΕΛΛΑΔΑ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159,889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146,693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133,217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120,467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110,673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107,124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105,742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ΙΣΠΑΝΙΑ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652,898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642,646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649,712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628,013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624,34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630,034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641,304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ΙΤΑΛΙΑ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1022,749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1018,792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1043,481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1011,048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1015,051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1020,362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1029,165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ΚΥΠΡΟΣ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12,077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12,44188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12,73549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12,5166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11,79164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11,00116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10,69889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ΠΟΡΤΟΓΑΛΙΑ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116,1456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119,4317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114,5823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110,6874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110,6016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110,1445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113,0155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951966"/>
              </p:ext>
            </p:extLst>
          </p:nvPr>
        </p:nvGraphicFramePr>
        <p:xfrm>
          <a:off x="755576" y="4437112"/>
          <a:ext cx="8064896" cy="1543050"/>
        </p:xfrm>
        <a:graphic>
          <a:graphicData uri="http://schemas.openxmlformats.org/drawingml/2006/table">
            <a:tbl>
              <a:tblPr/>
              <a:tblGrid>
                <a:gridCol w="2106416"/>
                <a:gridCol w="744810"/>
                <a:gridCol w="744810"/>
                <a:gridCol w="744810"/>
                <a:gridCol w="744810"/>
                <a:gridCol w="744810"/>
                <a:gridCol w="744810"/>
                <a:gridCol w="744810"/>
                <a:gridCol w="744810"/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ΙΔΙΩΤΙΚΗ ΚΑΤΑΝΑΛΩΣΗ, ΣΤΑΘΕΡΕΣ ΤΙΜΕΣ 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2010, ΑΜΕ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 (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δις)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ΧΩΡΑ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ΙΡΛΑΝΔΙΑ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78,6509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78,78547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78,05244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77,07914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76,81019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78,18582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82,13072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84,92316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ΕΛΛΑΔΑ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167,7377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156,8032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141,5185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130,1646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126,8206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127,3548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127,0772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126,4418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ΙΣΠΑΝΙΑ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617,205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618,755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604,19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582,94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564,797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573,804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590,216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609,36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ΙΤΑΛΙΑ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967,3305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978,9319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978,8153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940,1604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917,058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921,0872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934,9999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946,5053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ΚΥΠΡΟΣ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12,14005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12,54338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12,4605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12,29515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11,57134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11,65031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11,86806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12,15289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ΠΟΡΤΟΓΑΛΙΑ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115,5585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118,3291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114,064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107,7976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106,5066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108,9553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111,7347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963634"/>
                          </a:solidFill>
                          <a:effectLst/>
                          <a:latin typeface="Calibri"/>
                        </a:rPr>
                        <a:t>113,7906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04603" y="609329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Η οικονομική </a:t>
            </a:r>
            <a:r>
              <a:rPr lang="el-GR" sz="1400" dirty="0"/>
              <a:t>προσαρμογή στη χώρα μας ήταν πολύ οξύτερη και βίαιη </a:t>
            </a:r>
            <a:r>
              <a:rPr lang="el-GR" sz="1400" dirty="0" smtClean="0"/>
              <a:t>σε όρους μακροοικονομίας, αλλά και επιπτώσεων στη μεσαία τάξη.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4840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2276872"/>
            <a:ext cx="7704856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i="1" u="sng" dirty="0" smtClean="0">
                <a:solidFill>
                  <a:srgbClr val="FF0000"/>
                </a:solidFill>
              </a:rPr>
              <a:t>ΕΙΣΟΔΗΜΑ-ΟΙΚΟΝΟΜΙΚΗ ΚΑΤΑΣΤΑΣΗ ΝΟΙΚΟΚΥΡΙΩΝ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958DCB-BD72-4306-A677-0A096CEB47F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2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Το εισόδημά σας το 201</a:t>
            </a:r>
            <a:r>
              <a:rPr lang="en-US" sz="1500" b="1" dirty="0" smtClean="0"/>
              <a:t>6</a:t>
            </a:r>
            <a:r>
              <a:rPr lang="el-GR" sz="1500" b="1" dirty="0" smtClean="0"/>
              <a:t> σε σχέση με την περσινή χρονιά το 201</a:t>
            </a:r>
            <a:r>
              <a:rPr lang="en-US" sz="1500" b="1" dirty="0" smtClean="0"/>
              <a:t>5</a:t>
            </a:r>
            <a:r>
              <a:rPr lang="el-GR" sz="1500" b="1" dirty="0" smtClean="0"/>
              <a:t>: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85CD58-8104-4D0E-BE91-9607E0E16122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559932"/>
              </p:ext>
            </p:extLst>
          </p:nvPr>
        </p:nvGraphicFramePr>
        <p:xfrm>
          <a:off x="785813" y="642938"/>
          <a:ext cx="7581900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167022"/>
              </p:ext>
            </p:extLst>
          </p:nvPr>
        </p:nvGraphicFramePr>
        <p:xfrm>
          <a:off x="6143636" y="4286256"/>
          <a:ext cx="2643206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221218"/>
                <a:gridCol w="493294"/>
                <a:gridCol w="474549"/>
                <a:gridCol w="454145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2014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αυξήθηκε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2,0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παρέμεινε το ίδιο 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μειώθηκε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5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3779912" y="908720"/>
            <a:ext cx="5040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600" b="1" dirty="0">
                <a:latin typeface="Arial Narrow"/>
                <a:ea typeface="Calibri"/>
                <a:cs typeface="Times New Roman"/>
              </a:rPr>
              <a:t>Το 75,3% των νοικοκυριών παρουσίασε μείωση των εισοδημάτων το 2016</a:t>
            </a:r>
            <a:r>
              <a:rPr lang="el-GR" sz="1600" dirty="0">
                <a:latin typeface="Arial Narrow"/>
                <a:ea typeface="Calibri"/>
                <a:cs typeface="Times New Roman"/>
              </a:rPr>
              <a:t> σε σχέση με το 2015, με σαφέστατη την τάση διεύρυνσης της ανισότητας υπέρ των ανώτερων εισοδηματικών </a:t>
            </a:r>
            <a:r>
              <a:rPr lang="el-GR" sz="1600" dirty="0" smtClean="0">
                <a:latin typeface="Arial Narrow"/>
                <a:ea typeface="Calibri"/>
                <a:cs typeface="Times New Roman"/>
              </a:rPr>
              <a:t>κλιμακίων.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8262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/>
              <a:t>Το εισόδημά σας το </a:t>
            </a:r>
            <a:r>
              <a:rPr lang="el-GR" sz="1500" b="1" dirty="0" smtClean="0"/>
              <a:t>201</a:t>
            </a:r>
            <a:r>
              <a:rPr lang="en-US" sz="1500" b="1" dirty="0" smtClean="0"/>
              <a:t>6</a:t>
            </a:r>
            <a:r>
              <a:rPr lang="el-GR" sz="1500" b="1" dirty="0" smtClean="0"/>
              <a:t> </a:t>
            </a:r>
            <a:r>
              <a:rPr lang="el-GR" sz="1500" b="1" dirty="0"/>
              <a:t>σε σχέση με την περσινή χρονιά το </a:t>
            </a:r>
            <a:r>
              <a:rPr lang="el-GR" sz="1500" b="1" dirty="0" smtClean="0"/>
              <a:t>201</a:t>
            </a:r>
            <a:r>
              <a:rPr lang="en-US" sz="1500" b="1" dirty="0" smtClean="0"/>
              <a:t>5</a:t>
            </a:r>
            <a:r>
              <a:rPr lang="el-GR" sz="1500" b="1" dirty="0" smtClean="0"/>
              <a:t>:</a:t>
            </a:r>
            <a:br>
              <a:rPr lang="el-GR" sz="1500" b="1" dirty="0" smtClean="0"/>
            </a:br>
            <a:r>
              <a:rPr lang="el-GR" sz="1500" b="1" dirty="0" smtClean="0"/>
              <a:t> - Ανά κατηγορία πληθυσμού - 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CD2A8E-54F2-4D9A-B279-A5758C25A802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086209"/>
              </p:ext>
            </p:extLst>
          </p:nvPr>
        </p:nvGraphicFramePr>
        <p:xfrm>
          <a:off x="511175" y="1146175"/>
          <a:ext cx="8164514" cy="160813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426342"/>
                <a:gridCol w="504317"/>
                <a:gridCol w="504317"/>
                <a:gridCol w="504317"/>
                <a:gridCol w="504317"/>
                <a:gridCol w="504317"/>
                <a:gridCol w="504317"/>
                <a:gridCol w="458630"/>
                <a:gridCol w="828998"/>
                <a:gridCol w="611359"/>
                <a:gridCol w="475504"/>
                <a:gridCol w="641677"/>
                <a:gridCol w="696102"/>
              </a:tblGrid>
              <a:tr h="31151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 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Μέλη νοικοκυριού 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Άτομα που εργάζονται στο νοικοκυριό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Άνεργοι στο νοικοκυριό 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err="1" smtClean="0"/>
                        <a:t>Αστικότητα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l-GR" sz="85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428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1 άτομο</a:t>
                      </a:r>
                      <a:endParaRPr lang="el-GR" sz="9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 άτομα</a:t>
                      </a:r>
                      <a:endParaRPr lang="el-GR" sz="900" b="1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3 άτομα</a:t>
                      </a:r>
                      <a:endParaRPr lang="el-GR" sz="9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 άτομα</a:t>
                      </a:r>
                      <a:endParaRPr lang="el-GR" sz="900" b="1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5 άτομα και άνω</a:t>
                      </a:r>
                      <a:endParaRPr lang="el-GR" sz="9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Κανένα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Ένα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Περισσότερο από ενα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Ναι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'</a:t>
                      </a:r>
                      <a:r>
                        <a:rPr lang="el-GR" sz="900" u="none" strike="noStrike" dirty="0" err="1"/>
                        <a:t>Οχι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kern="1200" dirty="0"/>
                        <a:t>Αστική περιοχή</a:t>
                      </a:r>
                      <a:endParaRPr lang="el-GR" sz="900" b="1" i="0" u="none" strike="noStrike" kern="1200" dirty="0">
                        <a:solidFill>
                          <a:srgbClr val="F2F2F2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kern="1200" dirty="0"/>
                        <a:t>Ημιαστική / Αγροτική περιοχή</a:t>
                      </a:r>
                      <a:endParaRPr lang="el-GR" sz="900" b="1" i="0" u="none" strike="noStrike" kern="1200" dirty="0">
                        <a:solidFill>
                          <a:srgbClr val="F2F2F2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30" marB="0" anchor="ctr"/>
                </a:tc>
              </a:tr>
              <a:tr h="217119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αυξήθηκε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2,3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1" u="none" strike="noStrike" dirty="0"/>
                        <a:t>4,1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17119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μειώθηκε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1" u="none" strike="noStrike" dirty="0"/>
                        <a:t>80,7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78,8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72,4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72,7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73,6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1" u="none" strike="noStrike" dirty="0"/>
                        <a:t>83,5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74,8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65,2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76,4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75,0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74,9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76,4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17119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παρέμεινε το ίδιο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17,0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19,2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25,3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24,2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23,0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14,4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23,9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30,4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21,5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22,5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22,6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21,1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17119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ΔΑ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0,</a:t>
                      </a:r>
                      <a:r>
                        <a:rPr lang="en-US" sz="900" u="none" strike="noStrike" dirty="0" smtClean="0"/>
                        <a:t>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0,0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905196"/>
              </p:ext>
            </p:extLst>
          </p:nvPr>
        </p:nvGraphicFramePr>
        <p:xfrm>
          <a:off x="533400" y="3213100"/>
          <a:ext cx="4539694" cy="158432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369114"/>
                <a:gridCol w="645997"/>
                <a:gridCol w="618061"/>
                <a:gridCol w="645536"/>
                <a:gridCol w="612459"/>
                <a:gridCol w="648527"/>
              </a:tblGrid>
              <a:tr h="24459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 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5" marR="6145" marT="6148" marB="0" anchor="ctr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Οικογενειακό ετήσιο εισόδημά </a:t>
                      </a:r>
                      <a:r>
                        <a:rPr lang="en-US" sz="900" u="none" strike="noStrike" dirty="0" smtClean="0"/>
                        <a:t>2016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5" marR="6145" marT="61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Μέχρι </a:t>
                      </a:r>
                      <a:r>
                        <a:rPr lang="el-GR" sz="900" u="none" strike="noStrike" dirty="0" smtClean="0"/>
                        <a:t>10.000</a:t>
                      </a:r>
                      <a:r>
                        <a:rPr lang="el-GR" sz="900" u="none" strike="noStrike" dirty="0"/>
                        <a:t>€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5" marR="6145" marT="61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smtClean="0"/>
                        <a:t>10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001</a:t>
                      </a:r>
                      <a:r>
                        <a:rPr lang="en-US" sz="900" u="none" strike="noStrike" dirty="0"/>
                        <a:t>€ - </a:t>
                      </a:r>
                      <a:r>
                        <a:rPr lang="en-US" sz="900" u="none" strike="noStrike" dirty="0" smtClean="0"/>
                        <a:t>18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000</a:t>
                      </a:r>
                      <a:r>
                        <a:rPr lang="en-US" sz="900" u="none" strike="noStrike" dirty="0"/>
                        <a:t>€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5" marR="6145" marT="61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smtClean="0"/>
                        <a:t>18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001</a:t>
                      </a:r>
                      <a:r>
                        <a:rPr lang="en-US" sz="900" u="none" strike="noStrike" dirty="0"/>
                        <a:t>€ - </a:t>
                      </a:r>
                      <a:r>
                        <a:rPr lang="en-US" sz="900" u="none" strike="noStrike" dirty="0" smtClean="0"/>
                        <a:t>25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000</a:t>
                      </a:r>
                      <a:r>
                        <a:rPr lang="en-US" sz="900" u="none" strike="noStrike" dirty="0"/>
                        <a:t>€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5" marR="6145" marT="61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smtClean="0"/>
                        <a:t>25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001</a:t>
                      </a:r>
                      <a:r>
                        <a:rPr lang="en-US" sz="900" u="none" strike="noStrike" dirty="0"/>
                        <a:t>€ - </a:t>
                      </a:r>
                      <a:r>
                        <a:rPr lang="en-US" sz="900" u="none" strike="noStrike" dirty="0" smtClean="0"/>
                        <a:t>30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000</a:t>
                      </a:r>
                      <a:r>
                        <a:rPr lang="en-US" sz="900" u="none" strike="noStrike" dirty="0"/>
                        <a:t>€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5" marR="6145" marT="61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Άνω των </a:t>
                      </a:r>
                      <a:r>
                        <a:rPr lang="el-GR" sz="900" u="none" strike="noStrike" dirty="0" smtClean="0"/>
                        <a:t>30.000</a:t>
                      </a:r>
                      <a:r>
                        <a:rPr lang="el-GR" sz="900" u="none" strike="noStrike" dirty="0"/>
                        <a:t>€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5" marR="6145" marT="6148" marB="0" anchor="ctr"/>
                </a:tc>
              </a:tr>
              <a:tr h="230517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αυξήθηκε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2,4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11,1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230517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μειώθηκε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75,4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79,7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70,1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68,5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52,8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30517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παρέμεινε το ίδιο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22,2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18,9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26,8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25,9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36,1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30517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ΔΑ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0,0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Θεωρείτε πως το 201</a:t>
            </a:r>
            <a:r>
              <a:rPr lang="en-US" sz="1500" b="1" dirty="0" smtClean="0"/>
              <a:t>7</a:t>
            </a:r>
            <a:r>
              <a:rPr lang="el-GR" sz="1500" b="1" dirty="0" smtClean="0"/>
              <a:t>, η οικονομική κατάσταση του νοικοκυριού σας είναι πιο πιθανό:</a:t>
            </a:r>
          </a:p>
        </p:txBody>
      </p:sp>
      <p:graphicFrame>
        <p:nvGraphicFramePr>
          <p:cNvPr id="6" name="Object 22"/>
          <p:cNvGraphicFramePr>
            <a:graphicFrameLocks noChangeAspect="1"/>
          </p:cNvGraphicFramePr>
          <p:nvPr/>
        </p:nvGraphicFramePr>
        <p:xfrm>
          <a:off x="1547813" y="1989138"/>
          <a:ext cx="5729287" cy="336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8A3B1A-E91E-4E3A-A115-BC224FB61D58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  <p:graphicFrame>
        <p:nvGraphicFramePr>
          <p:cNvPr id="7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77450"/>
              </p:ext>
            </p:extLst>
          </p:nvPr>
        </p:nvGraphicFramePr>
        <p:xfrm>
          <a:off x="5786446" y="4500570"/>
          <a:ext cx="2286016" cy="128587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09212"/>
                <a:gridCol w="576804"/>
              </a:tblGrid>
              <a:tr h="35726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90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παραμείνει ίδια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</a:tr>
              <a:tr h="21990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βελτιωθεί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</a:tr>
              <a:tr h="21990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 χειροτερέψει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69,5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</a:tr>
              <a:tr h="268908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6,5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/>
              <a:t>Θεωρείτε πως το </a:t>
            </a:r>
            <a:r>
              <a:rPr lang="el-GR" sz="1500" b="1" dirty="0" smtClean="0"/>
              <a:t>2017, </a:t>
            </a:r>
            <a:r>
              <a:rPr lang="el-GR" sz="1500" b="1" dirty="0"/>
              <a:t>η οικονομική κατάσταση του νοικοκυριού σας είναι πιο πιθανό</a:t>
            </a:r>
            <a:r>
              <a:rPr lang="el-GR" sz="1500" b="1" dirty="0" smtClean="0"/>
              <a:t>:</a:t>
            </a:r>
            <a:br>
              <a:rPr lang="el-GR" sz="1500" b="1" dirty="0" smtClean="0"/>
            </a:br>
            <a:r>
              <a:rPr lang="el-GR" sz="1500" b="1" dirty="0" smtClean="0"/>
              <a:t> - Ανά κατηγορία πληθυσμού - </a:t>
            </a: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782827"/>
              </p:ext>
            </p:extLst>
          </p:nvPr>
        </p:nvGraphicFramePr>
        <p:xfrm>
          <a:off x="684213" y="3429000"/>
          <a:ext cx="4176854" cy="180498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008204"/>
                <a:gridCol w="645605"/>
                <a:gridCol w="617683"/>
                <a:gridCol w="541793"/>
                <a:gridCol w="715436"/>
                <a:gridCol w="648133"/>
              </a:tblGrid>
              <a:tr h="3545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 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6" marB="0" anchor="ctr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Οικογενειακό ετήσιο εισόδημά </a:t>
                      </a:r>
                      <a:r>
                        <a:rPr lang="en-US" sz="900" u="none" strike="noStrike" dirty="0" smtClean="0"/>
                        <a:t>2016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Μέχρι </a:t>
                      </a:r>
                      <a:r>
                        <a:rPr lang="el-GR" sz="900" u="none" strike="noStrike" dirty="0" smtClean="0"/>
                        <a:t>10.000</a:t>
                      </a:r>
                      <a:r>
                        <a:rPr lang="el-GR" sz="900" u="none" strike="noStrike" dirty="0"/>
                        <a:t>€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smtClean="0"/>
                        <a:t>10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001</a:t>
                      </a:r>
                      <a:r>
                        <a:rPr lang="en-US" sz="900" u="none" strike="noStrike" dirty="0"/>
                        <a:t>€ - </a:t>
                      </a:r>
                      <a:r>
                        <a:rPr lang="en-US" sz="900" u="none" strike="noStrike" dirty="0" smtClean="0"/>
                        <a:t>18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000</a:t>
                      </a:r>
                      <a:r>
                        <a:rPr lang="en-US" sz="900" u="none" strike="noStrike" dirty="0"/>
                        <a:t>€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smtClean="0"/>
                        <a:t>18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001</a:t>
                      </a:r>
                      <a:r>
                        <a:rPr lang="en-US" sz="900" u="none" strike="noStrike" dirty="0"/>
                        <a:t>€ - </a:t>
                      </a:r>
                      <a:r>
                        <a:rPr lang="en-US" sz="900" u="none" strike="noStrike" dirty="0" smtClean="0"/>
                        <a:t>25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000</a:t>
                      </a:r>
                      <a:r>
                        <a:rPr lang="en-US" sz="900" u="none" strike="noStrike" dirty="0"/>
                        <a:t>€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smtClean="0"/>
                        <a:t>25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001</a:t>
                      </a:r>
                      <a:r>
                        <a:rPr lang="en-US" sz="900" u="none" strike="noStrike" dirty="0"/>
                        <a:t>€ - </a:t>
                      </a:r>
                      <a:r>
                        <a:rPr lang="en-US" sz="900" u="none" strike="noStrike" dirty="0" smtClean="0"/>
                        <a:t>30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000</a:t>
                      </a:r>
                      <a:r>
                        <a:rPr lang="en-US" sz="900" u="none" strike="noStrike" dirty="0"/>
                        <a:t>€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Άνω των </a:t>
                      </a:r>
                      <a:r>
                        <a:rPr lang="el-GR" sz="900" u="none" strike="noStrike" dirty="0" smtClean="0"/>
                        <a:t>30.000</a:t>
                      </a:r>
                      <a:r>
                        <a:rPr lang="el-GR" sz="900" u="none" strike="noStrike" dirty="0"/>
                        <a:t>€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6" marB="0" anchor="ctr"/>
                </a:tc>
              </a:tr>
              <a:tr h="247112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Να παραμείνει</a:t>
                      </a:r>
                      <a:r>
                        <a:rPr lang="el-GR" sz="900" u="none" strike="noStrike" baseline="0" dirty="0" smtClean="0"/>
                        <a:t> ίδια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18,1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18,1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19,7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20,4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22,9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11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u="none" strike="noStrike" dirty="0" smtClean="0"/>
                        <a:t>Να βελτιωθεί</a:t>
                      </a:r>
                      <a:endParaRPr lang="el-GR" sz="900" b="0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1" u="none" strike="noStrike"/>
                        <a:t>7,9</a:t>
                      </a:r>
                      <a:endParaRPr lang="el-G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1" u="none" strike="noStrike" dirty="0"/>
                        <a:t>7,4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22,9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112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Να χειροτερέψει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73,9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75,6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71,7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70,4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54,2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112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/>
                        <a:t>Δ 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2,6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0,7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1,8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0,0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0EC2CF-EB4B-46FF-8574-CB62CC626F13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917227"/>
              </p:ext>
            </p:extLst>
          </p:nvPr>
        </p:nvGraphicFramePr>
        <p:xfrm>
          <a:off x="714375" y="1071563"/>
          <a:ext cx="7858123" cy="167798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397374"/>
                <a:gridCol w="485770"/>
                <a:gridCol w="483374"/>
                <a:gridCol w="483374"/>
                <a:gridCol w="483374"/>
                <a:gridCol w="483374"/>
                <a:gridCol w="483374"/>
                <a:gridCol w="477510"/>
                <a:gridCol w="756646"/>
                <a:gridCol w="585970"/>
                <a:gridCol w="455757"/>
                <a:gridCol w="615032"/>
                <a:gridCol w="667194"/>
              </a:tblGrid>
              <a:tr h="2925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 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Μέλη νοικοκυριού 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Άτομα που εργάζονται στο νοικοκυριό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Άνεργοι στο νοικοκυριό 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err="1" smtClean="0"/>
                        <a:t>Αστικότητα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l-GR" sz="85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4375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1 άτομο</a:t>
                      </a:r>
                      <a:endParaRPr lang="el-GR" sz="9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 άτομα</a:t>
                      </a:r>
                      <a:endParaRPr lang="el-GR" sz="900" b="1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3 άτομα</a:t>
                      </a:r>
                      <a:endParaRPr lang="el-GR" sz="9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 άτομα</a:t>
                      </a:r>
                      <a:endParaRPr lang="el-GR" sz="900" b="1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5 άτομα και άνω</a:t>
                      </a:r>
                      <a:endParaRPr lang="el-GR" sz="9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Κανένα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Ένα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Περισσότερο από ενα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Ναι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'</a:t>
                      </a:r>
                      <a:r>
                        <a:rPr lang="el-GR" sz="900" u="none" strike="noStrike" dirty="0" err="1"/>
                        <a:t>Οχι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kern="1200" dirty="0"/>
                        <a:t>Αστική περιοχή</a:t>
                      </a:r>
                      <a:endParaRPr lang="el-GR" sz="900" b="1" i="0" u="none" strike="noStrike" kern="1200" dirty="0">
                        <a:solidFill>
                          <a:srgbClr val="F2F2F2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kern="1200" dirty="0"/>
                        <a:t>Ημιαστική / Αγροτική περιοχή</a:t>
                      </a:r>
                      <a:endParaRPr lang="el-GR" sz="900" b="1" i="0" u="none" strike="noStrike" kern="1200" dirty="0">
                        <a:solidFill>
                          <a:srgbClr val="F2F2F2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/>
                </a:tc>
              </a:tr>
              <a:tr h="248967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Να παραμείνει</a:t>
                      </a:r>
                      <a:r>
                        <a:rPr lang="el-GR" sz="900" u="none" strike="noStrike" baseline="0" dirty="0" smtClean="0"/>
                        <a:t> ίδια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21,6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14,6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21,6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17,6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21,2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12,5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21,8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22,4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17,6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18,7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19,3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15,4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896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u="none" strike="noStrike" dirty="0" smtClean="0"/>
                        <a:t>Να βελτιωθεί</a:t>
                      </a:r>
                      <a:endParaRPr lang="el-GR" sz="900" b="0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1" u="none" strike="noStrike" dirty="0"/>
                        <a:t>7,6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6,1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566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 smtClean="0"/>
                        <a:t>Να χειροτερέψει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69,3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77,7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70,6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74,6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68,2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79,5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71,9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67,2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75,9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72,5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72,2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77,8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3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/>
                        <a:t>Δ 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4,6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2,3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3,8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526399"/>
              </p:ext>
            </p:extLst>
          </p:nvPr>
        </p:nvGraphicFramePr>
        <p:xfrm>
          <a:off x="357158" y="285728"/>
          <a:ext cx="7581900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Με το οικογενειακό εισόδημα που έχετε σήμερα, </a:t>
            </a:r>
            <a:r>
              <a:rPr lang="en-US" sz="1500" b="1" dirty="0" smtClean="0"/>
              <a:t/>
            </a:r>
            <a:br>
              <a:rPr lang="en-US" sz="1500" b="1" dirty="0" smtClean="0"/>
            </a:br>
            <a:r>
              <a:rPr lang="el-GR" sz="1500" b="1" dirty="0" smtClean="0"/>
              <a:t>σε ποια κατηγορία οικογενειών θα λέγατε ότι ανήκετε; Σε αυτές που…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3A55D8-FB60-4518-8F87-84E1115AF537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  <p:graphicFrame>
        <p:nvGraphicFramePr>
          <p:cNvPr id="7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620557"/>
              </p:ext>
            </p:extLst>
          </p:nvPr>
        </p:nvGraphicFramePr>
        <p:xfrm>
          <a:off x="1785918" y="4786322"/>
          <a:ext cx="4537771" cy="1508589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04696"/>
                <a:gridCol w="733075"/>
              </a:tblGrid>
              <a:tr h="357385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</a:t>
                      </a:r>
                      <a:endParaRPr lang="el-GR" sz="9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6" marR="9526" marT="953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Δεκ. 2015</a:t>
                      </a:r>
                      <a:endParaRPr lang="el-GR" sz="900" b="1" i="1" u="none" strike="noStrike" dirty="0" smtClean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6" marR="9526" marT="9530" marB="0" anchor="ctr"/>
                </a:tc>
              </a:tr>
              <a:tr h="287801"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Ζουν</a:t>
                      </a:r>
                      <a:r>
                        <a:rPr lang="el-GR" sz="9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άνετα και μπορούν να αποταμιεύουν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6" marR="9526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6" marR="9526" marT="9530" marB="0" anchor="ctr"/>
                </a:tc>
              </a:tr>
              <a:tr h="287801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Τα</a:t>
                      </a:r>
                      <a:r>
                        <a:rPr lang="el-GR" sz="9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καταφέρνουν χωρίς ιδιαίτερες δυσκολίες να καλύψουν τις υποχρεώσεις του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6" marR="9526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19,1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6" marR="9526" marT="9530" marB="0" anchor="ctr"/>
                </a:tc>
              </a:tr>
              <a:tr h="287801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Χρειάζεται</a:t>
                      </a:r>
                      <a:r>
                        <a:rPr lang="el-GR" sz="9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να κάνουν περικοπές για να καλύψουν τα αναγκαία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6" marR="9526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64,1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6" marR="9526" marT="9530" marB="0" anchor="ctr"/>
                </a:tc>
              </a:tr>
              <a:tr h="287801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Δεν</a:t>
                      </a:r>
                      <a:r>
                        <a:rPr lang="el-GR" sz="9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φτάνουν ούτε για τα αναγκαία και χρειάζονται επιπλέον χρήματα για να καλύψουν τις απολύτως βασικές τους ανάγκες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6" marR="9526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15,2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6" marR="9526" marT="9530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827584" y="90872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Το 16,0% των νοικοκυριών δηλώνει ότι τα εισοδήματά του δεν επαρκούν για να καλύψουν ούτε τις βασικές τους </a:t>
            </a:r>
            <a:r>
              <a:rPr lang="el-GR" sz="1600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ανάγκες</a:t>
            </a:r>
            <a:r>
              <a:rPr lang="el-GR" sz="1600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.</a:t>
            </a:r>
            <a:endParaRPr lang="el-GR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 anchor="t"/>
          <a:lstStyle/>
          <a:p>
            <a:pPr eaLnBrk="1" hangingPunct="1">
              <a:defRPr/>
            </a:pPr>
            <a:r>
              <a:rPr lang="el-GR" sz="1500" b="1" dirty="0" smtClean="0">
                <a:solidFill>
                  <a:srgbClr val="FF0000"/>
                </a:solidFill>
              </a:rPr>
              <a:t>Κατώφλι φτώχειας ελληνικών νοικοκυριών</a:t>
            </a:r>
            <a:br>
              <a:rPr lang="el-GR" sz="1500" b="1" dirty="0" smtClean="0">
                <a:solidFill>
                  <a:srgbClr val="FF0000"/>
                </a:solidFill>
              </a:rPr>
            </a:br>
            <a:r>
              <a:rPr lang="el-GR" sz="1500" b="1" dirty="0" smtClean="0">
                <a:solidFill>
                  <a:srgbClr val="FF0000"/>
                </a:solidFill>
              </a:rPr>
              <a:t>ΣΥΓΚΡΙΣΗ ΜΕ ΧΩΡΕΣ ΤΗΣ ΠΕΡΙΦΕΡΕΙΑΣ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8A3B1A-E91E-4E3A-A115-BC224FB61D5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750302"/>
              </p:ext>
            </p:extLst>
          </p:nvPr>
        </p:nvGraphicFramePr>
        <p:xfrm>
          <a:off x="971600" y="1268760"/>
          <a:ext cx="6984780" cy="1728190"/>
        </p:xfrm>
        <a:graphic>
          <a:graphicData uri="http://schemas.openxmlformats.org/drawingml/2006/table">
            <a:tbl>
              <a:tblPr/>
              <a:tblGrid>
                <a:gridCol w="1826788"/>
                <a:gridCol w="644749"/>
                <a:gridCol w="644749"/>
                <a:gridCol w="644749"/>
                <a:gridCol w="644749"/>
                <a:gridCol w="644749"/>
                <a:gridCol w="644749"/>
                <a:gridCol w="644749"/>
                <a:gridCol w="644749"/>
              </a:tblGrid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ΝΟΙΚΟΚΥΡΙΟ</a:t>
                      </a:r>
                      <a:r>
                        <a:rPr lang="el-GR" sz="1100" b="1" i="0" u="sng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ΜΕ </a:t>
                      </a:r>
                      <a:r>
                        <a:rPr lang="el-GR" sz="11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el-GR" sz="11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ΑΤΟΜΟ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ΙΡΛΑΝΔΙΑ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11.447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11.439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ΕΛΛΑΔΑ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ΙΤΑΛΙΑ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ΚΥΠΡΟΣ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ΠΟΡΤΟΓΑΛΙΑ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27911"/>
              </p:ext>
            </p:extLst>
          </p:nvPr>
        </p:nvGraphicFramePr>
        <p:xfrm>
          <a:off x="971597" y="3212969"/>
          <a:ext cx="7056788" cy="1944222"/>
        </p:xfrm>
        <a:graphic>
          <a:graphicData uri="http://schemas.openxmlformats.org/drawingml/2006/table">
            <a:tbl>
              <a:tblPr/>
              <a:tblGrid>
                <a:gridCol w="1845620"/>
                <a:gridCol w="651396"/>
                <a:gridCol w="651396"/>
                <a:gridCol w="651396"/>
                <a:gridCol w="651396"/>
                <a:gridCol w="651396"/>
                <a:gridCol w="651396"/>
                <a:gridCol w="651396"/>
                <a:gridCol w="651396"/>
              </a:tblGrid>
              <a:tr h="3240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ΟΙΚΟΓΕΝΕΙΑ ΜΕ 2 </a:t>
                      </a:r>
                      <a:r>
                        <a:rPr lang="el-GR" sz="11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ΠΑΙΔΙΑ (€)</a:t>
                      </a:r>
                      <a:endParaRPr lang="el-GR" sz="11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240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ΙΡΛΑΝΔΙΑ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28.973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25.846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24.855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24.038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24.541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40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ΕΛΛΑΔΑ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ΙΤΑΛΙΑ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19.706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19.823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19.856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19.966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40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ΚΥΠΡΟΣ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20.729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20.387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21.408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21.328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ΠΟΡΤΟΓΑΛΙΑ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99592" y="5183614"/>
            <a:ext cx="6048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l-GR" sz="1100" dirty="0">
                <a:solidFill>
                  <a:prstClr val="black"/>
                </a:solidFill>
              </a:rPr>
              <a:t>* </a:t>
            </a:r>
            <a:r>
              <a:rPr lang="el-GR" sz="1100" b="1" i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πηγή: </a:t>
            </a:r>
            <a:r>
              <a:rPr lang="en-US" sz="1100" b="1" i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Eurostat</a:t>
            </a:r>
            <a:endParaRPr lang="el-GR" sz="1200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096988" y="5450096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l-GR" dirty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Σύμφωνα με τα επίσημα στοιχεία της </a:t>
            </a:r>
            <a:r>
              <a:rPr lang="el-GR" dirty="0" err="1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Eurostat</a:t>
            </a:r>
            <a:r>
              <a:rPr lang="el-GR" dirty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 το κατώφλι σχετικής φτώχειας μειώθηκε από τις 7,178 στο 2010 στις 4,512€ το 2015, ένδειξη κατάρρευσης των μεσαίων εισοδημάτων. Αν λαμβάναμε ως μέτρο σύγκρισης το κατώφλι φτώχειας του 2010, τότε περίπου τα μισά νοικοκυριά θα θεωρούνταν σήμερα φτωχά. 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0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2800" b="1" dirty="0" smtClean="0"/>
              <a:t>ΤΑΥΤΟΤΗΤΑ ΤΗΣ ΕΡΕΥΝΑΣ</a:t>
            </a:r>
            <a:endParaRPr lang="en-US" sz="2800" b="1" dirty="0" smtClean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6FE586-7443-47C2-9929-840C320379D8}" type="slidenum">
              <a:rPr lang="el-GR" altLang="en-US"/>
              <a:pPr>
                <a:defRPr/>
              </a:pPr>
              <a:t>2</a:t>
            </a:fld>
            <a:endParaRPr lang="el-GR" altLang="en-US" dirty="0"/>
          </a:p>
        </p:txBody>
      </p:sp>
      <p:sp>
        <p:nvSpPr>
          <p:cNvPr id="6148" name="Rectangle 8"/>
          <p:cNvSpPr txBox="1">
            <a:spLocks noChangeArrowheads="1"/>
          </p:cNvSpPr>
          <p:nvPr/>
        </p:nvSpPr>
        <p:spPr bwMode="auto">
          <a:xfrm>
            <a:off x="898525" y="1125538"/>
            <a:ext cx="77057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l-GR" sz="1000" dirty="0">
                <a:latin typeface="Tahoma" pitchFamily="34" charset="0"/>
                <a:cs typeface="Times New Roman" pitchFamily="18" charset="0"/>
              </a:rPr>
              <a:t>Η έρευνα πραγματοποιήθηκε από την </a:t>
            </a:r>
            <a:r>
              <a:rPr lang="en-US" sz="1400" b="1" i="1" dirty="0">
                <a:solidFill>
                  <a:srgbClr val="CC0000"/>
                </a:solidFill>
                <a:latin typeface="Book Antiqua" pitchFamily="18" charset="0"/>
                <a:ea typeface="Times New Roman" pitchFamily="18" charset="0"/>
                <a:cs typeface="Tahoma" pitchFamily="34" charset="0"/>
              </a:rPr>
              <a:t>marc </a:t>
            </a:r>
            <a:r>
              <a:rPr lang="el-GR" sz="1000" b="1" i="1" dirty="0">
                <a:latin typeface="Book Antiqua" pitchFamily="18" charset="0"/>
                <a:ea typeface="Times New Roman" pitchFamily="18" charset="0"/>
                <a:cs typeface="Tahoma" pitchFamily="34" charset="0"/>
              </a:rPr>
              <a:t>A.E.</a:t>
            </a:r>
            <a:r>
              <a:rPr lang="el-GR" sz="1000" dirty="0">
                <a:latin typeface="Tahoma" pitchFamily="34" charset="0"/>
                <a:cs typeface="Times New Roman" pitchFamily="18" charset="0"/>
              </a:rPr>
              <a:t> - Αριθμός Μητρώου Ε.Σ.Ρ.: 1 (ΕΝΑ), </a:t>
            </a:r>
            <a:endParaRPr lang="en-US" sz="1000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1000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</a:pPr>
            <a:endParaRPr lang="en-US" sz="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l-GR" sz="1000" b="1" i="1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ΜΕΓΕΘΟΣ ΔΕΙΓΜΑΤΟΣ 		</a:t>
            </a:r>
            <a:r>
              <a:rPr lang="el-GR" sz="10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1.</a:t>
            </a:r>
            <a:r>
              <a:rPr lang="en-US" sz="10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0</a:t>
            </a:r>
            <a:r>
              <a:rPr lang="el-GR" sz="10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0</a:t>
            </a:r>
            <a:r>
              <a:rPr lang="en-US" sz="10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0</a:t>
            </a:r>
            <a:r>
              <a:rPr lang="el-GR" sz="10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l-GR" sz="1000" dirty="0">
                <a:latin typeface="Tahoma" pitchFamily="34" charset="0"/>
                <a:cs typeface="Times New Roman" pitchFamily="18" charset="0"/>
              </a:rPr>
              <a:t>νοικοκυριά αντιπροσωπευτικής επιλογής</a:t>
            </a:r>
            <a:r>
              <a:rPr lang="el-GR" sz="1000" dirty="0" smtClean="0">
                <a:latin typeface="Tahoma" pitchFamily="34" charset="0"/>
                <a:cs typeface="Times New Roman" pitchFamily="18" charset="0"/>
              </a:rPr>
              <a:t>.</a:t>
            </a:r>
            <a:endParaRPr lang="el-GR" sz="1000" dirty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l-GR" sz="1000" b="1" i="1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ΧΡΟΝΙΚΟ ΔΙΑΣΤΗΜΑ		</a:t>
            </a:r>
            <a:r>
              <a:rPr lang="en-US" sz="1000" dirty="0" smtClean="0">
                <a:latin typeface="Tahoma" pitchFamily="34" charset="0"/>
                <a:cs typeface="Times New Roman" pitchFamily="18" charset="0"/>
              </a:rPr>
              <a:t>14-24 </a:t>
            </a:r>
            <a:r>
              <a:rPr lang="el-GR" sz="1000" dirty="0" smtClean="0">
                <a:latin typeface="Tahoma" pitchFamily="34" charset="0"/>
                <a:cs typeface="Times New Roman" pitchFamily="18" charset="0"/>
              </a:rPr>
              <a:t>Νοεμβρίου 2016</a:t>
            </a:r>
            <a:endParaRPr lang="el-GR" sz="1000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l-GR" sz="1000" b="1" i="1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ΠΕΡΙΟΧΗ ΔΙΕΞΑΓΩΓΗΣ</a:t>
            </a:r>
            <a:r>
              <a:rPr lang="el-GR" sz="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1000" dirty="0">
                <a:latin typeface="Tahoma" pitchFamily="34" charset="0"/>
                <a:cs typeface="Times New Roman" pitchFamily="18" charset="0"/>
              </a:rPr>
              <a:t>Πανελλαδική κάλυψη.</a:t>
            </a:r>
            <a:endParaRPr lang="en-US" sz="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l-GR" sz="1000" b="1" i="1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ΜΕΘΟΔΟΣ ΔΕΙΓΜΑΤΟΛΗΨΙΑΣ	</a:t>
            </a:r>
            <a:r>
              <a:rPr lang="el-GR" sz="1000" dirty="0">
                <a:latin typeface="Tahoma" pitchFamily="34" charset="0"/>
                <a:cs typeface="Times New Roman" pitchFamily="18" charset="0"/>
              </a:rPr>
              <a:t>Πολυσταδιακή τυχαία δειγματοληψία με χρήση </a:t>
            </a:r>
            <a:r>
              <a:rPr lang="en-US" sz="1000" dirty="0">
                <a:latin typeface="Tahoma" pitchFamily="34" charset="0"/>
                <a:cs typeface="Times New Roman" pitchFamily="18" charset="0"/>
              </a:rPr>
              <a:t>quota</a:t>
            </a:r>
            <a:r>
              <a:rPr lang="el-GR" sz="1000" dirty="0">
                <a:latin typeface="Tahoma" pitchFamily="34" charset="0"/>
                <a:cs typeface="Times New Roman" pitchFamily="18" charset="0"/>
              </a:rPr>
              <a:t>.</a:t>
            </a:r>
            <a:endParaRPr lang="en-US" sz="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l-GR" sz="1000" b="1" i="1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ΜΕΘΟΔΟΣ ΣΥΛΛΟΓΗΣ ΣΤΟΙΧΕΙΩΝ 	</a:t>
            </a:r>
            <a:r>
              <a:rPr lang="el-GR" sz="10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Τηλεφωνικές συνεντεύξεις βάσει ηλεκτρονικού ερωτηματολογίου. </a:t>
            </a:r>
            <a:endParaRPr lang="en-US" sz="1000" dirty="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l-GR" sz="1000" b="1" i="1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Η </a:t>
            </a:r>
            <a:r>
              <a:rPr lang="en-US" sz="1600" b="1" i="1" dirty="0">
                <a:solidFill>
                  <a:srgbClr val="CC0000"/>
                </a:solidFill>
                <a:latin typeface="Book Antiqua" pitchFamily="18" charset="0"/>
                <a:cs typeface="Times New Roman" pitchFamily="18" charset="0"/>
              </a:rPr>
              <a:t>marc </a:t>
            </a:r>
            <a:r>
              <a:rPr lang="el-GR" sz="1000" b="1" i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A.E</a:t>
            </a:r>
            <a:r>
              <a:rPr lang="el-GR" sz="1000" i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.</a:t>
            </a:r>
            <a:r>
              <a:rPr lang="el-GR" sz="1000" b="1" i="1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		</a:t>
            </a:r>
            <a:r>
              <a:rPr lang="en-US" sz="1000" b="1" i="1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	</a:t>
            </a:r>
            <a:r>
              <a:rPr lang="el-GR" sz="10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Είναι μέλος του ΣΕΔΕΑ, της ESOMAR, της WAPOR και τηρεί τον κανονισμό 			</a:t>
            </a:r>
            <a:r>
              <a:rPr lang="en-US" sz="10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	</a:t>
            </a:r>
            <a:r>
              <a:rPr lang="el-GR" sz="10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του  Π.Ε.Σ.Σ. και τους διεθνείς κώδικες δεοντολογίας για την διεξαγωγή και  			</a:t>
            </a:r>
            <a:r>
              <a:rPr lang="en-US" sz="10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	</a:t>
            </a:r>
            <a:r>
              <a:rPr lang="el-GR" sz="10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δημοσιοποίηση  ερευνών κοινής γνώμης.</a:t>
            </a:r>
            <a:endParaRPr lang="en-US" sz="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 anchor="t"/>
          <a:lstStyle/>
          <a:p>
            <a:pPr eaLnBrk="1" hangingPunct="1">
              <a:defRPr/>
            </a:pPr>
            <a:r>
              <a:rPr lang="el-GR" sz="1500" b="1" dirty="0" smtClean="0">
                <a:solidFill>
                  <a:srgbClr val="FF0000"/>
                </a:solidFill>
              </a:rPr>
              <a:t>ΔΕΙΚΤΗΣ ΑΝΙΣΟΤΗΤΑΣ</a:t>
            </a:r>
            <a:br>
              <a:rPr lang="el-GR" sz="1500" b="1" dirty="0" smtClean="0">
                <a:solidFill>
                  <a:srgbClr val="FF0000"/>
                </a:solidFill>
              </a:rPr>
            </a:br>
            <a:r>
              <a:rPr lang="el-GR" sz="1500" b="1" dirty="0" smtClean="0">
                <a:solidFill>
                  <a:srgbClr val="FF0000"/>
                </a:solidFill>
              </a:rPr>
              <a:t>ΣΥΓΚΡΙΣΗ ΜΕ ΧΩΡΕΣ ΤΗΣ ΠΕΡΙΦΕΡΕΙΑΣ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8A3B1A-E91E-4E3A-A115-BC224FB61D5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Γράφημα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010360"/>
              </p:ext>
            </p:extLst>
          </p:nvPr>
        </p:nvGraphicFramePr>
        <p:xfrm>
          <a:off x="1403648" y="1556792"/>
          <a:ext cx="6267451" cy="314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7664" y="5805264"/>
            <a:ext cx="60486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</a:rPr>
              <a:t>* </a:t>
            </a:r>
            <a:r>
              <a:rPr lang="el-GR" sz="1100" b="1" i="1" dirty="0" smtClean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πηγή: </a:t>
            </a:r>
            <a:r>
              <a:rPr lang="en-US" sz="1100" b="1" i="1" dirty="0" smtClean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Eurostat</a:t>
            </a:r>
            <a:endParaRPr lang="el-GR" sz="1200" dirty="0">
              <a:latin typeface="Times New Roman"/>
              <a:ea typeface="Calibri"/>
            </a:endParaRPr>
          </a:p>
          <a:p>
            <a:pPr algn="just"/>
            <a:r>
              <a:rPr lang="el-GR" sz="1100" dirty="0" smtClean="0">
                <a:solidFill>
                  <a:prstClr val="black"/>
                </a:solidFill>
              </a:rPr>
              <a:t>Ο </a:t>
            </a:r>
            <a:r>
              <a:rPr lang="el-GR" sz="1100" dirty="0" smtClean="0">
                <a:solidFill>
                  <a:prstClr val="black"/>
                </a:solidFill>
              </a:rPr>
              <a:t>συντελεστής </a:t>
            </a:r>
            <a:r>
              <a:rPr lang="en-US" sz="1100" dirty="0" smtClean="0">
                <a:solidFill>
                  <a:prstClr val="black"/>
                </a:solidFill>
              </a:rPr>
              <a:t>Gini</a:t>
            </a:r>
            <a:r>
              <a:rPr lang="el-GR" sz="1100" dirty="0" smtClean="0">
                <a:solidFill>
                  <a:prstClr val="black"/>
                </a:solidFill>
              </a:rPr>
              <a:t> μετρά την ανισότητα εισοδημάτων. Λαμβάνει τιμές από 0 (0%, απόλυτη ισότητα) ως 1</a:t>
            </a:r>
            <a:r>
              <a:rPr lang="en-US" sz="1100" dirty="0" smtClean="0">
                <a:solidFill>
                  <a:prstClr val="black"/>
                </a:solidFill>
              </a:rPr>
              <a:t> </a:t>
            </a:r>
            <a:r>
              <a:rPr lang="el-GR" sz="1100" dirty="0" smtClean="0">
                <a:solidFill>
                  <a:prstClr val="black"/>
                </a:solidFill>
              </a:rPr>
              <a:t>(100%, απόλυτη ανισότητα)</a:t>
            </a:r>
            <a:endParaRPr lang="el-GR" sz="11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4869160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>
                <a:solidFill>
                  <a:srgbClr val="FF0000"/>
                </a:solidFill>
              </a:rPr>
              <a:t>Η ανισότητα επιδεινώθηκε στη χώρα την περίοδο 2008-2015, προσεγγίζοντας τον υψηλό συντελεστή της Ισπανίας.</a:t>
            </a:r>
            <a:endParaRPr lang="el-G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 anchor="t"/>
          <a:lstStyle/>
          <a:p>
            <a:pPr eaLnBrk="1" hangingPunct="1">
              <a:defRPr/>
            </a:pPr>
            <a:r>
              <a:rPr lang="el-GR" sz="1500" b="1" dirty="0" smtClean="0">
                <a:solidFill>
                  <a:srgbClr val="FF0000"/>
                </a:solidFill>
              </a:rPr>
              <a:t>ΦΤΩΧΕΙΑ ΚΑΙ ΚΟΙΝΩΝΙΚΟΣ ΑΠΟΚΛΕΙΣΜΟΣ</a:t>
            </a:r>
            <a:br>
              <a:rPr lang="el-GR" sz="1500" b="1" dirty="0" smtClean="0">
                <a:solidFill>
                  <a:srgbClr val="FF0000"/>
                </a:solidFill>
              </a:rPr>
            </a:br>
            <a:r>
              <a:rPr lang="el-GR" sz="1500" b="1" dirty="0" smtClean="0">
                <a:solidFill>
                  <a:srgbClr val="FF0000"/>
                </a:solidFill>
              </a:rPr>
              <a:t>ΣΥΓΚΡΙΣΗ ΜΕ ΧΩΡΕΣ ΤΗΣ ΠΕΡΙΦΕΡΕΙΑΣ</a:t>
            </a:r>
            <a:br>
              <a:rPr lang="el-GR" sz="1500" b="1" dirty="0" smtClean="0">
                <a:solidFill>
                  <a:srgbClr val="FF0000"/>
                </a:solidFill>
              </a:rPr>
            </a:br>
            <a:r>
              <a:rPr lang="el-GR" sz="1500" b="1" dirty="0" smtClean="0">
                <a:solidFill>
                  <a:srgbClr val="FF0000"/>
                </a:solidFill>
              </a:rPr>
              <a:t>ΕΞΕΛΙΞΗ 2008-2015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8A3B1A-E91E-4E3A-A115-BC224FB61D5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005064"/>
            <a:ext cx="6048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l-GR" sz="1100" dirty="0">
                <a:solidFill>
                  <a:prstClr val="black"/>
                </a:solidFill>
              </a:rPr>
              <a:t>* </a:t>
            </a:r>
            <a:r>
              <a:rPr lang="el-GR" sz="1100" b="1" i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πηγή: </a:t>
            </a:r>
            <a:r>
              <a:rPr lang="en-US" sz="1100" b="1" i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Eurostat</a:t>
            </a:r>
            <a:endParaRPr lang="el-GR" sz="1200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41959"/>
              </p:ext>
            </p:extLst>
          </p:nvPr>
        </p:nvGraphicFramePr>
        <p:xfrm>
          <a:off x="1403648" y="1412776"/>
          <a:ext cx="6048673" cy="2439497"/>
        </p:xfrm>
        <a:graphic>
          <a:graphicData uri="http://schemas.openxmlformats.org/drawingml/2006/table">
            <a:tbl>
              <a:tblPr/>
              <a:tblGrid>
                <a:gridCol w="2448272"/>
                <a:gridCol w="1798848"/>
                <a:gridCol w="1801553"/>
              </a:tblGrid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ΦΤΩΧΕΙΑ &amp; </a:t>
                      </a:r>
                      <a:r>
                        <a:rPr lang="el-GR" sz="11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ΚΟΙΝΩΝΙΚΟΣ</a:t>
                      </a:r>
                      <a:r>
                        <a:rPr lang="el-GR" sz="1100" b="1" i="0" u="sng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ΑΠΟΚΛΕΙΣΜΟΣ</a:t>
                      </a:r>
                      <a:endParaRPr lang="el-GR" sz="11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ΔΙΑΦΟΡΑ 2008-2015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ΑΡΙΘΜΟΣ ΝΕΟΠΤΩΧΩΝ ΠΟΥ ΔΗΜΙΟΥΡΓΗΘΗΚΑΝ ΜΕΣΑ ΣΤΗΝ ΚΡΙΣΗ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7229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ΙΡΛΑΝΔΙΑ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9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ΕΛΛΑΔΑ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783.000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9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ΙΣΠΑΝΙΑ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2.389.000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9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ΙΤΑΛΙΑ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9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ΚΥΠΡΟΣ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14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ΠΟΡΤΟΓΑΛΙΑ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5656" y="4797152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Περίπου 783,000 άτομα προστέθηκαν στον πληθυσμό που βρίσκεται κάτω από το κατώφλι φτώχειας και κοινωνικού αποκλεισμού.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09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Τι ποσοστό του εισοδήματος καταφέρνετε να αποταμιεύσετε;</a:t>
            </a:r>
            <a:br>
              <a:rPr lang="el-GR" sz="1500" b="1" dirty="0" smtClean="0"/>
            </a:br>
            <a:r>
              <a:rPr lang="el-GR" sz="1500" b="1" dirty="0" smtClean="0"/>
              <a:t>-οσοι απάντησαν ότι ζουν άνετα ή καταφέρνουν χωρίς δυσκολία να καλύψουν τις υποχρεώσεις τους-</a:t>
            </a:r>
          </a:p>
        </p:txBody>
      </p:sp>
      <p:graphicFrame>
        <p:nvGraphicFramePr>
          <p:cNvPr id="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549800"/>
              </p:ext>
            </p:extLst>
          </p:nvPr>
        </p:nvGraphicFramePr>
        <p:xfrm>
          <a:off x="714348" y="548680"/>
          <a:ext cx="7386044" cy="558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3A55D8-FB60-4518-8F87-84E1115AF537}" type="slidenum">
              <a:rPr lang="el-GR" smtClean="0"/>
              <a:pPr>
                <a:defRPr/>
              </a:pPr>
              <a:t>22</a:t>
            </a:fld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1422350" y="5393595"/>
            <a:ext cx="68940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600" dirty="0">
                <a:latin typeface="Arial Narrow"/>
                <a:ea typeface="Calibri"/>
                <a:cs typeface="Times New Roman"/>
              </a:rPr>
              <a:t>Σύμφωνα με στοιχεία της AMECO, η καθαρή αποταμίευση του ιδιωτικού τομέα το 2015 μειώθηκε κατά 9,5 δις. Σε πρόσφατη μελέτη της Ευρωπαϊκής Κεντρικής Τράπεζας, επισημαίνεται </a:t>
            </a:r>
            <a:r>
              <a:rPr lang="el-GR" sz="1600" b="1" dirty="0">
                <a:latin typeface="Arial Narrow"/>
                <a:ea typeface="Calibri"/>
                <a:cs typeface="Times New Roman"/>
              </a:rPr>
              <a:t>ότι τα ελληνικά νοικοκυριά έχουν απολέσει το 35,9% της αξίας των περιουσιακών τους στοιχείων</a:t>
            </a:r>
            <a:r>
              <a:rPr lang="el-GR" sz="1600" dirty="0">
                <a:latin typeface="Arial Narrow"/>
                <a:ea typeface="Calibri"/>
                <a:cs typeface="Times New Roman"/>
              </a:rPr>
              <a:t> μετά την έναρξη της κρίσης.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Ένα έκτακτο αλλά απολύτως αναγκαίο έξοδο της τάξης των 500 ευρώ θα το αντιμετωπίζατε:</a:t>
            </a:r>
          </a:p>
        </p:txBody>
      </p:sp>
      <p:graphicFrame>
        <p:nvGraphicFramePr>
          <p:cNvPr id="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61115"/>
              </p:ext>
            </p:extLst>
          </p:nvPr>
        </p:nvGraphicFramePr>
        <p:xfrm>
          <a:off x="1547813" y="1989138"/>
          <a:ext cx="5729287" cy="3681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EBC5CC-C540-43EB-BC4C-8F862A08FF7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059618"/>
              </p:ext>
            </p:extLst>
          </p:nvPr>
        </p:nvGraphicFramePr>
        <p:xfrm>
          <a:off x="6072198" y="4429132"/>
          <a:ext cx="2786082" cy="163730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235781"/>
                <a:gridCol w="550301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Χωρίς ιδιαίτερη δυσκολία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7,6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Με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μικρή δυσκολία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24,0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Με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μεγάλη δυσκολίια</a:t>
                      </a:r>
                      <a:endParaRPr lang="el-GR" sz="1000" b="0" i="0" u="none" strike="noStrike" baseline="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Δεν θα μπορούσα να το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αντιμετωπίσω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1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2276872"/>
            <a:ext cx="6768752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i="1" u="sng" dirty="0" smtClean="0">
                <a:solidFill>
                  <a:srgbClr val="FF0000"/>
                </a:solidFill>
              </a:rPr>
              <a:t>ΑΠΑΣΧΟΛΗΣΗ-ΑΝΕΡΓΙΑ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958DCB-BD72-4306-A677-0A096CEB47F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Έχετε κάποιο άνεργο μέλος στο νοικοκυριό σας; </a:t>
            </a:r>
            <a:r>
              <a:rPr lang="en-US" sz="1500" b="1" dirty="0" smtClean="0"/>
              <a:t/>
            </a:r>
            <a:br>
              <a:rPr lang="en-US" sz="1500" b="1" dirty="0" smtClean="0"/>
            </a:br>
            <a:r>
              <a:rPr lang="el-GR" sz="1500" b="1" dirty="0" smtClean="0"/>
              <a:t>(Που να μην εργάζεται και να ψάχνει για δουλειά</a:t>
            </a:r>
            <a:r>
              <a:rPr lang="en-US" sz="1500" b="1" dirty="0" smtClean="0"/>
              <a:t>)</a:t>
            </a:r>
            <a:endParaRPr lang="el-GR" sz="1500" b="1" dirty="0" smtClean="0"/>
          </a:p>
        </p:txBody>
      </p:sp>
      <p:graphicFrame>
        <p:nvGraphicFramePr>
          <p:cNvPr id="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051661"/>
              </p:ext>
            </p:extLst>
          </p:nvPr>
        </p:nvGraphicFramePr>
        <p:xfrm>
          <a:off x="611188" y="765175"/>
          <a:ext cx="7981950" cy="57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81BFCE-9436-4DA5-BBC4-429ED21BD11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68382"/>
              </p:ext>
            </p:extLst>
          </p:nvPr>
        </p:nvGraphicFramePr>
        <p:xfrm>
          <a:off x="5643570" y="1544638"/>
          <a:ext cx="2673343" cy="195111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143008"/>
                <a:gridCol w="496893"/>
                <a:gridCol w="516721"/>
                <a:gridCol w="516721"/>
              </a:tblGrid>
              <a:tr h="401411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2014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2" marB="0" anchor="ctr"/>
                </a:tc>
              </a:tr>
              <a:tr h="247077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Ναι,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ένα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23,5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</a:tr>
              <a:tr h="247077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Ναι, δύο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11,0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8,6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</a:tr>
              <a:tr h="247077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Ναι,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τρία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</a:tr>
              <a:tr h="314242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Ναι,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τέσσερα ή περισσότερα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</a:tr>
              <a:tr h="247077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66,1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</a:tr>
              <a:tr h="247077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2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331640" y="5733256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Το 32,6% των νοικοκυριών, δηλαδή σχεδόν </a:t>
            </a:r>
            <a:r>
              <a:rPr lang="el-GR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1,1 </a:t>
            </a:r>
            <a:r>
              <a:rPr lang="el-GR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εκ. νοικοκυριά έχουν στην οικογένεια ένα τουλάχιστο άτομο σε ανεργία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Έχετε κάποιο άνεργο μέλος στο νοικοκυριό σας; </a:t>
            </a:r>
            <a:r>
              <a:rPr lang="en-US" sz="1500" b="1" dirty="0" smtClean="0"/>
              <a:t/>
            </a:r>
            <a:br>
              <a:rPr lang="en-US" sz="1500" b="1" dirty="0" smtClean="0"/>
            </a:br>
            <a:r>
              <a:rPr lang="el-GR" sz="1500" b="1" dirty="0" smtClean="0"/>
              <a:t>(Που να μην εργάζεται και να ψάχνει για δουλειά</a:t>
            </a:r>
            <a:r>
              <a:rPr lang="en-US" sz="1500" b="1" dirty="0" smtClean="0"/>
              <a:t>)</a:t>
            </a:r>
            <a:br>
              <a:rPr lang="en-US" sz="1500" b="1" dirty="0" smtClean="0"/>
            </a:br>
            <a:r>
              <a:rPr lang="el-GR" sz="1500" b="1" dirty="0" smtClean="0"/>
              <a:t> - Ανά κατηγορία πληθυσμού - </a:t>
            </a: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28663"/>
              </p:ext>
            </p:extLst>
          </p:nvPr>
        </p:nvGraphicFramePr>
        <p:xfrm>
          <a:off x="323850" y="3429000"/>
          <a:ext cx="4537363" cy="2089149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368836"/>
                <a:gridCol w="645580"/>
                <a:gridCol w="617659"/>
                <a:gridCol w="541772"/>
                <a:gridCol w="715408"/>
                <a:gridCol w="648108"/>
              </a:tblGrid>
              <a:tr h="35460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 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7" marB="0" anchor="ctr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Οικογενειακό ετήσιο εισόδημά </a:t>
                      </a:r>
                      <a:r>
                        <a:rPr lang="en-US" sz="900" u="none" strike="noStrike" dirty="0" smtClean="0"/>
                        <a:t>2016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2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Μέχρι </a:t>
                      </a:r>
                      <a:r>
                        <a:rPr lang="el-GR" sz="900" u="none" strike="noStrike" dirty="0" smtClean="0"/>
                        <a:t>10.000</a:t>
                      </a:r>
                      <a:r>
                        <a:rPr lang="el-GR" sz="900" u="none" strike="noStrike" dirty="0"/>
                        <a:t>€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smtClean="0"/>
                        <a:t>10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001</a:t>
                      </a:r>
                      <a:r>
                        <a:rPr lang="en-US" sz="900" u="none" strike="noStrike" dirty="0"/>
                        <a:t>€ - </a:t>
                      </a:r>
                      <a:r>
                        <a:rPr lang="en-US" sz="900" u="none" strike="noStrike" dirty="0" smtClean="0"/>
                        <a:t>18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000</a:t>
                      </a:r>
                      <a:r>
                        <a:rPr lang="en-US" sz="900" u="none" strike="noStrike" dirty="0"/>
                        <a:t>€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smtClean="0"/>
                        <a:t>18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001</a:t>
                      </a:r>
                      <a:r>
                        <a:rPr lang="en-US" sz="900" u="none" strike="noStrike" dirty="0"/>
                        <a:t>€ - </a:t>
                      </a:r>
                      <a:r>
                        <a:rPr lang="en-US" sz="900" u="none" strike="noStrike" dirty="0" smtClean="0"/>
                        <a:t>25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000</a:t>
                      </a:r>
                      <a:r>
                        <a:rPr lang="en-US" sz="900" u="none" strike="noStrike" dirty="0"/>
                        <a:t>€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smtClean="0"/>
                        <a:t>25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001</a:t>
                      </a:r>
                      <a:r>
                        <a:rPr lang="en-US" sz="900" u="none" strike="noStrike" dirty="0"/>
                        <a:t>€ - </a:t>
                      </a:r>
                      <a:r>
                        <a:rPr lang="en-US" sz="900" u="none" strike="noStrike" dirty="0" smtClean="0"/>
                        <a:t>30</a:t>
                      </a:r>
                      <a:r>
                        <a:rPr lang="el-GR" sz="900" u="none" strike="noStrike" dirty="0" smtClean="0"/>
                        <a:t>.</a:t>
                      </a:r>
                      <a:r>
                        <a:rPr lang="en-US" sz="900" u="none" strike="noStrike" dirty="0" smtClean="0"/>
                        <a:t>000</a:t>
                      </a:r>
                      <a:r>
                        <a:rPr lang="en-US" sz="900" u="none" strike="noStrike" dirty="0"/>
                        <a:t>€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Άνω των </a:t>
                      </a:r>
                      <a:r>
                        <a:rPr lang="el-GR" sz="900" u="none" strike="noStrike" dirty="0" smtClean="0"/>
                        <a:t>30.000</a:t>
                      </a:r>
                      <a:r>
                        <a:rPr lang="el-GR" sz="900" u="none" strike="noStrike" dirty="0"/>
                        <a:t>€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7" marB="0" anchor="ctr"/>
                </a:tc>
              </a:tr>
              <a:tr h="247149">
                <a:tc>
                  <a:txBody>
                    <a:bodyPr/>
                    <a:lstStyle/>
                    <a:p>
                      <a:pPr algn="l" fontAlgn="t"/>
                      <a:r>
                        <a:rPr lang="el-GR" sz="900" u="none" strike="noStrike"/>
                        <a:t>Ναι ένα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/>
                        <a:t>30,1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26,2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18,4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13,2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5,7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149">
                <a:tc>
                  <a:txBody>
                    <a:bodyPr/>
                    <a:lstStyle/>
                    <a:p>
                      <a:pPr algn="l" fontAlgn="t"/>
                      <a:r>
                        <a:rPr lang="el-GR" sz="900" u="none" strike="noStrike"/>
                        <a:t>Ναι δύο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/>
                        <a:t>5,1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2,4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2,9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149">
                <a:tc>
                  <a:txBody>
                    <a:bodyPr/>
                    <a:lstStyle/>
                    <a:p>
                      <a:pPr algn="l" fontAlgn="t"/>
                      <a:r>
                        <a:rPr lang="el-GR" sz="900" u="none" strike="noStrike"/>
                        <a:t>Ναι τρία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2,4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83890">
                <a:tc>
                  <a:txBody>
                    <a:bodyPr/>
                    <a:lstStyle/>
                    <a:p>
                      <a:pPr algn="l" fontAlgn="t"/>
                      <a:r>
                        <a:rPr lang="el-GR" sz="900" u="none" strike="noStrike"/>
                        <a:t>Ναι τέσσερα  ή περισσότερα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0</a:t>
                      </a:r>
                      <a:r>
                        <a:rPr lang="el-GR" sz="900" u="none" strike="noStrike" dirty="0" smtClean="0"/>
                        <a:t>,5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0</a:t>
                      </a:r>
                      <a:r>
                        <a:rPr lang="el-GR" sz="900" u="none" strike="noStrike" dirty="0" smtClean="0"/>
                        <a:t>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149">
                <a:tc>
                  <a:txBody>
                    <a:bodyPr/>
                    <a:lstStyle/>
                    <a:p>
                      <a:pPr algn="l" fontAlgn="t"/>
                      <a:r>
                        <a:rPr lang="el-GR" sz="900" u="none" strike="noStrike" dirty="0"/>
                        <a:t>Όχι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56,9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67,3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79,2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84,9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/>
                        <a:t>91,4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CA4D35-EE0B-4E00-9154-EFD91F1CD56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2181"/>
              </p:ext>
            </p:extLst>
          </p:nvPr>
        </p:nvGraphicFramePr>
        <p:xfrm>
          <a:off x="539750" y="1071563"/>
          <a:ext cx="7858123" cy="201124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397374"/>
                <a:gridCol w="485770"/>
                <a:gridCol w="483374"/>
                <a:gridCol w="483374"/>
                <a:gridCol w="483374"/>
                <a:gridCol w="483374"/>
                <a:gridCol w="483374"/>
                <a:gridCol w="477510"/>
                <a:gridCol w="756646"/>
                <a:gridCol w="585970"/>
                <a:gridCol w="455757"/>
                <a:gridCol w="615032"/>
                <a:gridCol w="667194"/>
              </a:tblGrid>
              <a:tr h="2925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 </a:t>
                      </a:r>
                      <a:endParaRPr lang="en-US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Μέλη νοικοκυριού 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Άτομα που εργάζονται στο νοικοκυριό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Άνεργοι στο νοικοκυριό 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err="1" smtClean="0"/>
                        <a:t>Αστικότητα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l-GR" sz="85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437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1 άτομο</a:t>
                      </a:r>
                      <a:endParaRPr lang="el-GR" sz="9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 άτομα</a:t>
                      </a:r>
                      <a:endParaRPr lang="el-GR" sz="900" b="1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3 άτομα</a:t>
                      </a:r>
                      <a:endParaRPr lang="el-GR" sz="9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 άτομα</a:t>
                      </a:r>
                      <a:endParaRPr lang="el-GR" sz="900" b="1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5 άτομα και άνω</a:t>
                      </a:r>
                      <a:endParaRPr lang="el-GR" sz="9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Κανένα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Ένα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Περισσότερο από ενα</a:t>
                      </a:r>
                      <a:endParaRPr lang="el-GR" sz="9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Ναι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'</a:t>
                      </a:r>
                      <a:r>
                        <a:rPr lang="el-GR" sz="900" u="none" strike="noStrike" dirty="0" err="1"/>
                        <a:t>Οχι</a:t>
                      </a:r>
                      <a:endParaRPr lang="el-GR" sz="9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kern="1200" dirty="0"/>
                        <a:t>Αστική περιοχή</a:t>
                      </a:r>
                      <a:endParaRPr lang="el-GR" sz="900" b="1" i="0" u="none" strike="noStrike" kern="1200" dirty="0">
                        <a:solidFill>
                          <a:srgbClr val="F2F2F2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kern="1200" dirty="0"/>
                        <a:t>Ημιαστική / Αγροτική περιοχή</a:t>
                      </a:r>
                      <a:endParaRPr lang="el-GR" sz="900" b="1" i="0" u="none" strike="noStrike" kern="1200" dirty="0">
                        <a:solidFill>
                          <a:srgbClr val="F2F2F2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9" marB="0" anchor="ctr"/>
                </a:tc>
              </a:tr>
              <a:tr h="249007">
                <a:tc>
                  <a:txBody>
                    <a:bodyPr/>
                    <a:lstStyle/>
                    <a:p>
                      <a:pPr algn="l" fontAlgn="t"/>
                      <a:r>
                        <a:rPr lang="el-GR" sz="900" u="none" strike="noStrike"/>
                        <a:t>Ναι ένα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/>
                        <a:t>2,3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13,2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37,0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34,0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27,6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17,4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40,5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18,2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76,4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26,3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21,2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98099">
                <a:tc>
                  <a:txBody>
                    <a:bodyPr/>
                    <a:lstStyle/>
                    <a:p>
                      <a:pPr algn="l" fontAlgn="t"/>
                      <a:r>
                        <a:rPr lang="el-GR" sz="900" u="none" strike="noStrike"/>
                        <a:t>Ναι δύο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7,8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10,8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12,6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5,5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7,2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5,1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18,7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5,5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8,1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56676">
                <a:tc>
                  <a:txBody>
                    <a:bodyPr/>
                    <a:lstStyle/>
                    <a:p>
                      <a:pPr algn="l" fontAlgn="t"/>
                      <a:r>
                        <a:rPr lang="el-GR" sz="900" u="none" strike="noStrike"/>
                        <a:t>Ναι τρία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3,1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3,4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0</a:t>
                      </a:r>
                      <a:r>
                        <a:rPr lang="el-GR" sz="900" u="none" strike="noStrike" dirty="0" smtClean="0"/>
                        <a:t>,5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3,1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0</a:t>
                      </a:r>
                      <a:r>
                        <a:rPr lang="el-GR" sz="900" u="none" strike="noStrike" dirty="0" smtClean="0"/>
                        <a:t>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4,0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0</a:t>
                      </a:r>
                      <a:r>
                        <a:rPr lang="el-GR" sz="900" u="none" strike="noStrike" dirty="0" smtClean="0"/>
                        <a:t>,8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83893">
                <a:tc>
                  <a:txBody>
                    <a:bodyPr/>
                    <a:lstStyle/>
                    <a:p>
                      <a:pPr algn="l" fontAlgn="t"/>
                      <a:r>
                        <a:rPr lang="el-GR" sz="900" u="none" strike="noStrike"/>
                        <a:t>Ναι τέσσερα  ή περισσότερα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3,4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0</a:t>
                      </a:r>
                      <a:r>
                        <a:rPr lang="el-GR" sz="900" u="none" strike="noStrike" dirty="0" smtClean="0"/>
                        <a:t>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0</a:t>
                      </a:r>
                      <a:r>
                        <a:rPr lang="el-GR" sz="900" u="none" strike="noStrike" dirty="0" smtClean="0"/>
                        <a:t>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0</a:t>
                      </a:r>
                      <a:r>
                        <a:rPr lang="el-GR" sz="900" u="none" strike="noStrike" dirty="0" smtClean="0"/>
                        <a:t>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0</a:t>
                      </a:r>
                      <a:r>
                        <a:rPr lang="el-GR" sz="900" u="none" strike="noStrike" dirty="0" smtClean="0"/>
                        <a:t>,9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0</a:t>
                      </a:r>
                      <a:r>
                        <a:rPr lang="el-GR" sz="900" u="none" strike="noStrike" dirty="0" smtClean="0"/>
                        <a:t>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0</a:t>
                      </a:r>
                      <a:r>
                        <a:rPr lang="el-GR" sz="900" u="none" strike="noStrike" dirty="0" smtClean="0"/>
                        <a:t>,4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3356">
                <a:tc>
                  <a:txBody>
                    <a:bodyPr/>
                    <a:lstStyle/>
                    <a:p>
                      <a:pPr algn="l" fontAlgn="t"/>
                      <a:r>
                        <a:rPr lang="el-GR" sz="900" u="none" strike="noStrike" dirty="0"/>
                        <a:t>Όχι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97,7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86,2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54,5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52,1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52,9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76,3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48,9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76,0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100,0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/>
                        <a:t>66,5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/>
                        <a:t>69,5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3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 Για πόσο διάστημα βρίσκεται ή βρίσκονται σε ανεργία (επιλέγουμε το άτομο με τη μεγαλύτερη διάρκεια) ; </a:t>
            </a:r>
            <a:br>
              <a:rPr lang="el-GR" sz="1500" b="1" dirty="0" smtClean="0"/>
            </a:br>
            <a:r>
              <a:rPr lang="el-GR" sz="1500" b="1" dirty="0" smtClean="0"/>
              <a:t>- Βάση: Όσοι έχουν κάποιο άνεργο μέλος στο νοικοκυριό (3</a:t>
            </a:r>
            <a:r>
              <a:rPr lang="en-US" sz="1500" b="1" dirty="0" smtClean="0"/>
              <a:t>2,6</a:t>
            </a:r>
            <a:r>
              <a:rPr lang="el-GR" sz="1500" b="1" dirty="0" smtClean="0"/>
              <a:t>%) -</a:t>
            </a:r>
          </a:p>
        </p:txBody>
      </p:sp>
      <p:graphicFrame>
        <p:nvGraphicFramePr>
          <p:cNvPr id="6" name="Object 38"/>
          <p:cNvGraphicFramePr>
            <a:graphicFrameLocks noChangeAspect="1"/>
          </p:cNvGraphicFramePr>
          <p:nvPr/>
        </p:nvGraphicFramePr>
        <p:xfrm>
          <a:off x="1357313" y="1500188"/>
          <a:ext cx="6369050" cy="272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B290E2-529E-4399-88F2-4205AC6DDC0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8797"/>
              </p:ext>
            </p:extLst>
          </p:nvPr>
        </p:nvGraphicFramePr>
        <p:xfrm>
          <a:off x="5500694" y="4149725"/>
          <a:ext cx="285752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857388"/>
                <a:gridCol w="453754"/>
                <a:gridCol w="546378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Μεγαλύτερο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του 1 έτους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Μικρότερο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του 1 έτους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20,5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Το άνεργο μέλος του νοικοκυριού σας, λαμβάνει επίδομα ανεργίας;</a:t>
            </a:r>
            <a:br>
              <a:rPr lang="el-GR" sz="1500" b="1" dirty="0" smtClean="0"/>
            </a:br>
            <a:r>
              <a:rPr lang="el-GR" sz="1500" b="1" dirty="0" smtClean="0"/>
              <a:t>- Βάση: Όσοι έχουν κάποιο άνεργο μέλος στο νοικοκυριό (3</a:t>
            </a:r>
            <a:r>
              <a:rPr lang="en-US" sz="1500" b="1" dirty="0" smtClean="0"/>
              <a:t>2,6</a:t>
            </a:r>
            <a:r>
              <a:rPr lang="el-GR" sz="1500" b="1" dirty="0" smtClean="0"/>
              <a:t>%) -</a:t>
            </a:r>
          </a:p>
        </p:txBody>
      </p:sp>
      <p:graphicFrame>
        <p:nvGraphicFramePr>
          <p:cNvPr id="6" name="Object 35"/>
          <p:cNvGraphicFramePr>
            <a:graphicFrameLocks noChangeAspect="1"/>
          </p:cNvGraphicFramePr>
          <p:nvPr/>
        </p:nvGraphicFramePr>
        <p:xfrm>
          <a:off x="1357313" y="1500188"/>
          <a:ext cx="6399212" cy="270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388E15-38B1-460F-87AC-32E7AF33D7BF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76855"/>
              </p:ext>
            </p:extLst>
          </p:nvPr>
        </p:nvGraphicFramePr>
        <p:xfrm>
          <a:off x="6084888" y="4149725"/>
          <a:ext cx="2344764" cy="114236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366335"/>
                <a:gridCol w="360613"/>
                <a:gridCol w="617816"/>
              </a:tblGrid>
              <a:tr h="40131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0" marB="0" anchor="ctr"/>
                </a:tc>
              </a:tr>
              <a:tr h="247017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0" marB="0" anchor="ctr"/>
                </a:tc>
              </a:tr>
              <a:tr h="2470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88,0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0" marB="0" anchor="ctr"/>
                </a:tc>
              </a:tr>
              <a:tr h="2470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7" marR="9527" marT="9520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259632" y="5696381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 Narrow"/>
                <a:ea typeface="Calibri"/>
                <a:cs typeface="Times New Roman"/>
              </a:rPr>
              <a:t>Από το σύνολο των άνεργων μελών των νοικοκυριών, μόνο το</a:t>
            </a:r>
            <a:r>
              <a:rPr lang="el-GR" b="1" u="sng" dirty="0">
                <a:latin typeface="Arial Narrow"/>
                <a:ea typeface="Calibri"/>
                <a:cs typeface="Times New Roman"/>
              </a:rPr>
              <a:t> </a:t>
            </a:r>
            <a:r>
              <a:rPr lang="el-GR" dirty="0">
                <a:latin typeface="Arial Narrow"/>
                <a:ea typeface="Calibri"/>
                <a:cs typeface="Times New Roman"/>
              </a:rPr>
              <a:t>9,5% λαμβάνει επίδομα ανεργίας.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91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Υπάρχει κάποιο μέλος του νοικοκυριού σας που αμοίβεται με μισθό κάτω από 490 ευρώ; (π.χ. ημιαπασχόληση)</a:t>
            </a:r>
          </a:p>
        </p:txBody>
      </p:sp>
      <p:graphicFrame>
        <p:nvGraphicFramePr>
          <p:cNvPr id="7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285338"/>
              </p:ext>
            </p:extLst>
          </p:nvPr>
        </p:nvGraphicFramePr>
        <p:xfrm>
          <a:off x="1571625" y="1928813"/>
          <a:ext cx="6396038" cy="236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AF2512-573B-4A40-808B-D23CBDFE2660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827584" y="4869160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Περισσότερα από 1 στα 5 νοικοκυριά (22,4%) έχουν ένα μέλος στην οικογένεια που εργάζεται για λιγότερα χρήματα από τον επίσημα καθορισμένο κατώτατο μισθό των 586€ (490,00€ καθαρή αμοιβή).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5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1 - Τίτλος"/>
          <p:cNvSpPr>
            <a:spLocks noGrp="1"/>
          </p:cNvSpPr>
          <p:nvPr>
            <p:ph type="ctrTitle"/>
          </p:nvPr>
        </p:nvSpPr>
        <p:spPr>
          <a:xfrm>
            <a:off x="827088" y="4221163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l-GR" i="1" dirty="0" smtClean="0">
                <a:solidFill>
                  <a:schemeClr val="tx1"/>
                </a:solidFill>
              </a:rPr>
              <a:t>Σύνθεση Δείγματος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Υπάρχει κάποιο μέλος του νοικοκυριού που έχει μεταναστεύσει τα τελευταία 5-6 χρόνια</a:t>
            </a:r>
            <a:br>
              <a:rPr lang="el-GR" sz="1500" b="1" dirty="0" smtClean="0"/>
            </a:br>
            <a:r>
              <a:rPr lang="el-GR" sz="1500" b="1" dirty="0" smtClean="0"/>
              <a:t> στο εξωτερικό για να βρει εργασία;</a:t>
            </a:r>
          </a:p>
        </p:txBody>
      </p:sp>
      <p:graphicFrame>
        <p:nvGraphicFramePr>
          <p:cNvPr id="6" name="Object 35"/>
          <p:cNvGraphicFramePr>
            <a:graphicFrameLocks noChangeAspect="1"/>
          </p:cNvGraphicFramePr>
          <p:nvPr/>
        </p:nvGraphicFramePr>
        <p:xfrm>
          <a:off x="1357313" y="1500188"/>
          <a:ext cx="6399212" cy="270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388E15-38B1-460F-87AC-32E7AF33D7BF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683568" y="4365104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Εκρηκτικές διαστάσεις φαίνεται ότι έχει λάβει το φαινόμενο της οικονομικής μετανάστευσης.  Το 9,7% των νοικοκυριών δηλώνει ότι είχε ένα τουλάχιστο μέλος που μετανάστευσε στο εξωτερικό για να βρει εργασία (αυτό </a:t>
            </a:r>
            <a:r>
              <a:rPr lang="el-GR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αντιστοιχεί σε </a:t>
            </a:r>
            <a:r>
              <a:rPr lang="el-GR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πάνω από 400,000 οικογένειες</a:t>
            </a:r>
            <a:r>
              <a:rPr lang="el-GR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).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Στη σημερινή συγκυρία, αν είχατε την ευκαιρία</a:t>
            </a:r>
            <a:r>
              <a:rPr lang="en-US" sz="1500" b="1" dirty="0" smtClean="0"/>
              <a:t> </a:t>
            </a:r>
            <a:r>
              <a:rPr lang="el-GR" sz="1500" b="1" dirty="0" smtClean="0"/>
              <a:t>,</a:t>
            </a:r>
            <a:r>
              <a:rPr lang="en-US" sz="1500" b="1" dirty="0" smtClean="0"/>
              <a:t> </a:t>
            </a:r>
            <a:r>
              <a:rPr lang="el-GR" sz="1500" b="1" dirty="0" smtClean="0"/>
              <a:t>εσείς ή κάποιο άλλο μέλος του νοικοκυριού, θα μεταναστεύατε στο εξωτερικό για εργασία;</a:t>
            </a:r>
          </a:p>
        </p:txBody>
      </p:sp>
      <p:graphicFrame>
        <p:nvGraphicFramePr>
          <p:cNvPr id="6" name="Object 35"/>
          <p:cNvGraphicFramePr>
            <a:graphicFrameLocks noChangeAspect="1"/>
          </p:cNvGraphicFramePr>
          <p:nvPr/>
        </p:nvGraphicFramePr>
        <p:xfrm>
          <a:off x="1357313" y="1500188"/>
          <a:ext cx="6399212" cy="270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388E15-38B1-460F-87AC-32E7AF33D7BF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811935"/>
              </p:ext>
            </p:extLst>
          </p:nvPr>
        </p:nvGraphicFramePr>
        <p:xfrm>
          <a:off x="395536" y="3789040"/>
          <a:ext cx="3883496" cy="1264465"/>
        </p:xfrm>
        <a:graphic>
          <a:graphicData uri="http://schemas.openxmlformats.org/drawingml/2006/table">
            <a:tbl>
              <a:tblPr/>
              <a:tblGrid>
                <a:gridCol w="970874"/>
                <a:gridCol w="970874"/>
                <a:gridCol w="970874"/>
                <a:gridCol w="970874"/>
              </a:tblGrid>
              <a:tr h="46067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Ηλικία αρχηγού του νοικοκυριού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0157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18-49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50-64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 και άνω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31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Ναι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95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Όχι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7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ΔΑ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382460"/>
              </p:ext>
            </p:extLst>
          </p:nvPr>
        </p:nvGraphicFramePr>
        <p:xfrm>
          <a:off x="4499992" y="3789040"/>
          <a:ext cx="3960440" cy="1296144"/>
        </p:xfrm>
        <a:graphic>
          <a:graphicData uri="http://schemas.openxmlformats.org/drawingml/2006/table">
            <a:tbl>
              <a:tblPr/>
              <a:tblGrid>
                <a:gridCol w="792088"/>
                <a:gridCol w="792088"/>
                <a:gridCol w="792088"/>
                <a:gridCol w="792088"/>
                <a:gridCol w="792088"/>
              </a:tblGrid>
              <a:tr h="47222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l-G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l-G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Ηλικία αρχηγού του νοικοκυριού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091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18-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35-49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50-64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 και άνω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Ναι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67,7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58,9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Όχι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26,2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56,8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3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el-G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ΔΑ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043608" y="5183411"/>
            <a:ext cx="756084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-158750" algn="l"/>
              </a:tabLst>
            </a:pPr>
            <a:r>
              <a:rPr lang="el-GR" dirty="0">
                <a:latin typeface="Arial Narrow"/>
                <a:ea typeface="Times New Roman"/>
                <a:cs typeface="Times New Roman"/>
              </a:rPr>
              <a:t>Ακόμη πιο ανησυχητική είναι η προοπτική συνέχισης του φαινομένου, </a:t>
            </a:r>
            <a:r>
              <a:rPr lang="el-GR" b="1" dirty="0">
                <a:latin typeface="Arial Narrow"/>
                <a:ea typeface="Times New Roman"/>
                <a:cs typeface="Times New Roman"/>
              </a:rPr>
              <a:t>καθώς το 42% των νοικοκυριών θα εξέταζε σοβαρά το ενδεχόμενο να μεταναστεύσει στο εξωτερικό</a:t>
            </a:r>
            <a:r>
              <a:rPr lang="el-GR" dirty="0">
                <a:latin typeface="Arial Narrow"/>
                <a:ea typeface="Times New Roman"/>
                <a:cs typeface="Times New Roman"/>
              </a:rPr>
              <a:t>, αν υπήρχαν οι προϋποθέσεις για εξεύρεση εργασίας. Στις νεότερες ηλικίες 18-35 ετών, το ποσοστό αυτό ανέρχεται στο 67,7%.</a:t>
            </a:r>
            <a:endParaRPr lang="el-GR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56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2276872"/>
            <a:ext cx="6768752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i="1" u="sng" dirty="0" smtClean="0">
                <a:solidFill>
                  <a:srgbClr val="FF0000"/>
                </a:solidFill>
              </a:rPr>
              <a:t>ΟΙΚΟΝΟΜΙΚΕΣ ΥΠΟΧΡΕΩΣΕΙΣ ΝΟΙΚΟΚΥΡΙΩΝ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958DCB-BD72-4306-A677-0A096CEB47F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32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Εσείς ή κάποιο άλλο μέλος του νοικοκυριού σας έχετε ληξιπρόθεσμες οφειλές στην εφορία;</a:t>
            </a:r>
          </a:p>
        </p:txBody>
      </p:sp>
      <p:graphicFrame>
        <p:nvGraphicFramePr>
          <p:cNvPr id="7" name="Object 38"/>
          <p:cNvGraphicFramePr>
            <a:graphicFrameLocks noChangeAspect="1"/>
          </p:cNvGraphicFramePr>
          <p:nvPr/>
        </p:nvGraphicFramePr>
        <p:xfrm>
          <a:off x="1571625" y="1928813"/>
          <a:ext cx="6396038" cy="239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87074A-EAB5-4011-A7DC-CF4988B1AAB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33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778181"/>
              </p:ext>
            </p:extLst>
          </p:nvPr>
        </p:nvGraphicFramePr>
        <p:xfrm>
          <a:off x="6357950" y="4149725"/>
          <a:ext cx="2101837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909433"/>
                <a:gridCol w="596202"/>
                <a:gridCol w="596202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27,6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79,0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547664" y="5661248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Το 21,3% των νοικοκυριών έχει ληξιπρόθεσμες οφειλές προς την εφορία, ενώ το 58,2% των οφειλετών έχει υπαχθεί σε κάποιου είδους </a:t>
            </a:r>
            <a:r>
              <a:rPr lang="el-GR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ρύθμιση</a:t>
            </a:r>
            <a:r>
              <a:rPr lang="el-GR" dirty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.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Έχετε υπαχθεί στη ρύθμιση με δόσεις για οφειλές στην εφορία;</a:t>
            </a:r>
            <a:r>
              <a:rPr lang="en-US" sz="1500" b="1" dirty="0" smtClean="0"/>
              <a:t/>
            </a:r>
            <a:br>
              <a:rPr lang="en-US" sz="1500" b="1" dirty="0" smtClean="0"/>
            </a:br>
            <a:r>
              <a:rPr lang="el-GR" sz="1500" b="1" dirty="0" smtClean="0"/>
              <a:t> - Αν έχει κάποιο μέλος του νοικοκυριού οφειλές στην εφορία- </a:t>
            </a:r>
          </a:p>
        </p:txBody>
      </p:sp>
      <p:graphicFrame>
        <p:nvGraphicFramePr>
          <p:cNvPr id="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075412"/>
              </p:ext>
            </p:extLst>
          </p:nvPr>
        </p:nvGraphicFramePr>
        <p:xfrm>
          <a:off x="1547813" y="1989138"/>
          <a:ext cx="5759450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958DCB-BD72-4306-A677-0A096CEB47F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34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1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Εκτιμάτε ότι το επόμενο έτος θα μπορέσετε να ανταποκριθείτε στις φορολογικές σας υποχρεώσεις;</a:t>
            </a:r>
          </a:p>
        </p:txBody>
      </p:sp>
      <p:graphicFrame>
        <p:nvGraphicFramePr>
          <p:cNvPr id="6" name="Object 49"/>
          <p:cNvGraphicFramePr>
            <a:graphicFrameLocks noChangeAspect="1"/>
          </p:cNvGraphicFramePr>
          <p:nvPr/>
        </p:nvGraphicFramePr>
        <p:xfrm>
          <a:off x="1285875" y="1785938"/>
          <a:ext cx="6397625" cy="2198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3B3472-BFD6-4DDE-8380-080CA6B460AE}" type="slidenum">
              <a:rPr lang="el-GR" smtClean="0"/>
              <a:pPr>
                <a:defRPr/>
              </a:pPr>
              <a:t>35</a:t>
            </a:fld>
            <a:endParaRPr lang="el-GR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7734"/>
              </p:ext>
            </p:extLst>
          </p:nvPr>
        </p:nvGraphicFramePr>
        <p:xfrm>
          <a:off x="5000628" y="4357694"/>
          <a:ext cx="2849561" cy="122078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00066"/>
                <a:gridCol w="533364"/>
                <a:gridCol w="605377"/>
                <a:gridCol w="605377"/>
                <a:gridCol w="605377"/>
              </a:tblGrid>
              <a:tr h="357385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</a:t>
                      </a:r>
                      <a:endParaRPr lang="el-GR" sz="9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Δεκ.</a:t>
                      </a:r>
                      <a:r>
                        <a:rPr lang="el-GR" sz="90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2012   </a:t>
                      </a:r>
                      <a:endParaRPr lang="el-GR" sz="9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Δεκ.</a:t>
                      </a:r>
                      <a:r>
                        <a:rPr lang="el-GR" sz="90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l-GR" sz="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2013   </a:t>
                      </a:r>
                      <a:endParaRPr lang="el-GR" sz="9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Δεκ.</a:t>
                      </a:r>
                      <a:r>
                        <a:rPr lang="el-GR" sz="90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2014 </a:t>
                      </a:r>
                      <a:endParaRPr lang="el-GR" sz="9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Δεκ.</a:t>
                      </a:r>
                      <a:r>
                        <a:rPr lang="el-GR" sz="90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2015</a:t>
                      </a:r>
                      <a:endParaRPr lang="el-GR" sz="900" b="1" i="1" u="none" strike="noStrike" dirty="0" smtClean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</a:tr>
              <a:tr h="287801"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31,2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44,0</a:t>
                      </a:r>
                      <a:r>
                        <a:rPr lang="el-GR" sz="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47,1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56,8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</a:tr>
              <a:tr h="287801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49,0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36,7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35,4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29,2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</a:tr>
              <a:tr h="287801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19,8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</a:t>
                      </a:r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19,3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17,5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14,0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30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403648" y="5733256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6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Το 34</a:t>
            </a:r>
            <a:r>
              <a:rPr lang="el-GR" sz="1600" b="1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% των νοικοκυριών </a:t>
            </a:r>
            <a:r>
              <a:rPr lang="el-GR" sz="16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εκτιμά ότι δεν θα μπορέσει να ανταποκριθεί στις φορολογικές υποχρεώσεις το επόμενο </a:t>
            </a:r>
            <a:r>
              <a:rPr lang="el-GR" sz="1600" b="1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έτος.</a:t>
            </a:r>
            <a:endParaRPr lang="el-GR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Εκτιμάτε ότι το επόμενο έτος θα μπορέσετε να ανταποκριθείτε στις φορολογικές σας υποχρεώσεις;</a:t>
            </a:r>
            <a:br>
              <a:rPr lang="el-GR" sz="1500" b="1" dirty="0" smtClean="0"/>
            </a:br>
            <a:r>
              <a:rPr lang="el-GR" sz="1500" b="1" dirty="0" smtClean="0"/>
              <a:t> - Ανά κατηγορία πληθυσμού - </a:t>
            </a: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535186"/>
              </p:ext>
            </p:extLst>
          </p:nvPr>
        </p:nvGraphicFramePr>
        <p:xfrm>
          <a:off x="684213" y="3429000"/>
          <a:ext cx="4176854" cy="155733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008204"/>
                <a:gridCol w="645605"/>
                <a:gridCol w="617683"/>
                <a:gridCol w="541793"/>
                <a:gridCol w="715436"/>
                <a:gridCol w="648133"/>
              </a:tblGrid>
              <a:tr h="3544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/>
                        <a:t> </a:t>
                      </a:r>
                      <a:endParaRPr lang="en-US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4" marB="0" anchor="ctr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 dirty="0"/>
                        <a:t>Οικογενειακό ετήσιο εισόδημά </a:t>
                      </a:r>
                      <a:r>
                        <a:rPr lang="en-US" sz="800" u="none" strike="noStrike" dirty="0" smtClean="0"/>
                        <a:t>2016</a:t>
                      </a:r>
                      <a:endParaRPr lang="el-GR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 dirty="0"/>
                        <a:t>Μέχρι </a:t>
                      </a:r>
                      <a:r>
                        <a:rPr lang="el-GR" sz="800" u="none" strike="noStrike" dirty="0" smtClean="0"/>
                        <a:t>10.000</a:t>
                      </a:r>
                      <a:r>
                        <a:rPr lang="el-GR" sz="800" u="none" strike="noStrike" dirty="0"/>
                        <a:t>€</a:t>
                      </a:r>
                      <a:endParaRPr lang="el-GR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/>
                        <a:t>10</a:t>
                      </a:r>
                      <a:r>
                        <a:rPr lang="el-GR" sz="800" u="none" strike="noStrike" dirty="0" smtClean="0"/>
                        <a:t>.</a:t>
                      </a:r>
                      <a:r>
                        <a:rPr lang="en-US" sz="800" u="none" strike="noStrike" dirty="0" smtClean="0"/>
                        <a:t>001</a:t>
                      </a:r>
                      <a:r>
                        <a:rPr lang="en-US" sz="800" u="none" strike="noStrike" dirty="0"/>
                        <a:t>€ - </a:t>
                      </a:r>
                      <a:r>
                        <a:rPr lang="en-US" sz="800" u="none" strike="noStrike" dirty="0" smtClean="0"/>
                        <a:t>18</a:t>
                      </a:r>
                      <a:r>
                        <a:rPr lang="el-GR" sz="800" u="none" strike="noStrike" dirty="0" smtClean="0"/>
                        <a:t>.</a:t>
                      </a:r>
                      <a:r>
                        <a:rPr lang="en-US" sz="800" u="none" strike="noStrike" dirty="0" smtClean="0"/>
                        <a:t>000</a:t>
                      </a:r>
                      <a:r>
                        <a:rPr lang="en-US" sz="800" u="none" strike="noStrike" dirty="0"/>
                        <a:t>€</a:t>
                      </a:r>
                      <a:endParaRPr lang="en-US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/>
                        <a:t>18</a:t>
                      </a:r>
                      <a:r>
                        <a:rPr lang="el-GR" sz="800" u="none" strike="noStrike" dirty="0" smtClean="0"/>
                        <a:t>.</a:t>
                      </a:r>
                      <a:r>
                        <a:rPr lang="en-US" sz="800" u="none" strike="noStrike" dirty="0" smtClean="0"/>
                        <a:t>001</a:t>
                      </a:r>
                      <a:r>
                        <a:rPr lang="en-US" sz="800" u="none" strike="noStrike" dirty="0"/>
                        <a:t>€ - </a:t>
                      </a:r>
                      <a:r>
                        <a:rPr lang="en-US" sz="800" u="none" strike="noStrike" dirty="0" smtClean="0"/>
                        <a:t>25</a:t>
                      </a:r>
                      <a:r>
                        <a:rPr lang="el-GR" sz="800" u="none" strike="noStrike" dirty="0" smtClean="0"/>
                        <a:t>.</a:t>
                      </a:r>
                      <a:r>
                        <a:rPr lang="en-US" sz="800" u="none" strike="noStrike" dirty="0" smtClean="0"/>
                        <a:t>000</a:t>
                      </a:r>
                      <a:r>
                        <a:rPr lang="en-US" sz="800" u="none" strike="noStrike" dirty="0"/>
                        <a:t>€</a:t>
                      </a:r>
                      <a:endParaRPr lang="en-US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/>
                        <a:t>25</a:t>
                      </a:r>
                      <a:r>
                        <a:rPr lang="el-GR" sz="800" u="none" strike="noStrike" dirty="0" smtClean="0"/>
                        <a:t>.</a:t>
                      </a:r>
                      <a:r>
                        <a:rPr lang="en-US" sz="800" u="none" strike="noStrike" dirty="0" smtClean="0"/>
                        <a:t>001</a:t>
                      </a:r>
                      <a:r>
                        <a:rPr lang="en-US" sz="800" u="none" strike="noStrike" dirty="0"/>
                        <a:t>€ - </a:t>
                      </a:r>
                      <a:r>
                        <a:rPr lang="en-US" sz="800" u="none" strike="noStrike" dirty="0" smtClean="0"/>
                        <a:t>30</a:t>
                      </a:r>
                      <a:r>
                        <a:rPr lang="el-GR" sz="800" u="none" strike="noStrike" dirty="0" smtClean="0"/>
                        <a:t>.</a:t>
                      </a:r>
                      <a:r>
                        <a:rPr lang="en-US" sz="800" u="none" strike="noStrike" dirty="0" smtClean="0"/>
                        <a:t>000</a:t>
                      </a:r>
                      <a:r>
                        <a:rPr lang="en-US" sz="800" u="none" strike="noStrike" dirty="0"/>
                        <a:t>€</a:t>
                      </a:r>
                      <a:endParaRPr lang="en-US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 dirty="0"/>
                        <a:t>Άνω των </a:t>
                      </a:r>
                      <a:r>
                        <a:rPr lang="el-GR" sz="800" u="none" strike="noStrike" dirty="0" smtClean="0"/>
                        <a:t>30.000</a:t>
                      </a:r>
                      <a:r>
                        <a:rPr lang="el-GR" sz="800" u="none" strike="noStrike" dirty="0"/>
                        <a:t>€</a:t>
                      </a:r>
                      <a:endParaRPr lang="el-GR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6146" marR="6146" marT="6144" marB="0" anchor="ctr"/>
                </a:tc>
              </a:tr>
              <a:tr h="247026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/>
                        <a:t>Ναι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36,5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58,1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72,2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72,2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77,8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026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/>
                        <a:t>Όχι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1" u="none" strike="noStrike" dirty="0"/>
                        <a:t>49,6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30,2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16,7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18,5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16,7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026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/>
                        <a:t>Δ 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13,9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11,7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11,1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9,3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5,5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54B6B0-3437-483F-A9BF-EB8F2650C91B}" type="slidenum">
              <a:rPr lang="el-GR" smtClean="0"/>
              <a:pPr>
                <a:defRPr/>
              </a:pPr>
              <a:t>36</a:t>
            </a:fld>
            <a:endParaRPr lang="el-GR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30029"/>
              </p:ext>
            </p:extLst>
          </p:nvPr>
        </p:nvGraphicFramePr>
        <p:xfrm>
          <a:off x="714375" y="1071563"/>
          <a:ext cx="7858123" cy="1428749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397374"/>
                <a:gridCol w="485770"/>
                <a:gridCol w="483374"/>
                <a:gridCol w="483374"/>
                <a:gridCol w="483374"/>
                <a:gridCol w="483374"/>
                <a:gridCol w="483374"/>
                <a:gridCol w="477510"/>
                <a:gridCol w="756646"/>
                <a:gridCol w="585970"/>
                <a:gridCol w="455757"/>
                <a:gridCol w="615032"/>
                <a:gridCol w="667194"/>
              </a:tblGrid>
              <a:tr h="292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/>
                        <a:t> </a:t>
                      </a:r>
                      <a:endParaRPr lang="en-US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/>
                        <a:t>Μέλη νοικοκυριού </a:t>
                      </a:r>
                      <a:endParaRPr lang="el-GR" sz="8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/>
                        <a:t>Άτομα που εργάζονται στο νοικοκυριό</a:t>
                      </a:r>
                      <a:endParaRPr lang="el-GR" sz="8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 dirty="0"/>
                        <a:t>Άνεργοι στο νοικοκυριό </a:t>
                      </a:r>
                      <a:endParaRPr lang="el-GR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 dirty="0" err="1" smtClean="0"/>
                        <a:t>Αστικότητα</a:t>
                      </a:r>
                      <a:endParaRPr lang="el-GR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l-GR" sz="85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437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 dirty="0"/>
                        <a:t>1 άτομο</a:t>
                      </a:r>
                      <a:endParaRPr lang="el-GR" sz="8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/>
                        <a:t>2 άτομα</a:t>
                      </a:r>
                      <a:endParaRPr lang="el-GR" sz="800" b="1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 dirty="0"/>
                        <a:t>3 άτομα</a:t>
                      </a:r>
                      <a:endParaRPr lang="el-GR" sz="8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/>
                        <a:t>4 άτομα</a:t>
                      </a:r>
                      <a:endParaRPr lang="el-GR" sz="800" b="1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 dirty="0"/>
                        <a:t>5 άτομα και άνω</a:t>
                      </a:r>
                      <a:endParaRPr lang="el-GR" sz="8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/>
                        <a:t>Κανένα</a:t>
                      </a:r>
                      <a:endParaRPr lang="el-GR" sz="8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/>
                        <a:t>Ένα</a:t>
                      </a:r>
                      <a:endParaRPr lang="el-GR" sz="8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/>
                        <a:t>Περισσότερο από ενα</a:t>
                      </a:r>
                      <a:endParaRPr lang="el-GR" sz="800" b="1" i="0" u="none" strike="noStrike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 dirty="0"/>
                        <a:t>Ναι</a:t>
                      </a:r>
                      <a:endParaRPr lang="el-GR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800" u="none" strike="noStrike" dirty="0"/>
                        <a:t>'</a:t>
                      </a:r>
                      <a:r>
                        <a:rPr lang="el-GR" sz="800" u="none" strike="noStrike" dirty="0" err="1"/>
                        <a:t>Οχι</a:t>
                      </a:r>
                      <a:endParaRPr lang="el-GR" sz="800" b="1" i="0" u="none" strike="noStrike" dirty="0">
                        <a:solidFill>
                          <a:srgbClr val="F2F2F2"/>
                        </a:solidFill>
                        <a:latin typeface="Tahoma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u="none" strike="noStrike" kern="1200" dirty="0"/>
                        <a:t>Αστική περιοχή</a:t>
                      </a:r>
                      <a:endParaRPr lang="el-GR" sz="800" b="1" i="0" u="none" strike="noStrike" kern="1200" dirty="0">
                        <a:solidFill>
                          <a:srgbClr val="F2F2F2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u="none" strike="noStrike" kern="1200" dirty="0"/>
                        <a:t>Ημιαστική / Αγροτική περιοχή</a:t>
                      </a:r>
                      <a:endParaRPr lang="el-GR" sz="800" b="1" i="0" u="none" strike="noStrike" kern="1200" dirty="0">
                        <a:solidFill>
                          <a:srgbClr val="F2F2F2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8919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 dirty="0"/>
                        <a:t>Ναι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/>
                        <a:t>56,3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50,5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55,9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54,1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48,3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49,7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50,6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60,3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44,3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57,4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54,8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47,6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56586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/>
                        <a:t>Όχι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29,9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33,7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30,5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36,6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0" u="none" strike="noStrike" dirty="0"/>
                        <a:t>42,5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34,4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37,1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30,1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b="1" u="none" strike="noStrike" dirty="0"/>
                        <a:t>45,5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28,5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32,2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39,9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3289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u="none" strike="noStrike"/>
                        <a:t>Δ 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13,8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15,8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13,6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9,3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9,2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15,9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12,3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9,6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/>
                        <a:t>10,2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14,1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13,0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900" u="none" strike="noStrike" dirty="0" smtClean="0"/>
                        <a:t>12,5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Έχετε οικονομικές υποχρεώσεις προς τις τράπεζες; (δόσεις δανείων, κάρτες, στεγαστικό κλπ)</a:t>
            </a:r>
          </a:p>
        </p:txBody>
      </p:sp>
      <p:graphicFrame>
        <p:nvGraphicFramePr>
          <p:cNvPr id="7" name="Object 38"/>
          <p:cNvGraphicFramePr>
            <a:graphicFrameLocks noChangeAspect="1"/>
          </p:cNvGraphicFramePr>
          <p:nvPr/>
        </p:nvGraphicFramePr>
        <p:xfrm>
          <a:off x="1571625" y="1928813"/>
          <a:ext cx="6396038" cy="236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AF2512-573B-4A40-808B-D23CBDFE2660}" type="slidenum">
              <a:rPr lang="el-GR" smtClean="0"/>
              <a:pPr>
                <a:defRPr/>
              </a:pPr>
              <a:t>37</a:t>
            </a:fld>
            <a:endParaRPr lang="el-GR" dirty="0"/>
          </a:p>
        </p:txBody>
      </p:sp>
      <p:graphicFrame>
        <p:nvGraphicFramePr>
          <p:cNvPr id="6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28789"/>
              </p:ext>
            </p:extLst>
          </p:nvPr>
        </p:nvGraphicFramePr>
        <p:xfrm>
          <a:off x="6372200" y="3510136"/>
          <a:ext cx="2387589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425481"/>
                <a:gridCol w="481054"/>
                <a:gridCol w="481054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61,5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58,6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043608" y="5013176"/>
            <a:ext cx="741682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l-GR" sz="1600" b="1" dirty="0">
                <a:latin typeface="Arial Narrow"/>
                <a:ea typeface="Times New Roman"/>
                <a:cs typeface="Times New Roman"/>
              </a:rPr>
              <a:t>Το 27,3% των νοικοκυριών με δανειακές υποχρεώσεις έχει ληξιπρόθεσμες οφειλές προς τις τράπεζες (αφορά περίπου 430,000 νοικοκυριά). Εντονότερο πρόβλημα αντιμετωπίζουν τα φτωχότερα και μονομελή νοικοκυριά (άνω του 40%).</a:t>
            </a:r>
            <a:endParaRPr lang="el-GR" sz="16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Καταφέρνετε να εξυπηρετείτε εγκαίρως τις δόσεις σας ή έχετε ληξιπρόθεσμες οφειλές;</a:t>
            </a:r>
            <a:br>
              <a:rPr lang="el-GR" sz="1500" b="1" dirty="0" smtClean="0"/>
            </a:br>
            <a:r>
              <a:rPr lang="en-US" sz="1500" b="1" dirty="0" smtClean="0"/>
              <a:t>-</a:t>
            </a:r>
            <a:r>
              <a:rPr lang="el-GR" sz="1500" b="1" dirty="0" smtClean="0"/>
              <a:t>Βάση: όσοι έχουν οικονομικές υποχρεώσεις προς τράπεζες-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002A96-C5DC-4EBC-B03D-05FCCAA7FFF8}" type="slidenum">
              <a:rPr lang="el-GR" smtClean="0"/>
              <a:pPr>
                <a:defRPr/>
              </a:pPr>
              <a:t>38</a:t>
            </a:fld>
            <a:endParaRPr lang="el-GR" dirty="0"/>
          </a:p>
        </p:txBody>
      </p:sp>
      <p:graphicFrame>
        <p:nvGraphicFramePr>
          <p:cNvPr id="6" name="Object 22"/>
          <p:cNvGraphicFramePr>
            <a:graphicFrameLocks noChangeAspect="1"/>
          </p:cNvGraphicFramePr>
          <p:nvPr/>
        </p:nvGraphicFramePr>
        <p:xfrm>
          <a:off x="1116013" y="1341438"/>
          <a:ext cx="7002462" cy="404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684265"/>
              </p:ext>
            </p:extLst>
          </p:nvPr>
        </p:nvGraphicFramePr>
        <p:xfrm>
          <a:off x="5500694" y="4214818"/>
          <a:ext cx="2392737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89006"/>
                <a:gridCol w="603731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Τα καταφέρνω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Έχω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ληξιπρόθεσμες οφειλές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Εκτιμάτε ότι το επόμενο έτος θα μπορέσετε να ανταποκριθείτε στις τραπεζικές σας υποχρεώσεις;</a:t>
            </a:r>
            <a:br>
              <a:rPr lang="el-GR" sz="1500" b="1" dirty="0" smtClean="0"/>
            </a:br>
            <a:r>
              <a:rPr lang="el-GR" sz="1500" b="1" dirty="0" smtClean="0"/>
              <a:t>-Βάση: </a:t>
            </a:r>
            <a:r>
              <a:rPr lang="el-GR" sz="1500" b="1" dirty="0"/>
              <a:t>όσοι έχουν οικονομικές υποχρεώσεις προς </a:t>
            </a:r>
            <a:r>
              <a:rPr lang="el-GR" sz="1500" b="1" dirty="0" smtClean="0"/>
              <a:t>τράπεζες-</a:t>
            </a:r>
          </a:p>
        </p:txBody>
      </p:sp>
      <p:graphicFrame>
        <p:nvGraphicFramePr>
          <p:cNvPr id="6" name="Object 22"/>
          <p:cNvGraphicFramePr>
            <a:graphicFrameLocks noChangeAspect="1"/>
          </p:cNvGraphicFramePr>
          <p:nvPr/>
        </p:nvGraphicFramePr>
        <p:xfrm>
          <a:off x="1571625" y="1714500"/>
          <a:ext cx="5837238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A32932-52CF-4A01-85BD-DA153187361B}" type="slidenum">
              <a:rPr lang="el-GR" smtClean="0"/>
              <a:pPr>
                <a:defRPr/>
              </a:pPr>
              <a:t>39</a:t>
            </a:fld>
            <a:endParaRPr lang="el-GR" dirty="0"/>
          </a:p>
        </p:txBody>
      </p:sp>
      <p:graphicFrame>
        <p:nvGraphicFramePr>
          <p:cNvPr id="7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02559"/>
              </p:ext>
            </p:extLst>
          </p:nvPr>
        </p:nvGraphicFramePr>
        <p:xfrm>
          <a:off x="6732588" y="4149725"/>
          <a:ext cx="17272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291395"/>
                <a:gridCol w="435805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53,5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ΠΕΡΙΟΧΗ ΚΑΤΟΙΚΙΑΣ</a:t>
            </a:r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433126"/>
              </p:ext>
            </p:extLst>
          </p:nvPr>
        </p:nvGraphicFramePr>
        <p:xfrm>
          <a:off x="2627313" y="1700213"/>
          <a:ext cx="4105275" cy="2665410"/>
        </p:xfrm>
        <a:graphic>
          <a:graphicData uri="http://schemas.openxmlformats.org/drawingml/2006/table">
            <a:tbl>
              <a:tblPr firstRow="1" firstCol="1">
                <a:tableStyleId>{10A1B5D5-9B99-4C35-A422-299274C87663}</a:tableStyleId>
              </a:tblPr>
              <a:tblGrid>
                <a:gridCol w="3409859"/>
                <a:gridCol w="695416"/>
              </a:tblGrid>
              <a:tr h="4442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Περιφέρεια</a:t>
                      </a:r>
                      <a:endParaRPr lang="el-GR" sz="11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2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dirty="0" smtClean="0"/>
                        <a:t>Αττική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35,4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9" marB="0" anchor="ctr"/>
                </a:tc>
              </a:tr>
              <a:tr h="4442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dirty="0" smtClean="0"/>
                        <a:t>Μακεδονία – Θράκη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/>
                        <a:t>2</a:t>
                      </a:r>
                      <a:r>
                        <a:rPr lang="en-US" sz="1100" u="none" strike="noStrike" dirty="0" smtClean="0"/>
                        <a:t>5,6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9" marB="0" anchor="ctr"/>
                </a:tc>
              </a:tr>
              <a:tr h="4442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dirty="0" smtClean="0"/>
                        <a:t>Ήπειρος, Θεσσαλία </a:t>
                      </a:r>
                      <a:r>
                        <a:rPr lang="el-GR" sz="1100" u="none" strike="noStrike" dirty="0"/>
                        <a:t>και </a:t>
                      </a:r>
                      <a:r>
                        <a:rPr lang="el-GR" sz="1100" u="none" strike="noStrike" dirty="0" smtClean="0"/>
                        <a:t>Στερεά Ελλάδα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/>
                        <a:t>15</a:t>
                      </a:r>
                      <a:r>
                        <a:rPr lang="en-US" sz="1100" u="none" strike="noStrike" dirty="0" smtClean="0"/>
                        <a:t>,0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9" marB="0" anchor="ctr"/>
                </a:tc>
              </a:tr>
              <a:tr h="4442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u="none" strike="noStrike" dirty="0" smtClean="0"/>
                        <a:t>Δυτική Ελλάδα, Πελοπόννησος </a:t>
                      </a:r>
                      <a:r>
                        <a:rPr lang="el-GR" sz="1100" u="none" strike="noStrike" dirty="0"/>
                        <a:t>και </a:t>
                      </a:r>
                      <a:r>
                        <a:rPr lang="el-GR" sz="1100" u="none" strike="noStrike" dirty="0" smtClean="0"/>
                        <a:t>Νησιά Ιονίου </a:t>
                      </a:r>
                      <a:endParaRPr lang="el-GR" sz="1100" b="0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/>
                        <a:t>13,</a:t>
                      </a:r>
                      <a:r>
                        <a:rPr lang="en-US" sz="1100" u="none" strike="noStrike" dirty="0" smtClean="0"/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9" marB="0" anchor="ctr"/>
                </a:tc>
              </a:tr>
              <a:tr h="4442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dirty="0" smtClean="0"/>
                        <a:t>Κρήτη </a:t>
                      </a:r>
                      <a:r>
                        <a:rPr lang="el-GR" sz="1100" u="none" strike="noStrike" dirty="0"/>
                        <a:t>και </a:t>
                      </a:r>
                      <a:r>
                        <a:rPr lang="el-GR" sz="1100" u="none" strike="noStrike" dirty="0" smtClean="0"/>
                        <a:t>Νησιά Αιγαίου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10,5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9" marB="0" anchor="ctr"/>
                </a:tc>
              </a:tr>
            </a:tbl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7009F-68DC-456D-94BF-652E8091702E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Διαθέτετε ακίνητη περιουσία για την οποία πρέπει να πληρώσετε ΕΝΦΙΑ; </a:t>
            </a:r>
            <a:br>
              <a:rPr lang="el-GR" sz="1500" b="1" dirty="0" smtClean="0"/>
            </a:br>
            <a:r>
              <a:rPr lang="el-GR" sz="1500" b="1" dirty="0" smtClean="0"/>
              <a:t>(κατοικία, Οικόπεδο, εξοχικό, επαγγελματικό χώρο, κλπ)</a:t>
            </a:r>
          </a:p>
        </p:txBody>
      </p:sp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1571625" y="1714500"/>
          <a:ext cx="6396038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A8ECE1-8D83-48B8-AC9B-AD08FCE3A6F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40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270084"/>
              </p:ext>
            </p:extLst>
          </p:nvPr>
        </p:nvGraphicFramePr>
        <p:xfrm>
          <a:off x="6143636" y="4149725"/>
          <a:ext cx="184949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382829"/>
                <a:gridCol w="466661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90,6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9,0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2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Θα μπορέσετε να πληρώσετε τους φόρους που αφορούν τα ακίνητά σας;</a:t>
            </a:r>
            <a:br>
              <a:rPr lang="el-GR" sz="1500" b="1" dirty="0" smtClean="0"/>
            </a:br>
            <a:r>
              <a:rPr lang="el-GR" sz="1500" b="1" dirty="0" smtClean="0"/>
              <a:t>- Βάση: Όσοι διαθέτουν ακίνητη περιουσία - </a:t>
            </a:r>
          </a:p>
        </p:txBody>
      </p:sp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1619250" y="1557338"/>
          <a:ext cx="6397625" cy="270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46BE59-0172-4097-A5AA-916BA718409F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681331"/>
              </p:ext>
            </p:extLst>
          </p:nvPr>
        </p:nvGraphicFramePr>
        <p:xfrm>
          <a:off x="6660232" y="3573016"/>
          <a:ext cx="184949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382829"/>
                <a:gridCol w="466661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78,1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611560" y="5013176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 Narrow"/>
                <a:ea typeface="Calibri"/>
                <a:cs typeface="Times New Roman"/>
              </a:rPr>
              <a:t>Το </a:t>
            </a:r>
            <a:r>
              <a:rPr lang="el-GR" dirty="0">
                <a:latin typeface="Arial Narrow"/>
                <a:ea typeface="Calibri"/>
                <a:cs typeface="Times New Roman"/>
              </a:rPr>
              <a:t>15,1% των νοικοκυριών με ιδιόκτητο ακίνητο δηλώνει ότι αδυνατεί να πληρώσει τους φόρους για τα ακίνητα που </a:t>
            </a:r>
            <a:r>
              <a:rPr lang="el-GR" dirty="0" smtClean="0">
                <a:latin typeface="Arial Narrow"/>
                <a:ea typeface="Calibri"/>
                <a:cs typeface="Times New Roman"/>
              </a:rPr>
              <a:t>διαθέτει.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156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Το σπίτι που μένετε είναι :</a:t>
            </a:r>
          </a:p>
        </p:txBody>
      </p:sp>
      <p:graphicFrame>
        <p:nvGraphicFramePr>
          <p:cNvPr id="6" name="Object 38"/>
          <p:cNvGraphicFramePr>
            <a:graphicFrameLocks noChangeAspect="1"/>
          </p:cNvGraphicFramePr>
          <p:nvPr/>
        </p:nvGraphicFramePr>
        <p:xfrm>
          <a:off x="1619250" y="1557338"/>
          <a:ext cx="6397625" cy="270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FC171C-A465-4F3C-9538-88E6BBFED20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42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940677"/>
              </p:ext>
            </p:extLst>
          </p:nvPr>
        </p:nvGraphicFramePr>
        <p:xfrm>
          <a:off x="6143636" y="4149725"/>
          <a:ext cx="2428892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382829"/>
                <a:gridCol w="466661"/>
                <a:gridCol w="579402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Με ενοίκιο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Ιδιόκτητο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3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Έχετε στεγαστικό δάνειο που τρέχει ακόμη;</a:t>
            </a:r>
            <a:br>
              <a:rPr lang="el-GR" sz="1500" b="1" dirty="0" smtClean="0"/>
            </a:br>
            <a:r>
              <a:rPr lang="el-GR" sz="1500" b="1" dirty="0" smtClean="0"/>
              <a:t>- Βάση: Όσοι μένουν σε ιδιόκτητο σπίτι - </a:t>
            </a:r>
          </a:p>
        </p:txBody>
      </p:sp>
      <p:graphicFrame>
        <p:nvGraphicFramePr>
          <p:cNvPr id="6" name="Object 38"/>
          <p:cNvGraphicFramePr>
            <a:graphicFrameLocks noChangeAspect="1"/>
          </p:cNvGraphicFramePr>
          <p:nvPr/>
        </p:nvGraphicFramePr>
        <p:xfrm>
          <a:off x="1619250" y="1557338"/>
          <a:ext cx="6367463" cy="272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49AF24-488B-4DF1-BE74-FB1903FECBE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43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627391"/>
              </p:ext>
            </p:extLst>
          </p:nvPr>
        </p:nvGraphicFramePr>
        <p:xfrm>
          <a:off x="6732588" y="4149725"/>
          <a:ext cx="219713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269118"/>
                <a:gridCol w="428287"/>
                <a:gridCol w="499725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1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Πώς ανταποκρίνεστε στις δόσεις του στεγαστικού δανείου; Τις πληρώνετε πάντα κανονικά στην ώρα τους;  Με κάποια καθυστέρηση; Έχετε καθυστερημένες οφειλές;</a:t>
            </a:r>
            <a:br>
              <a:rPr lang="el-GR" sz="1500" b="1" dirty="0" smtClean="0"/>
            </a:br>
            <a:r>
              <a:rPr lang="el-GR" sz="1500" b="1" dirty="0" smtClean="0"/>
              <a:t>- Βάση: Όσοι έχουν στεγαστικό δάνειο που τρέχει ακόμα -</a:t>
            </a:r>
          </a:p>
        </p:txBody>
      </p:sp>
      <p:graphicFrame>
        <p:nvGraphicFramePr>
          <p:cNvPr id="6" name="Object 41"/>
          <p:cNvGraphicFramePr>
            <a:graphicFrameLocks noChangeAspect="1"/>
          </p:cNvGraphicFramePr>
          <p:nvPr/>
        </p:nvGraphicFramePr>
        <p:xfrm>
          <a:off x="827088" y="1125538"/>
          <a:ext cx="7486650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0C44FC-DF2C-4DD4-8466-52B8E05B5366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44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819993"/>
              </p:ext>
            </p:extLst>
          </p:nvPr>
        </p:nvGraphicFramePr>
        <p:xfrm>
          <a:off x="5651500" y="3357563"/>
          <a:ext cx="2921028" cy="158432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838059"/>
                <a:gridCol w="485115"/>
                <a:gridCol w="597854"/>
              </a:tblGrid>
              <a:tr h="45762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6" marB="0" anchor="ctr"/>
                </a:tc>
              </a:tr>
              <a:tr h="281675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Πάντα στην ώρα τους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</a:tr>
              <a:tr h="28167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Συχνά με κάποια καθυστέρηση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18,6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</a:tr>
              <a:tr h="281675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Έχω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καθυστερημένες οφειλές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</a:tr>
              <a:tr h="281675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6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475656" y="5661248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>
                <a:latin typeface="Arial Narrow"/>
                <a:ea typeface="Calibri"/>
                <a:cs typeface="Times New Roman"/>
              </a:rPr>
              <a:t>1 στα 4 νοικοκυριά που διαμένουν σε ιδιόκτητο σπίτι έχουν στεγαστικό δάνειο, ενώ το 31,5 % εξ αυτών των οφειλετών έχει καθυστερημένες οφειλές.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20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Έχετε κάνει διακανονισμό για μικρότερες δόσεις;</a:t>
            </a:r>
            <a:br>
              <a:rPr lang="el-GR" sz="1500" b="1" dirty="0" smtClean="0"/>
            </a:br>
            <a:r>
              <a:rPr lang="el-GR" sz="1500" b="1" dirty="0"/>
              <a:t>- Βάση: Όσοι έχουν στεγαστικό δάνειο που τρέχει ακόμα -</a:t>
            </a:r>
            <a:endParaRPr lang="el-GR" sz="1500" b="1" dirty="0" smtClean="0"/>
          </a:p>
        </p:txBody>
      </p:sp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1619250" y="1557338"/>
          <a:ext cx="6397625" cy="270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9A5809-C53E-4EBD-9D6F-6B274C4BEFF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45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587711"/>
              </p:ext>
            </p:extLst>
          </p:nvPr>
        </p:nvGraphicFramePr>
        <p:xfrm>
          <a:off x="6286512" y="3929066"/>
          <a:ext cx="2071703" cy="139015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38090"/>
                <a:gridCol w="433613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40,0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55,0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Σκέφτομαι να κάνω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2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Πιστεύετε ότι θα μπορέσετε  να αποπληρώνετε κανονικά τις δόσεις του στεγαστικού σας στο μέλλον;</a:t>
            </a:r>
            <a:br>
              <a:rPr lang="el-GR" sz="1500" b="1" dirty="0" smtClean="0"/>
            </a:br>
            <a:r>
              <a:rPr lang="el-GR" sz="1500" b="1" dirty="0" smtClean="0"/>
              <a:t>- </a:t>
            </a:r>
            <a:r>
              <a:rPr lang="el-GR" sz="1500" b="1" dirty="0"/>
              <a:t>Βάση: Όσοι έχουν στεγαστικό δάνειο που τρέχει ακόμα -</a:t>
            </a:r>
            <a:endParaRPr lang="el-GR" sz="1500" b="1" dirty="0" smtClean="0"/>
          </a:p>
        </p:txBody>
      </p:sp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1619250" y="1557338"/>
          <a:ext cx="6367463" cy="272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C050E1-7693-4008-8952-97A48072052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46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96048"/>
              </p:ext>
            </p:extLst>
          </p:nvPr>
        </p:nvGraphicFramePr>
        <p:xfrm>
          <a:off x="6286512" y="3929066"/>
          <a:ext cx="2071703" cy="163730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38090"/>
                <a:gridCol w="433613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26,5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Μάλλον ναι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Μάλλον όχι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Ανησυχείτε ότι με τα σημερινά δεδομένα μπορεί κάποια στιγμή να χάσετε το σπίτι σας; </a:t>
            </a:r>
            <a:br>
              <a:rPr lang="el-GR" sz="1500" b="1" dirty="0" smtClean="0"/>
            </a:br>
            <a:r>
              <a:rPr lang="el-GR" sz="1500" b="1" dirty="0" smtClean="0"/>
              <a:t>(αδυναμία πληρωμής φόρων, εκποίηση από τράπεζα)</a:t>
            </a:r>
            <a:br>
              <a:rPr lang="el-GR" sz="1500" b="1" dirty="0" smtClean="0"/>
            </a:br>
            <a:r>
              <a:rPr lang="el-GR" sz="1500" b="1" dirty="0" smtClean="0"/>
              <a:t> - Βάση: Όσοι έχουν ιδιόκτητη κατοικία-</a:t>
            </a:r>
          </a:p>
        </p:txBody>
      </p:sp>
      <p:graphicFrame>
        <p:nvGraphicFramePr>
          <p:cNvPr id="6" name="Object 38"/>
          <p:cNvGraphicFramePr>
            <a:graphicFrameLocks noChangeAspect="1"/>
          </p:cNvGraphicFramePr>
          <p:nvPr/>
        </p:nvGraphicFramePr>
        <p:xfrm>
          <a:off x="1619250" y="1557338"/>
          <a:ext cx="6397625" cy="270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F229C3-14F5-483E-B828-AF2B23A8F4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47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572572"/>
              </p:ext>
            </p:extLst>
          </p:nvPr>
        </p:nvGraphicFramePr>
        <p:xfrm>
          <a:off x="5940152" y="3645024"/>
          <a:ext cx="2286015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000131"/>
                <a:gridCol w="642942"/>
                <a:gridCol w="642942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Ναι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24,6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Όχι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67,2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3,0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343073" y="5013176"/>
            <a:ext cx="69733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dirty="0">
                <a:latin typeface="Arial Narrow"/>
                <a:ea typeface="Calibri"/>
                <a:cs typeface="Times New Roman"/>
              </a:rPr>
              <a:t>1 στα 4 (24,3%) νοικοκυριά εκφράζουν φόβο ότι θα χάσουν το σπίτι τους εξ αιτίας τόσο των συσσωρευμένων υποχρεώσεων όσο και των επιπρόσθετων επιβαρύνσεων</a:t>
            </a:r>
            <a:r>
              <a:rPr lang="el-GR" dirty="0">
                <a:latin typeface="Arial Narrow"/>
                <a:ea typeface="Calibri"/>
                <a:cs typeface="Times New Roman"/>
              </a:rPr>
              <a:t> (δανειακών, φορολογικών και άλλων</a:t>
            </a:r>
            <a:r>
              <a:rPr lang="el-GR" dirty="0" smtClean="0">
                <a:latin typeface="Arial Narrow"/>
                <a:ea typeface="Calibri"/>
                <a:cs typeface="Times New Roman"/>
              </a:rPr>
              <a:t>).</a:t>
            </a:r>
            <a:r>
              <a:rPr lang="en-US" dirty="0" smtClean="0">
                <a:latin typeface="Arial Narrow"/>
                <a:ea typeface="Calibri"/>
                <a:cs typeface="Times New Roman"/>
              </a:rPr>
              <a:t> </a:t>
            </a:r>
            <a:r>
              <a:rPr lang="el-GR" dirty="0" smtClean="0">
                <a:latin typeface="Arial Narrow"/>
                <a:ea typeface="Calibri"/>
                <a:cs typeface="Times New Roman"/>
              </a:rPr>
              <a:t>Σύμφωνα με έρευνα της ΕΚΤ, τα νοικοκυριά έχουν απολέσει στην Ελλάδα, το 35,9% της περιουσιακής τους αξίας.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523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Έχετε υποστεί τα τελευταία χρόνια δέσμευση/ κατάσχεση λογαριασμών και περιουσιακών στοιχείων </a:t>
            </a:r>
            <a:br>
              <a:rPr lang="el-GR" sz="1500" b="1" dirty="0" smtClean="0"/>
            </a:br>
            <a:r>
              <a:rPr lang="el-GR" sz="1500" b="1" dirty="0" smtClean="0"/>
              <a:t>λόγω οφειλών;</a:t>
            </a:r>
          </a:p>
        </p:txBody>
      </p:sp>
      <p:graphicFrame>
        <p:nvGraphicFramePr>
          <p:cNvPr id="6" name="Object 38"/>
          <p:cNvGraphicFramePr>
            <a:graphicFrameLocks noChangeAspect="1"/>
          </p:cNvGraphicFramePr>
          <p:nvPr/>
        </p:nvGraphicFramePr>
        <p:xfrm>
          <a:off x="1619250" y="1557338"/>
          <a:ext cx="6397625" cy="270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F229C3-14F5-483E-B828-AF2B23A8F4F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48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043608" y="4725144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 Narrow"/>
                <a:ea typeface="Calibri"/>
                <a:cs typeface="Times New Roman"/>
              </a:rPr>
              <a:t>Συνολικά, από την έναρξη της κρίσης, πάνω από 160,000 νοικοκυριά έχουν υποστεί δέσμευση/ ή κατάσχεση περιουσιακών στοιχείων.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64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ΕΞΕΛΙΞΗ ΤΩΝ ΦΟΡΩΝ</a:t>
            </a:r>
            <a:endParaRPr lang="el-GR" sz="1500" b="1" dirty="0" smtClean="0"/>
          </a:p>
        </p:txBody>
      </p:sp>
      <p:graphicFrame>
        <p:nvGraphicFramePr>
          <p:cNvPr id="7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890698"/>
              </p:ext>
            </p:extLst>
          </p:nvPr>
        </p:nvGraphicFramePr>
        <p:xfrm>
          <a:off x="1571625" y="1928813"/>
          <a:ext cx="6396038" cy="239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87074A-EAB5-4011-A7DC-CF4988B1AAB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49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Γράφημα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098397"/>
              </p:ext>
            </p:extLst>
          </p:nvPr>
        </p:nvGraphicFramePr>
        <p:xfrm>
          <a:off x="971600" y="1052736"/>
          <a:ext cx="69127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312968"/>
              </p:ext>
            </p:extLst>
          </p:nvPr>
        </p:nvGraphicFramePr>
        <p:xfrm>
          <a:off x="899592" y="4437112"/>
          <a:ext cx="6192688" cy="1368549"/>
        </p:xfrm>
        <a:graphic>
          <a:graphicData uri="http://schemas.openxmlformats.org/drawingml/2006/table">
            <a:tbl>
              <a:tblPr/>
              <a:tblGrid>
                <a:gridCol w="2387162"/>
                <a:gridCol w="565166"/>
                <a:gridCol w="504056"/>
                <a:gridCol w="504056"/>
                <a:gridCol w="576064"/>
                <a:gridCol w="576064"/>
                <a:gridCol w="504056"/>
                <a:gridCol w="576064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ΕΞΕΛΙΞΗ ΦΟΡΩΝ (%/ΑΕΠ)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ΙΡΛΑΝΔΙΑ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ΕΛΛΑΔΑ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ΙΣΠΑΝΙΑ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ΙΤΑΛΙΑ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ΚΥΠΡΟΣ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ΠΟΡΤΟΓΑΛΙΑ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6021288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Οι φόροι ως %ΑΕΠ καταγράφουν την υψηλότερη τιμή στις χώρες της περιφέρειας.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5875466"/>
            <a:ext cx="6048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l-GR" sz="1100" dirty="0">
                <a:solidFill>
                  <a:prstClr val="black"/>
                </a:solidFill>
              </a:rPr>
              <a:t>* </a:t>
            </a:r>
            <a:r>
              <a:rPr lang="el-GR" sz="1100" b="1" i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πηγή: </a:t>
            </a:r>
            <a:r>
              <a:rPr lang="en-US" sz="1100" b="1" i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Eurostat</a:t>
            </a:r>
            <a:endParaRPr lang="el-GR" sz="1200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2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Από πόσα άτομα αποτελείται το νοικοκυριό σας; </a:t>
            </a:r>
            <a:br>
              <a:rPr lang="el-GR" sz="1500" b="1" dirty="0" smtClean="0"/>
            </a:br>
            <a:r>
              <a:rPr lang="el-GR" sz="1500" b="1" dirty="0" smtClean="0"/>
              <a:t>(συμπεριλαμβανομένου και του εαυτού σας)</a:t>
            </a:r>
          </a:p>
        </p:txBody>
      </p:sp>
      <p:graphicFrame>
        <p:nvGraphicFramePr>
          <p:cNvPr id="7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80418"/>
              </p:ext>
            </p:extLst>
          </p:nvPr>
        </p:nvGraphicFramePr>
        <p:xfrm>
          <a:off x="1476375" y="1219200"/>
          <a:ext cx="6886575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F6C5B-F7A0-4CAA-82BA-7B822FEB0B52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45607"/>
              </p:ext>
            </p:extLst>
          </p:nvPr>
        </p:nvGraphicFramePr>
        <p:xfrm>
          <a:off x="6715140" y="3571876"/>
          <a:ext cx="1828800" cy="150495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609600"/>
                <a:gridCol w="609600"/>
                <a:gridCol w="609600"/>
              </a:tblGrid>
              <a:tr h="36195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</a:t>
                      </a:r>
                      <a:endParaRPr lang="el-GR" sz="1100" b="1" i="1" u="none" strike="noStrike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</a:t>
                      </a:r>
                      <a:r>
                        <a:rPr lang="en-US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 </a:t>
                      </a:r>
                      <a:r>
                        <a:rPr lang="el-GR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2014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</a:t>
                      </a:r>
                      <a:r>
                        <a:rPr lang="en-US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10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2015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10,3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9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27,4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33,3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22,8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22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28,1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25,7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 άτομα και άνω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11,3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ΕΞΕΛΙΞΗ ΔΗΜΟΣΙΩΝ ΔΑΠΑΝΩΝ</a:t>
            </a:r>
            <a:br>
              <a:rPr lang="el-GR" sz="1500" b="1" dirty="0" smtClean="0"/>
            </a:br>
            <a:r>
              <a:rPr lang="el-GR" sz="1500" b="1" dirty="0" smtClean="0">
                <a:solidFill>
                  <a:srgbClr val="FF0000"/>
                </a:solidFill>
              </a:rPr>
              <a:t>ΔΗΜΟΣΙΟΝΟΜΙΚΗ ΠΡΟΣΑΡΜΟΓΗ ΣΤΙΣ ΧΩΡΕΣ ΠΕΡΙΦΕΡΕΙΑΣ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723F9-2F25-4BE0-B13F-F6777E627756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50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346862"/>
              </p:ext>
            </p:extLst>
          </p:nvPr>
        </p:nvGraphicFramePr>
        <p:xfrm>
          <a:off x="1331640" y="1484784"/>
          <a:ext cx="6696744" cy="2520282"/>
        </p:xfrm>
        <a:graphic>
          <a:graphicData uri="http://schemas.openxmlformats.org/drawingml/2006/table">
            <a:tbl>
              <a:tblPr/>
              <a:tblGrid>
                <a:gridCol w="3097998"/>
                <a:gridCol w="1294490"/>
                <a:gridCol w="2304256"/>
              </a:tblGrid>
              <a:tr h="63784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sng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ΕΞΕΛΙΞΗ ΔΗΜΟΣΙΩΝ ΔΑΠΑΝΩΝ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ΔΙΑΦΟΡΑ 2009-2015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ΜΕΙΩΣΗ ΔΗΜΟΣΙΑΣ ΔΑΠΑΝΗΣ (ΣΕ ΔΙΣ)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1114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ΙΡΛΑΝΔΙΑ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4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ΕΛΛΑΔΑ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-24,2%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4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ΙΣΠΑΝΙΑ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4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ΙΤΑΛΙΑ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4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ΚΥΠΡΟΣ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70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ΠΟΡΤΟΓΑΛΙΑ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1640" y="4005064"/>
            <a:ext cx="6048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100" dirty="0" smtClean="0">
                <a:solidFill>
                  <a:prstClr val="black"/>
                </a:solidFill>
              </a:rPr>
              <a:t>* Πηγή: Ε</a:t>
            </a:r>
            <a:r>
              <a:rPr lang="en-US" sz="1100" dirty="0" smtClean="0">
                <a:solidFill>
                  <a:prstClr val="black"/>
                </a:solidFill>
              </a:rPr>
              <a:t>UROSTAT</a:t>
            </a:r>
            <a:endParaRPr lang="el-GR" sz="11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4582869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>
                <a:solidFill>
                  <a:prstClr val="black"/>
                </a:solidFill>
              </a:rPr>
              <a:t>Η μείωση της δημόσιας δαπάνης στην Ελλάδα της κρίσης άγγιξε το 25%, που μεταφράζεται σε 31,1 δις. Η δημόσια δαπάνη που αφορά σε υγεία, εκπαίδευση, άλλες κοινωνικές δομές, ουσιαστικά υποκαταστάθηκε από την ιδιωτική δαπάνη, όπως προκύπτει στον προηγούμενο πίνακα. </a:t>
            </a:r>
            <a:endParaRPr lang="el-G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2276872"/>
            <a:ext cx="7704856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i="1" u="sng" dirty="0" smtClean="0">
                <a:solidFill>
                  <a:srgbClr val="FF0000"/>
                </a:solidFill>
              </a:rPr>
              <a:t>ΚΑΤΑΝΑΛΩΣΗ-ΠΟΙΟΤΗΤΑ ΖΩΗΣ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958DCB-BD72-4306-A677-0A096CEB47F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Θα ήθελα να μου πείτε  αν διαθέσατε τα ίδια , λιγότερα ή περισσότερα χρήματα το 2016 σε σχέση με αυτά που διαθέσατε το 2015 στις κατηγορίες δαπανών του νοικοκυριού σας:</a:t>
            </a:r>
          </a:p>
        </p:txBody>
      </p:sp>
      <p:graphicFrame>
        <p:nvGraphicFramePr>
          <p:cNvPr id="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696213"/>
              </p:ext>
            </p:extLst>
          </p:nvPr>
        </p:nvGraphicFramePr>
        <p:xfrm>
          <a:off x="395536" y="705470"/>
          <a:ext cx="8248650" cy="57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723F9-2F25-4BE0-B13F-F6777E627756}" type="slidenum">
              <a:rPr lang="el-GR" smtClean="0"/>
              <a:pPr>
                <a:defRPr/>
              </a:pPr>
              <a:t>52</a:t>
            </a:fld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1403648" y="5930825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 smtClean="0">
                <a:latin typeface="Arial Narrow"/>
                <a:ea typeface="Calibri"/>
                <a:cs typeface="Times New Roman"/>
              </a:rPr>
              <a:t>Διευρύνθηκε ο αριθμός των νοικοκυριών που δήλωσε ότι αύξησε την </a:t>
            </a:r>
            <a:r>
              <a:rPr lang="el-GR" dirty="0">
                <a:latin typeface="Arial Narrow"/>
                <a:ea typeface="Calibri"/>
                <a:cs typeface="Times New Roman"/>
              </a:rPr>
              <a:t>ιδιωτική δαπάνη για τους οικιακούς λογαριασμούς, την υγειονομική και φαρμακευτική περίθαλψη (3η συνεχή χρονιά) και την εκπαίδευση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Μπορείτε να μας επισημάνετε αν λόγω οικονομικής στενότητας, φέτος δεν μπορέσατε ή καθυστερήσατε να καλύψετε κάποια ανάγκη για κάτι από τα παρακάτω:</a:t>
            </a:r>
          </a:p>
        </p:txBody>
      </p:sp>
      <p:graphicFrame>
        <p:nvGraphicFramePr>
          <p:cNvPr id="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286179"/>
              </p:ext>
            </p:extLst>
          </p:nvPr>
        </p:nvGraphicFramePr>
        <p:xfrm>
          <a:off x="400050" y="904875"/>
          <a:ext cx="8248650" cy="57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723F9-2F25-4BE0-B13F-F6777E627756}" type="slidenum">
              <a:rPr lang="el-GR" smtClean="0"/>
              <a:pPr>
                <a:defRPr/>
              </a:pPr>
              <a:t>53</a:t>
            </a:fld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1403648" y="6021288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latin typeface="Arial Narrow"/>
                <a:ea typeface="Calibri"/>
                <a:cs typeface="Times New Roman"/>
              </a:rPr>
              <a:t>Πάνω από τα μισά νοικοκυριά δήλωσαν ότι καθυστέρησαν να λάβουν ιατρικές συμβουλές  και θεραπείας λόγω οικονομικής αδυναμίας.</a:t>
            </a:r>
            <a:r>
              <a:rPr lang="el-GR" sz="1600" dirty="0">
                <a:latin typeface="Arial Narrow"/>
                <a:ea typeface="Calibri"/>
                <a:cs typeface="Times New Roman"/>
              </a:rPr>
              <a:t> 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Τι ποσοστό των μηνιαίων εξόδων σας (αγορές, υποχρεώσεις, κλπ) πληρώνετε με κάρτα </a:t>
            </a:r>
            <a:br>
              <a:rPr lang="el-GR" sz="1500" b="1" dirty="0" smtClean="0"/>
            </a:br>
            <a:r>
              <a:rPr lang="el-GR" sz="1500" b="1" dirty="0" smtClean="0"/>
              <a:t>ή μέσω </a:t>
            </a:r>
            <a:r>
              <a:rPr lang="en-US" sz="1500" b="1" dirty="0" smtClean="0"/>
              <a:t>web banking</a:t>
            </a:r>
            <a:r>
              <a:rPr lang="el-GR" sz="1500" b="1" dirty="0" smtClean="0"/>
              <a:t> (κατά προσέγγιση);</a:t>
            </a:r>
          </a:p>
        </p:txBody>
      </p:sp>
      <p:graphicFrame>
        <p:nvGraphicFramePr>
          <p:cNvPr id="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755037"/>
              </p:ext>
            </p:extLst>
          </p:nvPr>
        </p:nvGraphicFramePr>
        <p:xfrm>
          <a:off x="827584" y="908720"/>
          <a:ext cx="7486650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10AA07-B133-48D6-83ED-7C1641EF45B1}" type="slidenum">
              <a:rPr lang="el-GR" smtClean="0"/>
              <a:pPr>
                <a:defRPr/>
              </a:pPr>
              <a:t>54</a:t>
            </a:fld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1403648" y="5686157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>
                <a:latin typeface="Arial Narrow"/>
                <a:ea typeface="Calibri"/>
                <a:cs typeface="Times New Roman"/>
              </a:rPr>
              <a:t>Περίπου τα μισά νοικοκυριά χρησιμοποιούν πλαστικό χρήμα και e-</a:t>
            </a:r>
            <a:r>
              <a:rPr lang="el-GR" dirty="0" err="1">
                <a:latin typeface="Arial Narrow"/>
                <a:ea typeface="Calibri"/>
                <a:cs typeface="Times New Roman"/>
              </a:rPr>
              <a:t>banking</a:t>
            </a:r>
            <a:r>
              <a:rPr lang="el-GR" dirty="0">
                <a:latin typeface="Arial Narrow"/>
                <a:ea typeface="Calibri"/>
                <a:cs typeface="Times New Roman"/>
              </a:rPr>
              <a:t> για αγορά αγαθών και πληρωμή λογαριασμών, αλλά παραμένει ένα 46% που προτιμά να πληρώνει μόνο με μετρητά.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el-GR" sz="1500" b="1" dirty="0" smtClean="0"/>
              <a:t>Ποιο κατά τη γνώμη σας είναι το ελάχιστο μηνιαίο διαθέσιμο εισόδημα που πρέπει να έχει το νοικοκυριό σας  για να καλύπτει τις βασικές ανάγκες του;</a:t>
            </a:r>
          </a:p>
        </p:txBody>
      </p:sp>
      <p:graphicFrame>
        <p:nvGraphicFramePr>
          <p:cNvPr id="6" name="Object 22"/>
          <p:cNvGraphicFramePr>
            <a:graphicFrameLocks noChangeAspect="1"/>
          </p:cNvGraphicFramePr>
          <p:nvPr/>
        </p:nvGraphicFramePr>
        <p:xfrm>
          <a:off x="827088" y="1125538"/>
          <a:ext cx="7486650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10AA07-B133-48D6-83ED-7C1641EF45B1}" type="slidenum">
              <a:rPr lang="el-GR" smtClean="0"/>
              <a:pPr>
                <a:defRPr/>
              </a:pPr>
              <a:t>55</a:t>
            </a:fld>
            <a:endParaRPr lang="el-GR" dirty="0"/>
          </a:p>
        </p:txBody>
      </p:sp>
      <p:graphicFrame>
        <p:nvGraphicFramePr>
          <p:cNvPr id="5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530379"/>
              </p:ext>
            </p:extLst>
          </p:nvPr>
        </p:nvGraphicFramePr>
        <p:xfrm>
          <a:off x="6357950" y="3143248"/>
          <a:ext cx="2571768" cy="188446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13091"/>
                <a:gridCol w="458611"/>
                <a:gridCol w="500066"/>
              </a:tblGrid>
              <a:tr h="40153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Έως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1.000 ευρώ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1.001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1.500 ευρώ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1.501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2.000 ευρώ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23,5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2.001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2.500 ευρώ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6,0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Πάνω</a:t>
                      </a:r>
                      <a:r>
                        <a:rPr lang="el-GR" sz="1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από 2.500 ευρώ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7,6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Πόσα από αυτά τα άτομα εργάζονται;</a:t>
            </a:r>
          </a:p>
        </p:txBody>
      </p:sp>
      <p:graphicFrame>
        <p:nvGraphicFramePr>
          <p:cNvPr id="6" name="Object 47"/>
          <p:cNvGraphicFramePr>
            <a:graphicFrameLocks noChangeAspect="1"/>
          </p:cNvGraphicFramePr>
          <p:nvPr/>
        </p:nvGraphicFramePr>
        <p:xfrm>
          <a:off x="1619250" y="1268413"/>
          <a:ext cx="6886575" cy="48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403467-C8C8-41C8-A395-84670F6AD3F4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434547"/>
              </p:ext>
            </p:extLst>
          </p:nvPr>
        </p:nvGraphicFramePr>
        <p:xfrm>
          <a:off x="6643702" y="3857628"/>
          <a:ext cx="2246313" cy="128587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049862"/>
                <a:gridCol w="354295"/>
                <a:gridCol w="421078"/>
                <a:gridCol w="421078"/>
              </a:tblGrid>
              <a:tr h="35726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Δεκέμβριος</a:t>
                      </a:r>
                      <a:r>
                        <a:rPr lang="el-GR" sz="11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en-US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l-GR" sz="1100" b="1" i="1" u="none" strike="noStrik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30" marR="9530" marT="9527" marB="0" anchor="ctr"/>
                </a:tc>
              </a:tr>
              <a:tr h="21990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Κανένα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40,5</a:t>
                      </a:r>
                      <a:endParaRPr lang="el-GR" sz="10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000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39,6</a:t>
                      </a:r>
                      <a:endParaRPr lang="el-GR" sz="10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30" marR="9530" marT="9527" marB="0" anchor="ctr"/>
                </a:tc>
              </a:tr>
              <a:tr h="21990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31,2</a:t>
                      </a:r>
                      <a:endParaRPr lang="el-GR" sz="10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000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34,0</a:t>
                      </a:r>
                      <a:endParaRPr lang="el-GR" sz="10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30" marR="9530" marT="9527" marB="0" anchor="ctr"/>
                </a:tc>
              </a:tr>
              <a:tr h="21990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22,4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23,8</a:t>
                      </a:r>
                      <a:endParaRPr lang="el-GR" sz="10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000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22,3</a:t>
                      </a:r>
                      <a:endParaRPr lang="el-GR" sz="10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30" marR="9530" marT="9527" marB="0" anchor="ctr"/>
                </a:tc>
              </a:tr>
              <a:tr h="268908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άτομα και άνω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4,6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4,5</a:t>
                      </a:r>
                      <a:endParaRPr lang="el-GR" sz="10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000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4,1</a:t>
                      </a:r>
                      <a:endParaRPr lang="el-GR" sz="10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30" marR="9530" marT="9527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Το συνολικό οικογενειακό ετήσιο εισόδημά σας για το 201</a:t>
            </a:r>
            <a:r>
              <a:rPr lang="en-US" sz="1500" b="1" dirty="0" smtClean="0"/>
              <a:t>6</a:t>
            </a:r>
            <a:r>
              <a:rPr lang="el-GR" sz="1500" b="1" dirty="0" smtClean="0"/>
              <a:t> θα είναι:</a:t>
            </a:r>
          </a:p>
        </p:txBody>
      </p:sp>
      <p:graphicFrame>
        <p:nvGraphicFramePr>
          <p:cNvPr id="7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974670"/>
              </p:ext>
            </p:extLst>
          </p:nvPr>
        </p:nvGraphicFramePr>
        <p:xfrm>
          <a:off x="1187624" y="618108"/>
          <a:ext cx="6886575" cy="532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8B9133-0243-4AD9-819B-64876939BEB2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8365"/>
              </p:ext>
            </p:extLst>
          </p:nvPr>
        </p:nvGraphicFramePr>
        <p:xfrm>
          <a:off x="5862272" y="2852936"/>
          <a:ext cx="2670168" cy="194310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192725"/>
                <a:gridCol w="492481"/>
                <a:gridCol w="492481"/>
                <a:gridCol w="492481"/>
              </a:tblGrid>
              <a:tr h="24288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Δεκέμβριος 2013 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2014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Μέχρι €10.000 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28,1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34,4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36,3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€10.001 - €18.000 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36,3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34,3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36,1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€18.001 - €25.000 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17,4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€25.001 - €30.000 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7,9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€30.001 - €40.000 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Άνω των €40.000  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2,2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ΔΑ 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2,5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187624" y="5516202"/>
            <a:ext cx="734481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latin typeface="Arial Narrow"/>
                <a:ea typeface="Times New Roman"/>
                <a:cs typeface="Times New Roman"/>
              </a:rPr>
              <a:t>Πάνω από 37% των νοικοκυριών δηλώνει ότι διαβιώνει με ετήσιο οικογενειακό εισόδημα που βρίσκεται στην κατώτερη εισοδηματική κλίμακα </a:t>
            </a:r>
            <a:r>
              <a:rPr lang="el-GR" dirty="0" smtClean="0">
                <a:latin typeface="Arial Narrow"/>
                <a:ea typeface="Times New Roman"/>
                <a:cs typeface="Times New Roman"/>
              </a:rPr>
              <a:t>(Στην </a:t>
            </a:r>
            <a:r>
              <a:rPr lang="el-GR" dirty="0">
                <a:latin typeface="Arial Narrow"/>
                <a:ea typeface="Times New Roman"/>
                <a:cs typeface="Times New Roman"/>
              </a:rPr>
              <a:t>πιο δεινή θέση είναι τα νοικοκυριά με έναν τουλάχιστον άνεργο, όπου καταγράφεται ποσοστό άνω του 50%.</a:t>
            </a:r>
            <a:endParaRPr lang="el-GR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827088" y="4221163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l-GR" i="1" dirty="0" smtClean="0">
                <a:solidFill>
                  <a:schemeClr val="tx1"/>
                </a:solidFill>
              </a:rPr>
              <a:t>Αποτελέσματα Έρευνας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2291" name="Picture 15" descr="ime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5661025"/>
            <a:ext cx="126655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l-GR" sz="1500" b="1" dirty="0" smtClean="0"/>
              <a:t>Το συνολικό οικογενειακό ετήσιο εισόδημά σας για το 201</a:t>
            </a:r>
            <a:r>
              <a:rPr lang="en-US" sz="1500" b="1" dirty="0" smtClean="0"/>
              <a:t>6</a:t>
            </a:r>
            <a:r>
              <a:rPr lang="el-GR" sz="1500" b="1" dirty="0" smtClean="0"/>
              <a:t> θα είναι:</a:t>
            </a:r>
          </a:p>
        </p:txBody>
      </p:sp>
      <p:graphicFrame>
        <p:nvGraphicFramePr>
          <p:cNvPr id="7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089829"/>
              </p:ext>
            </p:extLst>
          </p:nvPr>
        </p:nvGraphicFramePr>
        <p:xfrm>
          <a:off x="1187624" y="618108"/>
          <a:ext cx="6886575" cy="532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8B9133-0243-4AD9-819B-64876939BEB2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346549"/>
              </p:ext>
            </p:extLst>
          </p:nvPr>
        </p:nvGraphicFramePr>
        <p:xfrm>
          <a:off x="5862272" y="2852936"/>
          <a:ext cx="2670168" cy="194310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192725"/>
                <a:gridCol w="492481"/>
                <a:gridCol w="492481"/>
                <a:gridCol w="492481"/>
              </a:tblGrid>
              <a:tr h="24288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Δεκέμβριος 2013   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2014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2015</a:t>
                      </a:r>
                      <a:endParaRPr lang="el-GR" sz="1100" b="1" i="1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Μέχρι €10.000 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28,1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34,4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36,3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€10.001 - €18.000 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36,3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34,3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36,1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€18.001 - €25.000 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17,4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€25.001 - €30.000 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7,9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5,8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€30.001 - €40.000 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3,3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Άνω των €40.000  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2,2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0,9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ΔΑ 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4,1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2,5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4,7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187624" y="5516202"/>
            <a:ext cx="734481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Πάνω από 37% των νοικοκυριών δηλώνει ότι διαβιώνει με ετήσιο οικογενειακό εισόδημα που βρίσκεται στην κατώτερη εισοδηματική κλίμακα </a:t>
            </a:r>
            <a:r>
              <a:rPr lang="el-GR" dirty="0" smtClean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(Στην </a:t>
            </a:r>
            <a:r>
              <a:rPr lang="el-GR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πιο δεινή θέση είναι τα νοικοκυριά με έναν τουλάχιστον άνεργο, όπου καταγράφεται ποσοστό άνω του 50%.</a:t>
            </a:r>
            <a:endParaRPr lang="el-GR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99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25982</TotalTime>
  <Words>3663</Words>
  <Application>Microsoft Office PowerPoint</Application>
  <PresentationFormat>Προβολή στην οθόνη (4:3)</PresentationFormat>
  <Paragraphs>1617</Paragraphs>
  <Slides>55</Slides>
  <Notes>55</Notes>
  <HiddenSlides>0</HiddenSlides>
  <MMClips>0</MMClips>
  <ScaleCrop>false</ScaleCrop>
  <HeadingPairs>
    <vt:vector size="4" baseType="variant">
      <vt:variant>
        <vt:lpstr>Θέμα</vt:lpstr>
      </vt:variant>
      <vt:variant>
        <vt:i4>5</vt:i4>
      </vt:variant>
      <vt:variant>
        <vt:lpstr>Τίτλοι διαφανειών</vt:lpstr>
      </vt:variant>
      <vt:variant>
        <vt:i4>55</vt:i4>
      </vt:variant>
    </vt:vector>
  </HeadingPairs>
  <TitlesOfParts>
    <vt:vector size="60" baseType="lpstr">
      <vt:lpstr>Θέμα του Office</vt:lpstr>
      <vt:lpstr>Office Theme</vt:lpstr>
      <vt:lpstr>1_Office Theme</vt:lpstr>
      <vt:lpstr>3_Office Theme</vt:lpstr>
      <vt:lpstr>1_Θέμα του Office</vt:lpstr>
      <vt:lpstr>ΕΡΕΥΝΑ ΙΜΕ ΓΣΕΒΕΕ </vt:lpstr>
      <vt:lpstr>ΤΑΥΤΟΤΗΤΑ ΤΗΣ ΕΡΕΥΝΑΣ</vt:lpstr>
      <vt:lpstr>Σύνθεση Δείγματος</vt:lpstr>
      <vt:lpstr>ΠΕΡΙΟΧΗ ΚΑΤΟΙΚΙΑΣ</vt:lpstr>
      <vt:lpstr>Από πόσα άτομα αποτελείται το νοικοκυριό σας;  (συμπεριλαμβανομένου και του εαυτού σας)</vt:lpstr>
      <vt:lpstr>Πόσα από αυτά τα άτομα εργάζονται;</vt:lpstr>
      <vt:lpstr>Το συνολικό οικογενειακό ετήσιο εισόδημά σας για το 2016 θα είναι:</vt:lpstr>
      <vt:lpstr>Αποτελέσματα Έρευνας</vt:lpstr>
      <vt:lpstr>Το συνολικό οικογενειακό ετήσιο εισόδημά σας για το 2016 θα είναι:</vt:lpstr>
      <vt:lpstr>Ποια είναι η κύρια πηγή εισοδήματος στο νοικοκυριό σας:</vt:lpstr>
      <vt:lpstr>Ποια είναι η κύρια πηγή εισοδήματος στο νοικοκυριό σας:</vt:lpstr>
      <vt:lpstr>ΓΕΝΙΚΗ ΜΑΚΡΟΟΙΚΟΝΟΜΙΚΗ ΑΠΟΤΙΜΗΣΗ ΣΥΓΚΡΙΣΗ ΜΕ ΧΩΡΕΣ ΠΕΡΙΦΕΡΕΙΑΣ</vt:lpstr>
      <vt:lpstr>ΕΙΣΟΔΗΜΑ-ΟΙΚΟΝΟΜΙΚΗ ΚΑΤΑΣΤΑΣΗ ΝΟΙΚΟΚΥΡΙΩΝ</vt:lpstr>
      <vt:lpstr>Το εισόδημά σας το 2016 σε σχέση με την περσινή χρονιά το 2015:</vt:lpstr>
      <vt:lpstr>Το εισόδημά σας το 2016 σε σχέση με την περσινή χρονιά το 2015:  - Ανά κατηγορία πληθυσμού - </vt:lpstr>
      <vt:lpstr>Θεωρείτε πως το 2017, η οικονομική κατάσταση του νοικοκυριού σας είναι πιο πιθανό:</vt:lpstr>
      <vt:lpstr>Θεωρείτε πως το 2017, η οικονομική κατάσταση του νοικοκυριού σας είναι πιο πιθανό:  - Ανά κατηγορία πληθυσμού - </vt:lpstr>
      <vt:lpstr>Με το οικογενειακό εισόδημα που έχετε σήμερα,  σε ποια κατηγορία οικογενειών θα λέγατε ότι ανήκετε; Σε αυτές που…</vt:lpstr>
      <vt:lpstr>Κατώφλι φτώχειας ελληνικών νοικοκυριών ΣΥΓΚΡΙΣΗ ΜΕ ΧΩΡΕΣ ΤΗΣ ΠΕΡΙΦΕΡΕΙΑΣ</vt:lpstr>
      <vt:lpstr>ΔΕΙΚΤΗΣ ΑΝΙΣΟΤΗΤΑΣ ΣΥΓΚΡΙΣΗ ΜΕ ΧΩΡΕΣ ΤΗΣ ΠΕΡΙΦΕΡΕΙΑΣ</vt:lpstr>
      <vt:lpstr>ΦΤΩΧΕΙΑ ΚΑΙ ΚΟΙΝΩΝΙΚΟΣ ΑΠΟΚΛΕΙΣΜΟΣ ΣΥΓΚΡΙΣΗ ΜΕ ΧΩΡΕΣ ΤΗΣ ΠΕΡΙΦΕΡΕΙΑΣ ΕΞΕΛΙΞΗ 2008-2015</vt:lpstr>
      <vt:lpstr>Τι ποσοστό του εισοδήματος καταφέρνετε να αποταμιεύσετε; -οσοι απάντησαν ότι ζουν άνετα ή καταφέρνουν χωρίς δυσκολία να καλύψουν τις υποχρεώσεις τους-</vt:lpstr>
      <vt:lpstr>Ένα έκτακτο αλλά απολύτως αναγκαίο έξοδο της τάξης των 500 ευρώ θα το αντιμετωπίζατε:</vt:lpstr>
      <vt:lpstr>ΑΠΑΣΧΟΛΗΣΗ-ΑΝΕΡΓΙΑ</vt:lpstr>
      <vt:lpstr>Έχετε κάποιο άνεργο μέλος στο νοικοκυριό σας;  (Που να μην εργάζεται και να ψάχνει για δουλειά)</vt:lpstr>
      <vt:lpstr>Έχετε κάποιο άνεργο μέλος στο νοικοκυριό σας;  (Που να μην εργάζεται και να ψάχνει για δουλειά)  - Ανά κατηγορία πληθυσμού - </vt:lpstr>
      <vt:lpstr> Για πόσο διάστημα βρίσκεται ή βρίσκονται σε ανεργία (επιλέγουμε το άτομο με τη μεγαλύτερη διάρκεια) ;  - Βάση: Όσοι έχουν κάποιο άνεργο μέλος στο νοικοκυριό (32,6%) -</vt:lpstr>
      <vt:lpstr>Το άνεργο μέλος του νοικοκυριού σας, λαμβάνει επίδομα ανεργίας; - Βάση: Όσοι έχουν κάποιο άνεργο μέλος στο νοικοκυριό (32,6%) -</vt:lpstr>
      <vt:lpstr>Υπάρχει κάποιο μέλος του νοικοκυριού σας που αμοίβεται με μισθό κάτω από 490 ευρώ; (π.χ. ημιαπασχόληση)</vt:lpstr>
      <vt:lpstr>Υπάρχει κάποιο μέλος του νοικοκυριού που έχει μεταναστεύσει τα τελευταία 5-6 χρόνια  στο εξωτερικό για να βρει εργασία;</vt:lpstr>
      <vt:lpstr>Στη σημερινή συγκυρία, αν είχατε την ευκαιρία , εσείς ή κάποιο άλλο μέλος του νοικοκυριού, θα μεταναστεύατε στο εξωτερικό για εργασία;</vt:lpstr>
      <vt:lpstr>ΟΙΚΟΝΟΜΙΚΕΣ ΥΠΟΧΡΕΩΣΕΙΣ ΝΟΙΚΟΚΥΡΙΩΝ</vt:lpstr>
      <vt:lpstr>Εσείς ή κάποιο άλλο μέλος του νοικοκυριού σας έχετε ληξιπρόθεσμες οφειλές στην εφορία;</vt:lpstr>
      <vt:lpstr>Έχετε υπαχθεί στη ρύθμιση με δόσεις για οφειλές στην εφορία;  - Αν έχει κάποιο μέλος του νοικοκυριού οφειλές στην εφορία- </vt:lpstr>
      <vt:lpstr>Εκτιμάτε ότι το επόμενο έτος θα μπορέσετε να ανταποκριθείτε στις φορολογικές σας υποχρεώσεις;</vt:lpstr>
      <vt:lpstr>Εκτιμάτε ότι το επόμενο έτος θα μπορέσετε να ανταποκριθείτε στις φορολογικές σας υποχρεώσεις;  - Ανά κατηγορία πληθυσμού - </vt:lpstr>
      <vt:lpstr>Έχετε οικονομικές υποχρεώσεις προς τις τράπεζες; (δόσεις δανείων, κάρτες, στεγαστικό κλπ)</vt:lpstr>
      <vt:lpstr>Καταφέρνετε να εξυπηρετείτε εγκαίρως τις δόσεις σας ή έχετε ληξιπρόθεσμες οφειλές; -Βάση: όσοι έχουν οικονομικές υποχρεώσεις προς τράπεζες-</vt:lpstr>
      <vt:lpstr>Εκτιμάτε ότι το επόμενο έτος θα μπορέσετε να ανταποκριθείτε στις τραπεζικές σας υποχρεώσεις; -Βάση: όσοι έχουν οικονομικές υποχρεώσεις προς τράπεζες-</vt:lpstr>
      <vt:lpstr>Διαθέτετε ακίνητη περιουσία για την οποία πρέπει να πληρώσετε ΕΝΦΙΑ;  (κατοικία, Οικόπεδο, εξοχικό, επαγγελματικό χώρο, κλπ)</vt:lpstr>
      <vt:lpstr>Θα μπορέσετε να πληρώσετε τους φόρους που αφορούν τα ακίνητά σας; - Βάση: Όσοι διαθέτουν ακίνητη περιουσία - </vt:lpstr>
      <vt:lpstr>Το σπίτι που μένετε είναι :</vt:lpstr>
      <vt:lpstr>Έχετε στεγαστικό δάνειο που τρέχει ακόμη; - Βάση: Όσοι μένουν σε ιδιόκτητο σπίτι - </vt:lpstr>
      <vt:lpstr>Πώς ανταποκρίνεστε στις δόσεις του στεγαστικού δανείου; Τις πληρώνετε πάντα κανονικά στην ώρα τους;  Με κάποια καθυστέρηση; Έχετε καθυστερημένες οφειλές; - Βάση: Όσοι έχουν στεγαστικό δάνειο που τρέχει ακόμα -</vt:lpstr>
      <vt:lpstr>Έχετε κάνει διακανονισμό για μικρότερες δόσεις; - Βάση: Όσοι έχουν στεγαστικό δάνειο που τρέχει ακόμα -</vt:lpstr>
      <vt:lpstr>Πιστεύετε ότι θα μπορέσετε  να αποπληρώνετε κανονικά τις δόσεις του στεγαστικού σας στο μέλλον; - Βάση: Όσοι έχουν στεγαστικό δάνειο που τρέχει ακόμα -</vt:lpstr>
      <vt:lpstr>Ανησυχείτε ότι με τα σημερινά δεδομένα μπορεί κάποια στιγμή να χάσετε το σπίτι σας;  (αδυναμία πληρωμής φόρων, εκποίηση από τράπεζα)  - Βάση: Όσοι έχουν ιδιόκτητη κατοικία-</vt:lpstr>
      <vt:lpstr>Έχετε υποστεί τα τελευταία χρόνια δέσμευση/ κατάσχεση λογαριασμών και περιουσιακών στοιχείων  λόγω οφειλών;</vt:lpstr>
      <vt:lpstr>ΕΞΕΛΙΞΗ ΤΩΝ ΦΟΡΩΝ</vt:lpstr>
      <vt:lpstr>ΕΞΕΛΙΞΗ ΔΗΜΟΣΙΩΝ ΔΑΠΑΝΩΝ ΔΗΜΟΣΙΟΝΟΜΙΚΗ ΠΡΟΣΑΡΜΟΓΗ ΣΤΙΣ ΧΩΡΕΣ ΠΕΡΙΦΕΡΕΙΑΣ</vt:lpstr>
      <vt:lpstr>ΚΑΤΑΝΑΛΩΣΗ-ΠΟΙΟΤΗΤΑ ΖΩΗΣ</vt:lpstr>
      <vt:lpstr>Θα ήθελα να μου πείτε  αν διαθέσατε τα ίδια , λιγότερα ή περισσότερα χρήματα το 2016 σε σχέση με αυτά που διαθέσατε το 2015 στις κατηγορίες δαπανών του νοικοκυριού σας:</vt:lpstr>
      <vt:lpstr>Μπορείτε να μας επισημάνετε αν λόγω οικονομικής στενότητας, φέτος δεν μπορέσατε ή καθυστερήσατε να καλύψετε κάποια ανάγκη για κάτι από τα παρακάτω:</vt:lpstr>
      <vt:lpstr>Τι ποσοστό των μηνιαίων εξόδων σας (αγορές, υποχρεώσεις, κλπ) πληρώνετε με κάρτα  ή μέσω web banking (κατά προσέγγιση);</vt:lpstr>
      <vt:lpstr>Ποιο κατά τη γνώμη σας είναι το ελάχιστο μηνιαίο διαθέσιμο εισόδημα που πρέπει να έχει το νοικοκυριό σας  για να καλύπτει τις βασικές ανάγκες του;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Sophia Tsiliyanni</dc:creator>
  <cp:lastModifiedBy>Δημήτρης Μπίμπας</cp:lastModifiedBy>
  <cp:revision>1049</cp:revision>
  <cp:lastPrinted>2017-01-20T10:04:42Z</cp:lastPrinted>
  <dcterms:created xsi:type="dcterms:W3CDTF">2013-09-24T12:32:39Z</dcterms:created>
  <dcterms:modified xsi:type="dcterms:W3CDTF">2017-01-23T12:54:59Z</dcterms:modified>
</cp:coreProperties>
</file>