
<file path=[Content_Types].xml><?xml version="1.0" encoding="utf-8"?>
<Types xmlns="http://schemas.openxmlformats.org/package/2006/content-types">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diagrams/quickStyle2.xml" ContentType="application/vnd.openxmlformats-officedocument.drawingml.diagramStyle+xml"/>
  <Override PartName="/ppt/diagrams/colors11.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1.xml" ContentType="application/vnd.openxmlformats-officedocument.drawingml.diagramData+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theme/theme4.xml" ContentType="application/vnd.openxmlformats-officedocument.them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charts/chart2.xml" ContentType="application/vnd.openxmlformats-officedocument.drawingml.chart+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8"/>
  </p:notesMasterIdLst>
  <p:handoutMasterIdLst>
    <p:handoutMasterId r:id="rId29"/>
  </p:handoutMasterIdLst>
  <p:sldIdLst>
    <p:sldId id="307" r:id="rId3"/>
    <p:sldId id="305" r:id="rId4"/>
    <p:sldId id="308" r:id="rId5"/>
    <p:sldId id="309" r:id="rId6"/>
    <p:sldId id="323" r:id="rId7"/>
    <p:sldId id="310" r:id="rId8"/>
    <p:sldId id="311" r:id="rId9"/>
    <p:sldId id="312" r:id="rId10"/>
    <p:sldId id="324" r:id="rId11"/>
    <p:sldId id="325" r:id="rId12"/>
    <p:sldId id="313" r:id="rId13"/>
    <p:sldId id="314" r:id="rId14"/>
    <p:sldId id="315" r:id="rId15"/>
    <p:sldId id="327" r:id="rId16"/>
    <p:sldId id="316" r:id="rId17"/>
    <p:sldId id="317" r:id="rId18"/>
    <p:sldId id="328" r:id="rId19"/>
    <p:sldId id="329" r:id="rId20"/>
    <p:sldId id="318" r:id="rId21"/>
    <p:sldId id="319" r:id="rId22"/>
    <p:sldId id="320" r:id="rId23"/>
    <p:sldId id="321" r:id="rId24"/>
    <p:sldId id="322" r:id="rId25"/>
    <p:sldId id="326" r:id="rId26"/>
    <p:sldId id="294" r:id="rId27"/>
  </p:sldIdLst>
  <p:sldSz cx="12192000" cy="6858000"/>
  <p:notesSz cx="6735763" cy="98663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33F8C"/>
    <a:srgbClr val="CEB02C"/>
    <a:srgbClr val="7E2D40"/>
    <a:srgbClr val="FF827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5" d="100"/>
          <a:sy n="115" d="100"/>
        </p:scale>
        <p:origin x="-138" y="-168"/>
      </p:cViewPr>
      <p:guideLst>
        <p:guide orient="horz" pos="2160"/>
        <p:guide pos="3840"/>
      </p:guideLst>
    </p:cSldViewPr>
  </p:slideViewPr>
  <p:notesTextViewPr>
    <p:cViewPr>
      <p:scale>
        <a:sx n="1" d="1"/>
        <a:sy n="1" d="1"/>
      </p:scale>
      <p:origin x="0" y="0"/>
    </p:cViewPr>
  </p:notesTextViewPr>
  <p:notesViewPr>
    <p:cSldViewPr snapToGrid="0" showGuides="1">
      <p:cViewPr varScale="1">
        <p:scale>
          <a:sx n="88" d="100"/>
          <a:sy n="88" d="100"/>
        </p:scale>
        <p:origin x="3822" y="7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ownloads\&#206;%20&#206;&#161;&#206;%20&#206;&#165;&#206;%20&#206;%20&#206;%20&#206;&#161;&#206;%20&#206;%20&#206;%20&#206;%20&#206;%20&#206;%20&#206;%20&#206;&#169;&#206;%202022%20&#206;%20&#206;%20&#206;%20&#206;%20&#206;&#163;&#206;%20&#206;%2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er\Downloads\&#206;%20&#206;&#161;&#206;%20&#206;&#165;&#206;%20&#206;%20&#206;%20&#206;&#161;&#206;%20&#206;%20&#206;%20&#206;%20&#206;%20&#206;%20&#206;%20&#206;&#169;&#206;%202022%20&#206;%20&#206;%20&#206;%20&#206;%20&#206;&#163;&#206;%20&#206;%2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ser\Downloads\New%20pag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l-GR"/>
  <c:chart>
    <c:plotArea>
      <c:layout/>
      <c:barChart>
        <c:barDir val="bar"/>
        <c:grouping val="percentStacked"/>
        <c:ser>
          <c:idx val="0"/>
          <c:order val="0"/>
          <c:tx>
            <c:strRef>
              <c:f>'ΑΥΤΟΑΞΙΟΛΟΓΗΣΗ - ΔΙΑΘΕΤΩ'!$B$6</c:f>
              <c:strCache>
                <c:ptCount val="1"/>
                <c:pt idx="0">
                  <c:v>0 / 1  Δεν διαθέτω καθόλου</c:v>
                </c:pt>
              </c:strCache>
            </c:strRef>
          </c:tx>
          <c:spPr>
            <a:solidFill>
              <a:srgbClr val="FF0000"/>
            </a:solidFill>
          </c:spPr>
          <c:cat>
            <c:strRef>
              <c:f>'ΑΥΤΟΑΞΙΟΛΟΓΗΣΗ - ΔΙΑΘΕΤΩ'!$A$7:$A$24</c:f>
              <c:strCache>
                <c:ptCount val="18"/>
                <c:pt idx="0">
                  <c:v>Γραφή, ανάγνωση κατανόηση κειμένου στην μητρική γλώσσα  </c:v>
                </c:pt>
                <c:pt idx="1">
                  <c:v>Μελέτη, κατανόηση και εφαρμογή οδηγιών  </c:v>
                </c:pt>
                <c:pt idx="2">
                  <c:v>Εργασία σε ομάδα (ομαδικό πνεύμα καλής συνεργασίας)  </c:v>
                </c:pt>
                <c:pt idx="3">
                  <c:v>Κατανόηση και τήρηση θεσμικού πλαισίου και κανονισμών  </c:v>
                </c:pt>
                <c:pt idx="4">
                  <c:v>Δεξιότητες διαφύλαξης της υγείας και ασφάλειας στην εργασία  </c:v>
                </c:pt>
                <c:pt idx="5">
                  <c:v>Επικοινωνιακές ικανότητες  </c:v>
                </c:pt>
                <c:pt idx="6">
                  <c:v>Οργανωτικές ικανότητες  </c:v>
                </c:pt>
                <c:pt idx="7">
                  <c:v>Βασικές γνώσεις τεχνολογιών επικοινωνίας και Πληροφορικής  (Χρήση υπολογιστή, tablet ή κινητής συσκευής για email, περιήγηση στο Διαδίκτυο). - Δια</c:v>
                </c:pt>
                <c:pt idx="8">
                  <c:v>Κριτική σκέψη  </c:v>
                </c:pt>
                <c:pt idx="9">
                  <c:v>Αριθμητική ικανότητα (χρήση και κατανόηση αριθμητικών ή στατιστικών πληροφοριών – Βασικά μαθηματικά  </c:v>
                </c:pt>
                <c:pt idx="10">
                  <c:v>Ευελιξία &amp; προσαρμοστικότητα στις αλλαγές  </c:v>
                </c:pt>
                <c:pt idx="11">
                  <c:v>Ικανότητα συνεχούς μάθησης – επίδειξη βούλησης για μάθηση  </c:v>
                </c:pt>
                <c:pt idx="12">
                  <c:v>Υπολογισμός και διαχείριση του χρόνου  </c:v>
                </c:pt>
                <c:pt idx="13">
                  <c:v>Διδασκαλία, υποστήριξη και καθοδήγηση άλλων  </c:v>
                </c:pt>
                <c:pt idx="14">
                  <c:v>Δημιουργικότητα  </c:v>
                </c:pt>
                <c:pt idx="15">
                  <c:v>Λήψη αποφάσεων  </c:v>
                </c:pt>
                <c:pt idx="16">
                  <c:v>Διαχείριση συγκρούσεων  </c:v>
                </c:pt>
                <c:pt idx="17">
                  <c:v>Γνώση ξένων γλωσσών (ανάγνωση/γραφή/ομιλία)  </c:v>
                </c:pt>
              </c:strCache>
            </c:strRef>
          </c:cat>
          <c:val>
            <c:numRef>
              <c:f>'ΑΥΤΟΑΞΙΟΛΟΓΗΣΗ - ΔΙΑΘΕΤΩ'!$B$7:$B$24</c:f>
              <c:numCache>
                <c:formatCode>0%</c:formatCode>
                <c:ptCount val="18"/>
                <c:pt idx="0">
                  <c:v>4.3947263284060002E-3</c:v>
                </c:pt>
                <c:pt idx="1">
                  <c:v>4.7942469037159999E-3</c:v>
                </c:pt>
                <c:pt idx="2">
                  <c:v>5.5932880543350001E-3</c:v>
                </c:pt>
                <c:pt idx="3">
                  <c:v>2.796644027167E-3</c:v>
                </c:pt>
                <c:pt idx="4">
                  <c:v>9.5884938074310005E-3</c:v>
                </c:pt>
                <c:pt idx="5">
                  <c:v>4.3947263284060002E-3</c:v>
                </c:pt>
                <c:pt idx="6">
                  <c:v>7.1913703555729997E-3</c:v>
                </c:pt>
                <c:pt idx="7">
                  <c:v>1.2784658409909999E-2</c:v>
                </c:pt>
                <c:pt idx="8">
                  <c:v>5.1937674790250004E-3</c:v>
                </c:pt>
                <c:pt idx="9">
                  <c:v>9.1889732321210008E-3</c:v>
                </c:pt>
                <c:pt idx="10">
                  <c:v>3.9952057530960004E-3</c:v>
                </c:pt>
                <c:pt idx="11">
                  <c:v>7.9904115061930001E-3</c:v>
                </c:pt>
                <c:pt idx="12">
                  <c:v>4.3947263284060002E-3</c:v>
                </c:pt>
                <c:pt idx="13">
                  <c:v>1.398322013584E-2</c:v>
                </c:pt>
                <c:pt idx="14">
                  <c:v>3.1961646024770002E-3</c:v>
                </c:pt>
                <c:pt idx="15">
                  <c:v>9.9880143827410003E-3</c:v>
                </c:pt>
                <c:pt idx="16">
                  <c:v>1.6380343587689999E-2</c:v>
                </c:pt>
                <c:pt idx="17">
                  <c:v>4.075109868158E-2</c:v>
                </c:pt>
              </c:numCache>
            </c:numRef>
          </c:val>
        </c:ser>
        <c:ser>
          <c:idx val="1"/>
          <c:order val="1"/>
          <c:tx>
            <c:strRef>
              <c:f>'ΑΥΤΟΑΞΙΟΛΟΓΗΣΗ - ΔΙΑΘΕΤΩ'!$C$6</c:f>
              <c:strCache>
                <c:ptCount val="1"/>
                <c:pt idx="0">
                  <c:v>2 / 3 Διαθέτω λίγο</c:v>
                </c:pt>
              </c:strCache>
            </c:strRef>
          </c:tx>
          <c:spPr>
            <a:solidFill>
              <a:srgbClr val="C00000"/>
            </a:solidFill>
          </c:spPr>
          <c:cat>
            <c:strRef>
              <c:f>'ΑΥΤΟΑΞΙΟΛΟΓΗΣΗ - ΔΙΑΘΕΤΩ'!$A$7:$A$24</c:f>
              <c:strCache>
                <c:ptCount val="18"/>
                <c:pt idx="0">
                  <c:v>Γραφή, ανάγνωση κατανόηση κειμένου στην μητρική γλώσσα  </c:v>
                </c:pt>
                <c:pt idx="1">
                  <c:v>Μελέτη, κατανόηση και εφαρμογή οδηγιών  </c:v>
                </c:pt>
                <c:pt idx="2">
                  <c:v>Εργασία σε ομάδα (ομαδικό πνεύμα καλής συνεργασίας)  </c:v>
                </c:pt>
                <c:pt idx="3">
                  <c:v>Κατανόηση και τήρηση θεσμικού πλαισίου και κανονισμών  </c:v>
                </c:pt>
                <c:pt idx="4">
                  <c:v>Δεξιότητες διαφύλαξης της υγείας και ασφάλειας στην εργασία  </c:v>
                </c:pt>
                <c:pt idx="5">
                  <c:v>Επικοινωνιακές ικανότητες  </c:v>
                </c:pt>
                <c:pt idx="6">
                  <c:v>Οργανωτικές ικανότητες  </c:v>
                </c:pt>
                <c:pt idx="7">
                  <c:v>Βασικές γνώσεις τεχνολογιών επικοινωνίας και Πληροφορικής  (Χρήση υπολογιστή, tablet ή κινητής συσκευής για email, περιήγηση στο Διαδίκτυο). - Δια</c:v>
                </c:pt>
                <c:pt idx="8">
                  <c:v>Κριτική σκέψη  </c:v>
                </c:pt>
                <c:pt idx="9">
                  <c:v>Αριθμητική ικανότητα (χρήση και κατανόηση αριθμητικών ή στατιστικών πληροφοριών – Βασικά μαθηματικά  </c:v>
                </c:pt>
                <c:pt idx="10">
                  <c:v>Ευελιξία &amp; προσαρμοστικότητα στις αλλαγές  </c:v>
                </c:pt>
                <c:pt idx="11">
                  <c:v>Ικανότητα συνεχούς μάθησης – επίδειξη βούλησης για μάθηση  </c:v>
                </c:pt>
                <c:pt idx="12">
                  <c:v>Υπολογισμός και διαχείριση του χρόνου  </c:v>
                </c:pt>
                <c:pt idx="13">
                  <c:v>Διδασκαλία, υποστήριξη και καθοδήγηση άλλων  </c:v>
                </c:pt>
                <c:pt idx="14">
                  <c:v>Δημιουργικότητα  </c:v>
                </c:pt>
                <c:pt idx="15">
                  <c:v>Λήψη αποφάσεων  </c:v>
                </c:pt>
                <c:pt idx="16">
                  <c:v>Διαχείριση συγκρούσεων  </c:v>
                </c:pt>
                <c:pt idx="17">
                  <c:v>Γνώση ξένων γλωσσών (ανάγνωση/γραφή/ομιλία)  </c:v>
                </c:pt>
              </c:strCache>
            </c:strRef>
          </c:cat>
          <c:val>
            <c:numRef>
              <c:f>'ΑΥΤΟΑΞΙΟΛΟΓΗΣΗ - ΔΙΑΘΕΤΩ'!$C$7:$C$24</c:f>
              <c:numCache>
                <c:formatCode>0%</c:formatCode>
                <c:ptCount val="18"/>
                <c:pt idx="0">
                  <c:v>7.9904115061930001E-3</c:v>
                </c:pt>
                <c:pt idx="1">
                  <c:v>1.9976028765480002E-3</c:v>
                </c:pt>
                <c:pt idx="2">
                  <c:v>5.5932880543350001E-3</c:v>
                </c:pt>
                <c:pt idx="3">
                  <c:v>6.7918497802640001E-3</c:v>
                </c:pt>
                <c:pt idx="4">
                  <c:v>9.1889732321210008E-3</c:v>
                </c:pt>
                <c:pt idx="5">
                  <c:v>5.5932880543350001E-3</c:v>
                </c:pt>
                <c:pt idx="6">
                  <c:v>3.9952057530960004E-3</c:v>
                </c:pt>
                <c:pt idx="7">
                  <c:v>1.358369956053E-2</c:v>
                </c:pt>
                <c:pt idx="8">
                  <c:v>4.3947263284060002E-3</c:v>
                </c:pt>
                <c:pt idx="9">
                  <c:v>9.5884938074310005E-3</c:v>
                </c:pt>
                <c:pt idx="10">
                  <c:v>3.1961646024770002E-3</c:v>
                </c:pt>
                <c:pt idx="11">
                  <c:v>1.158609668398E-2</c:v>
                </c:pt>
                <c:pt idx="12">
                  <c:v>7.9904115061930001E-3</c:v>
                </c:pt>
                <c:pt idx="13">
                  <c:v>1.0387534958050001E-2</c:v>
                </c:pt>
                <c:pt idx="14">
                  <c:v>1.0387534958050001E-2</c:v>
                </c:pt>
                <c:pt idx="15">
                  <c:v>9.9880143827410003E-3</c:v>
                </c:pt>
                <c:pt idx="16">
                  <c:v>1.8777467039550001E-2</c:v>
                </c:pt>
                <c:pt idx="17">
                  <c:v>3.4758290051939998E-2</c:v>
                </c:pt>
              </c:numCache>
            </c:numRef>
          </c:val>
        </c:ser>
        <c:ser>
          <c:idx val="2"/>
          <c:order val="2"/>
          <c:tx>
            <c:strRef>
              <c:f>'ΑΥΤΟΑΞΙΟΛΟΓΗΣΗ - ΔΙΑΘΕΤΩ'!$D$6</c:f>
              <c:strCache>
                <c:ptCount val="1"/>
                <c:pt idx="0">
                  <c:v>4 / 5 / 6 Διαθέτω ούτε πολύ/ ούτε λίγο</c:v>
                </c:pt>
              </c:strCache>
            </c:strRef>
          </c:tx>
          <c:spPr>
            <a:solidFill>
              <a:schemeClr val="accent2"/>
            </a:solidFill>
          </c:spPr>
          <c:dLbls>
            <c:txPr>
              <a:bodyPr/>
              <a:lstStyle/>
              <a:p>
                <a:pPr>
                  <a:defRPr sz="1200" b="1">
                    <a:solidFill>
                      <a:schemeClr val="bg1"/>
                    </a:solidFill>
                  </a:defRPr>
                </a:pPr>
                <a:endParaRPr lang="el-GR"/>
              </a:p>
            </c:txPr>
            <c:dLblPos val="ctr"/>
            <c:showVal val="1"/>
          </c:dLbls>
          <c:cat>
            <c:strRef>
              <c:f>'ΑΥΤΟΑΞΙΟΛΟΓΗΣΗ - ΔΙΑΘΕΤΩ'!$A$7:$A$24</c:f>
              <c:strCache>
                <c:ptCount val="18"/>
                <c:pt idx="0">
                  <c:v>Γραφή, ανάγνωση κατανόηση κειμένου στην μητρική γλώσσα  </c:v>
                </c:pt>
                <c:pt idx="1">
                  <c:v>Μελέτη, κατανόηση και εφαρμογή οδηγιών  </c:v>
                </c:pt>
                <c:pt idx="2">
                  <c:v>Εργασία σε ομάδα (ομαδικό πνεύμα καλής συνεργασίας)  </c:v>
                </c:pt>
                <c:pt idx="3">
                  <c:v>Κατανόηση και τήρηση θεσμικού πλαισίου και κανονισμών  </c:v>
                </c:pt>
                <c:pt idx="4">
                  <c:v>Δεξιότητες διαφύλαξης της υγείας και ασφάλειας στην εργασία  </c:v>
                </c:pt>
                <c:pt idx="5">
                  <c:v>Επικοινωνιακές ικανότητες  </c:v>
                </c:pt>
                <c:pt idx="6">
                  <c:v>Οργανωτικές ικανότητες  </c:v>
                </c:pt>
                <c:pt idx="7">
                  <c:v>Βασικές γνώσεις τεχνολογιών επικοινωνίας και Πληροφορικής  (Χρήση υπολογιστή, tablet ή κινητής συσκευής για email, περιήγηση στο Διαδίκτυο). - Δια</c:v>
                </c:pt>
                <c:pt idx="8">
                  <c:v>Κριτική σκέψη  </c:v>
                </c:pt>
                <c:pt idx="9">
                  <c:v>Αριθμητική ικανότητα (χρήση και κατανόηση αριθμητικών ή στατιστικών πληροφοριών – Βασικά μαθηματικά  </c:v>
                </c:pt>
                <c:pt idx="10">
                  <c:v>Ευελιξία &amp; προσαρμοστικότητα στις αλλαγές  </c:v>
                </c:pt>
                <c:pt idx="11">
                  <c:v>Ικανότητα συνεχούς μάθησης – επίδειξη βούλησης για μάθηση  </c:v>
                </c:pt>
                <c:pt idx="12">
                  <c:v>Υπολογισμός και διαχείριση του χρόνου  </c:v>
                </c:pt>
                <c:pt idx="13">
                  <c:v>Διδασκαλία, υποστήριξη και καθοδήγηση άλλων  </c:v>
                </c:pt>
                <c:pt idx="14">
                  <c:v>Δημιουργικότητα  </c:v>
                </c:pt>
                <c:pt idx="15">
                  <c:v>Λήψη αποφάσεων  </c:v>
                </c:pt>
                <c:pt idx="16">
                  <c:v>Διαχείριση συγκρούσεων  </c:v>
                </c:pt>
                <c:pt idx="17">
                  <c:v>Γνώση ξένων γλωσσών (ανάγνωση/γραφή/ομιλία)  </c:v>
                </c:pt>
              </c:strCache>
            </c:strRef>
          </c:cat>
          <c:val>
            <c:numRef>
              <c:f>'ΑΥΤΟΑΞΙΟΛΟΓΗΣΗ - ΔΙΑΘΕΤΩ'!$D$7:$D$24</c:f>
              <c:numCache>
                <c:formatCode>0%</c:formatCode>
                <c:ptCount val="18"/>
                <c:pt idx="0">
                  <c:v>3.3160207750699999E-2</c:v>
                </c:pt>
                <c:pt idx="1">
                  <c:v>5.9129045145829999E-2</c:v>
                </c:pt>
                <c:pt idx="2">
                  <c:v>6.7918497802640004E-2</c:v>
                </c:pt>
                <c:pt idx="3">
                  <c:v>6.1526168597680002E-2</c:v>
                </c:pt>
                <c:pt idx="4">
                  <c:v>7.4710347582900002E-2</c:v>
                </c:pt>
                <c:pt idx="5">
                  <c:v>7.1514182980420005E-2</c:v>
                </c:pt>
                <c:pt idx="6">
                  <c:v>6.6320415501399999E-2</c:v>
                </c:pt>
                <c:pt idx="7">
                  <c:v>0.1042748701558</c:v>
                </c:pt>
                <c:pt idx="8">
                  <c:v>6.8318018377949999E-2</c:v>
                </c:pt>
                <c:pt idx="9">
                  <c:v>0.1138633639632</c:v>
                </c:pt>
                <c:pt idx="10">
                  <c:v>8.9093088294049994E-2</c:v>
                </c:pt>
                <c:pt idx="11">
                  <c:v>9.1090691170599994E-2</c:v>
                </c:pt>
                <c:pt idx="12">
                  <c:v>8.2301238513780003E-2</c:v>
                </c:pt>
                <c:pt idx="13">
                  <c:v>9.5085896923690003E-2</c:v>
                </c:pt>
                <c:pt idx="14">
                  <c:v>0.10067918497800001</c:v>
                </c:pt>
                <c:pt idx="15">
                  <c:v>9.9480623252099998E-2</c:v>
                </c:pt>
                <c:pt idx="16">
                  <c:v>0.14222932481020001</c:v>
                </c:pt>
                <c:pt idx="17">
                  <c:v>0.17219336795849999</c:v>
                </c:pt>
              </c:numCache>
            </c:numRef>
          </c:val>
        </c:ser>
        <c:ser>
          <c:idx val="3"/>
          <c:order val="3"/>
          <c:tx>
            <c:strRef>
              <c:f>'ΑΥΤΟΑΞΙΟΛΟΓΗΣΗ - ΔΙΑΘΕΤΩ'!$E$6</c:f>
              <c:strCache>
                <c:ptCount val="1"/>
                <c:pt idx="0">
                  <c:v>7 / 8 Διαθέτω αρκετά</c:v>
                </c:pt>
              </c:strCache>
            </c:strRef>
          </c:tx>
          <c:spPr>
            <a:solidFill>
              <a:srgbClr val="0070C0"/>
            </a:solidFill>
          </c:spPr>
          <c:dLbls>
            <c:txPr>
              <a:bodyPr/>
              <a:lstStyle/>
              <a:p>
                <a:pPr>
                  <a:defRPr sz="1200" b="1">
                    <a:solidFill>
                      <a:schemeClr val="bg1"/>
                    </a:solidFill>
                  </a:defRPr>
                </a:pPr>
                <a:endParaRPr lang="el-GR"/>
              </a:p>
            </c:txPr>
            <c:dLblPos val="ctr"/>
            <c:showVal val="1"/>
          </c:dLbls>
          <c:cat>
            <c:strRef>
              <c:f>'ΑΥΤΟΑΞΙΟΛΟΓΗΣΗ - ΔΙΑΘΕΤΩ'!$A$7:$A$24</c:f>
              <c:strCache>
                <c:ptCount val="18"/>
                <c:pt idx="0">
                  <c:v>Γραφή, ανάγνωση κατανόηση κειμένου στην μητρική γλώσσα  </c:v>
                </c:pt>
                <c:pt idx="1">
                  <c:v>Μελέτη, κατανόηση και εφαρμογή οδηγιών  </c:v>
                </c:pt>
                <c:pt idx="2">
                  <c:v>Εργασία σε ομάδα (ομαδικό πνεύμα καλής συνεργασίας)  </c:v>
                </c:pt>
                <c:pt idx="3">
                  <c:v>Κατανόηση και τήρηση θεσμικού πλαισίου και κανονισμών  </c:v>
                </c:pt>
                <c:pt idx="4">
                  <c:v>Δεξιότητες διαφύλαξης της υγείας και ασφάλειας στην εργασία  </c:v>
                </c:pt>
                <c:pt idx="5">
                  <c:v>Επικοινωνιακές ικανότητες  </c:v>
                </c:pt>
                <c:pt idx="6">
                  <c:v>Οργανωτικές ικανότητες  </c:v>
                </c:pt>
                <c:pt idx="7">
                  <c:v>Βασικές γνώσεις τεχνολογιών επικοινωνίας και Πληροφορικής  (Χρήση υπολογιστή, tablet ή κινητής συσκευής για email, περιήγηση στο Διαδίκτυο). - Δια</c:v>
                </c:pt>
                <c:pt idx="8">
                  <c:v>Κριτική σκέψη  </c:v>
                </c:pt>
                <c:pt idx="9">
                  <c:v>Αριθμητική ικανότητα (χρήση και κατανόηση αριθμητικών ή στατιστικών πληροφοριών – Βασικά μαθηματικά  </c:v>
                </c:pt>
                <c:pt idx="10">
                  <c:v>Ευελιξία &amp; προσαρμοστικότητα στις αλλαγές  </c:v>
                </c:pt>
                <c:pt idx="11">
                  <c:v>Ικανότητα συνεχούς μάθησης – επίδειξη βούλησης για μάθηση  </c:v>
                </c:pt>
                <c:pt idx="12">
                  <c:v>Υπολογισμός και διαχείριση του χρόνου  </c:v>
                </c:pt>
                <c:pt idx="13">
                  <c:v>Διδασκαλία, υποστήριξη και καθοδήγηση άλλων  </c:v>
                </c:pt>
                <c:pt idx="14">
                  <c:v>Δημιουργικότητα  </c:v>
                </c:pt>
                <c:pt idx="15">
                  <c:v>Λήψη αποφάσεων  </c:v>
                </c:pt>
                <c:pt idx="16">
                  <c:v>Διαχείριση συγκρούσεων  </c:v>
                </c:pt>
                <c:pt idx="17">
                  <c:v>Γνώση ξένων γλωσσών (ανάγνωση/γραφή/ομιλία)  </c:v>
                </c:pt>
              </c:strCache>
            </c:strRef>
          </c:cat>
          <c:val>
            <c:numRef>
              <c:f>'ΑΥΤΟΑΞΙΟΛΟΓΗΣΗ - ΔΙΑΘΕΤΩ'!$E$7:$E$24</c:f>
              <c:numCache>
                <c:formatCode>0%</c:formatCode>
                <c:ptCount val="18"/>
                <c:pt idx="0">
                  <c:v>0.14782261286459999</c:v>
                </c:pt>
                <c:pt idx="1">
                  <c:v>0.25489412704749997</c:v>
                </c:pt>
                <c:pt idx="2">
                  <c:v>0.2560926887735</c:v>
                </c:pt>
                <c:pt idx="3">
                  <c:v>0.27367159408710001</c:v>
                </c:pt>
                <c:pt idx="4">
                  <c:v>0.2560926887735</c:v>
                </c:pt>
                <c:pt idx="5">
                  <c:v>0.29045145825009999</c:v>
                </c:pt>
                <c:pt idx="6">
                  <c:v>0.30043947263280002</c:v>
                </c:pt>
                <c:pt idx="7">
                  <c:v>0.27566919696359998</c:v>
                </c:pt>
                <c:pt idx="8">
                  <c:v>0.33240111865760003</c:v>
                </c:pt>
                <c:pt idx="9">
                  <c:v>0.28685577307229998</c:v>
                </c:pt>
                <c:pt idx="10">
                  <c:v>0.32361166600079999</c:v>
                </c:pt>
                <c:pt idx="11">
                  <c:v>0.30882940471429998</c:v>
                </c:pt>
                <c:pt idx="12">
                  <c:v>0.3332001598082</c:v>
                </c:pt>
                <c:pt idx="13">
                  <c:v>0.32361166600079999</c:v>
                </c:pt>
                <c:pt idx="14">
                  <c:v>0.37195365561330002</c:v>
                </c:pt>
                <c:pt idx="15">
                  <c:v>0.39033160207750001</c:v>
                </c:pt>
                <c:pt idx="16">
                  <c:v>0.36915701158609998</c:v>
                </c:pt>
                <c:pt idx="17">
                  <c:v>0.35277666799840002</c:v>
                </c:pt>
              </c:numCache>
            </c:numRef>
          </c:val>
        </c:ser>
        <c:ser>
          <c:idx val="4"/>
          <c:order val="4"/>
          <c:tx>
            <c:strRef>
              <c:f>'ΑΥΤΟΑΞΙΟΛΟΓΗΣΗ - ΔΙΑΘΕΤΩ'!$F$6</c:f>
              <c:strCache>
                <c:ptCount val="1"/>
                <c:pt idx="0">
                  <c:v>9 / 10  Διαθέτω πάρα πολύ</c:v>
                </c:pt>
              </c:strCache>
            </c:strRef>
          </c:tx>
          <c:spPr>
            <a:solidFill>
              <a:schemeClr val="accent5">
                <a:lumMod val="50000"/>
              </a:schemeClr>
            </a:solidFill>
          </c:spPr>
          <c:dLbls>
            <c:txPr>
              <a:bodyPr/>
              <a:lstStyle/>
              <a:p>
                <a:pPr>
                  <a:defRPr sz="1200" b="1">
                    <a:solidFill>
                      <a:schemeClr val="bg1"/>
                    </a:solidFill>
                  </a:defRPr>
                </a:pPr>
                <a:endParaRPr lang="el-GR"/>
              </a:p>
            </c:txPr>
            <c:dLblPos val="ctr"/>
            <c:showVal val="1"/>
          </c:dLbls>
          <c:cat>
            <c:strRef>
              <c:f>'ΑΥΤΟΑΞΙΟΛΟΓΗΣΗ - ΔΙΑΘΕΤΩ'!$A$7:$A$24</c:f>
              <c:strCache>
                <c:ptCount val="18"/>
                <c:pt idx="0">
                  <c:v>Γραφή, ανάγνωση κατανόηση κειμένου στην μητρική γλώσσα  </c:v>
                </c:pt>
                <c:pt idx="1">
                  <c:v>Μελέτη, κατανόηση και εφαρμογή οδηγιών  </c:v>
                </c:pt>
                <c:pt idx="2">
                  <c:v>Εργασία σε ομάδα (ομαδικό πνεύμα καλής συνεργασίας)  </c:v>
                </c:pt>
                <c:pt idx="3">
                  <c:v>Κατανόηση και τήρηση θεσμικού πλαισίου και κανονισμών  </c:v>
                </c:pt>
                <c:pt idx="4">
                  <c:v>Δεξιότητες διαφύλαξης της υγείας και ασφάλειας στην εργασία  </c:v>
                </c:pt>
                <c:pt idx="5">
                  <c:v>Επικοινωνιακές ικανότητες  </c:v>
                </c:pt>
                <c:pt idx="6">
                  <c:v>Οργανωτικές ικανότητες  </c:v>
                </c:pt>
                <c:pt idx="7">
                  <c:v>Βασικές γνώσεις τεχνολογιών επικοινωνίας και Πληροφορικής  (Χρήση υπολογιστή, tablet ή κινητής συσκευής για email, περιήγηση στο Διαδίκτυο). - Δια</c:v>
                </c:pt>
                <c:pt idx="8">
                  <c:v>Κριτική σκέψη  </c:v>
                </c:pt>
                <c:pt idx="9">
                  <c:v>Αριθμητική ικανότητα (χρήση και κατανόηση αριθμητικών ή στατιστικών πληροφοριών – Βασικά μαθηματικά  </c:v>
                </c:pt>
                <c:pt idx="10">
                  <c:v>Ευελιξία &amp; προσαρμοστικότητα στις αλλαγές  </c:v>
                </c:pt>
                <c:pt idx="11">
                  <c:v>Ικανότητα συνεχούς μάθησης – επίδειξη βούλησης για μάθηση  </c:v>
                </c:pt>
                <c:pt idx="12">
                  <c:v>Υπολογισμός και διαχείριση του χρόνου  </c:v>
                </c:pt>
                <c:pt idx="13">
                  <c:v>Διδασκαλία, υποστήριξη και καθοδήγηση άλλων  </c:v>
                </c:pt>
                <c:pt idx="14">
                  <c:v>Δημιουργικότητα  </c:v>
                </c:pt>
                <c:pt idx="15">
                  <c:v>Λήψη αποφάσεων  </c:v>
                </c:pt>
                <c:pt idx="16">
                  <c:v>Διαχείριση συγκρούσεων  </c:v>
                </c:pt>
                <c:pt idx="17">
                  <c:v>Γνώση ξένων γλωσσών (ανάγνωση/γραφή/ομιλία)  </c:v>
                </c:pt>
              </c:strCache>
            </c:strRef>
          </c:cat>
          <c:val>
            <c:numRef>
              <c:f>'ΑΥΤΟΑΞΙΟΛΟΓΗΣΗ - ΔΙΑΘΕΤΩ'!$F$7:$F$24</c:f>
              <c:numCache>
                <c:formatCode>0%</c:formatCode>
                <c:ptCount val="18"/>
                <c:pt idx="0">
                  <c:v>0.80543347982419999</c:v>
                </c:pt>
                <c:pt idx="1">
                  <c:v>0.67518977227330002</c:v>
                </c:pt>
                <c:pt idx="2">
                  <c:v>0.66240511386339995</c:v>
                </c:pt>
                <c:pt idx="3">
                  <c:v>0.64882141430280005</c:v>
                </c:pt>
                <c:pt idx="4">
                  <c:v>0.64043148222129997</c:v>
                </c:pt>
                <c:pt idx="5">
                  <c:v>0.62684778266079999</c:v>
                </c:pt>
                <c:pt idx="6">
                  <c:v>0.62085497403120005</c:v>
                </c:pt>
                <c:pt idx="7">
                  <c:v>0.5924890131842</c:v>
                </c:pt>
                <c:pt idx="8">
                  <c:v>0.58449860167800005</c:v>
                </c:pt>
                <c:pt idx="9">
                  <c:v>0.57890531362370001</c:v>
                </c:pt>
                <c:pt idx="10">
                  <c:v>0.57770675189770004</c:v>
                </c:pt>
                <c:pt idx="11">
                  <c:v>0.57610866959649998</c:v>
                </c:pt>
                <c:pt idx="12">
                  <c:v>0.5673192169397</c:v>
                </c:pt>
                <c:pt idx="13">
                  <c:v>0.54814222932479995</c:v>
                </c:pt>
                <c:pt idx="14">
                  <c:v>0.50858969236920004</c:v>
                </c:pt>
                <c:pt idx="15">
                  <c:v>0.48621654015179999</c:v>
                </c:pt>
                <c:pt idx="16">
                  <c:v>0.44546544147020001</c:v>
                </c:pt>
                <c:pt idx="17">
                  <c:v>0.39872153415900002</c:v>
                </c:pt>
              </c:numCache>
            </c:numRef>
          </c:val>
        </c:ser>
        <c:overlap val="100"/>
        <c:axId val="220469888"/>
        <c:axId val="220508544"/>
      </c:barChart>
      <c:catAx>
        <c:axId val="220469888"/>
        <c:scaling>
          <c:orientation val="maxMin"/>
        </c:scaling>
        <c:axPos val="l"/>
        <c:tickLblPos val="nextTo"/>
        <c:txPr>
          <a:bodyPr/>
          <a:lstStyle/>
          <a:p>
            <a:pPr>
              <a:defRPr sz="900" i="1"/>
            </a:pPr>
            <a:endParaRPr lang="el-GR"/>
          </a:p>
        </c:txPr>
        <c:crossAx val="220508544"/>
        <c:crosses val="autoZero"/>
        <c:auto val="1"/>
        <c:lblAlgn val="ctr"/>
        <c:lblOffset val="100"/>
      </c:catAx>
      <c:valAx>
        <c:axId val="220508544"/>
        <c:scaling>
          <c:orientation val="minMax"/>
        </c:scaling>
        <c:delete val="1"/>
        <c:axPos val="t"/>
        <c:majorGridlines/>
        <c:numFmt formatCode="0%" sourceLinked="1"/>
        <c:tickLblPos val="none"/>
        <c:crossAx val="220469888"/>
        <c:crosses val="autoZero"/>
        <c:crossBetween val="between"/>
      </c:valAx>
    </c:plotArea>
    <c:legend>
      <c:legendPos val="r"/>
      <c:layout/>
      <c:txPr>
        <a:bodyPr/>
        <a:lstStyle/>
        <a:p>
          <a:pPr>
            <a:defRPr sz="1200" i="1"/>
          </a:pPr>
          <a:endParaRPr lang="el-GR"/>
        </a:p>
      </c:txPr>
    </c:legend>
    <c:plotVisOnly val="1"/>
  </c:chart>
  <c:spPr>
    <a:noFill/>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l-GR"/>
  <c:chart>
    <c:plotArea>
      <c:layout/>
      <c:barChart>
        <c:barDir val="bar"/>
        <c:grouping val="percentStacked"/>
        <c:ser>
          <c:idx val="0"/>
          <c:order val="0"/>
          <c:tx>
            <c:strRef>
              <c:f>'ΑΥΤΟΑΞΙΟΛΟΓΗΣΗ - ΑΠΑΙΤΕΙΤΑΙ'!$B$6</c:f>
              <c:strCache>
                <c:ptCount val="1"/>
                <c:pt idx="0">
                  <c:v>0 / 1  Δεν απαιτείται καθόλου</c:v>
                </c:pt>
              </c:strCache>
            </c:strRef>
          </c:tx>
          <c:spPr>
            <a:solidFill>
              <a:srgbClr val="FF0000"/>
            </a:solidFill>
          </c:spPr>
          <c:dLbls>
            <c:txPr>
              <a:bodyPr/>
              <a:lstStyle/>
              <a:p>
                <a:pPr>
                  <a:defRPr b="1">
                    <a:solidFill>
                      <a:schemeClr val="bg1"/>
                    </a:solidFill>
                  </a:defRPr>
                </a:pPr>
                <a:endParaRPr lang="el-GR"/>
              </a:p>
            </c:txPr>
            <c:dLblPos val="ctr"/>
            <c:showVal val="1"/>
          </c:dLbls>
          <c:cat>
            <c:strRef>
              <c:f>'ΑΥΤΟΑΞΙΟΛΟΓΗΣΗ - ΑΠΑΙΤΕΙΤΑΙ'!$A$7:$A$24</c:f>
              <c:strCache>
                <c:ptCount val="18"/>
                <c:pt idx="0">
                  <c:v>Κατανόηση και τήρηση θεσμικού πλαισίου και κανονισμών  </c:v>
                </c:pt>
                <c:pt idx="1">
                  <c:v>Μελέτη, κατανόηση και εφαρμογή οδηγιών  </c:v>
                </c:pt>
                <c:pt idx="2">
                  <c:v>Εργασία σε ομάδα (ομαδικό πνεύμα καλής συνεργασίας)  </c:v>
                </c:pt>
                <c:pt idx="3">
                  <c:v>Επικοινωνιακές ικανότητες  </c:v>
                </c:pt>
                <c:pt idx="4">
                  <c:v>Δεξιότητες διαφύλαξης της υγείας και ασφάλειας στην εργασία  </c:v>
                </c:pt>
                <c:pt idx="5">
                  <c:v>Γραφή, ανάγνωση κατανόηση κειμένου στην μητρική γλώσσα  </c:v>
                </c:pt>
                <c:pt idx="6">
                  <c:v>Υπολογισμός και διαχείριση του χρόνου  </c:v>
                </c:pt>
                <c:pt idx="7">
                  <c:v>Οργανωτικές ικανότητες  </c:v>
                </c:pt>
                <c:pt idx="8">
                  <c:v>Ευελιξία &amp; προσαρμοστικότητα στις αλλαγές  </c:v>
                </c:pt>
                <c:pt idx="9">
                  <c:v>Βασικές γνώσεις τεχνολογιών επικοινωνίας και Πληροφορικής  (Χρήση υπολογιστή, tablet ή κινητής συσκευής για email, περιήγηση στο Διαδίκτυο). - Απα</c:v>
                </c:pt>
                <c:pt idx="10">
                  <c:v>Κριτική σκέψη  </c:v>
                </c:pt>
                <c:pt idx="11">
                  <c:v>Διαχείριση συγκρούσεων  </c:v>
                </c:pt>
                <c:pt idx="12">
                  <c:v>Ικανότητα συνεχούς μάθησης – επίδειξη βούλησης για μάθηση  </c:v>
                </c:pt>
                <c:pt idx="13">
                  <c:v>Διδασκαλία, υποστήριξη και καθοδήγηση άλλων  </c:v>
                </c:pt>
                <c:pt idx="14">
                  <c:v>Λήψη αποφάσεων  </c:v>
                </c:pt>
                <c:pt idx="15">
                  <c:v>Αριθμητική ικανότητα (χρήση και κατανόηση αριθμητικών ή στατιστικών πληροφοριών – Βασικά μαθηματικά  </c:v>
                </c:pt>
                <c:pt idx="16">
                  <c:v>Δημιουργικότητα  </c:v>
                </c:pt>
                <c:pt idx="17">
                  <c:v>Γνώση ξένων γλωσσών (ανάγνωση/γραφή/ομιλία)  </c:v>
                </c:pt>
              </c:strCache>
            </c:strRef>
          </c:cat>
          <c:val>
            <c:numRef>
              <c:f>'ΑΥΤΟΑΞΙΟΛΟΓΗΣΗ - ΑΠΑΙΤΕΙΤΑΙ'!$B$7:$B$24</c:f>
              <c:numCache>
                <c:formatCode>0%</c:formatCode>
                <c:ptCount val="18"/>
                <c:pt idx="0">
                  <c:v>1.837794646424E-2</c:v>
                </c:pt>
                <c:pt idx="1">
                  <c:v>1.9976028765479999E-2</c:v>
                </c:pt>
                <c:pt idx="2">
                  <c:v>2.9165001997599999E-2</c:v>
                </c:pt>
                <c:pt idx="3">
                  <c:v>2.3571713943270001E-2</c:v>
                </c:pt>
                <c:pt idx="4">
                  <c:v>3.4358769476629997E-2</c:v>
                </c:pt>
                <c:pt idx="5">
                  <c:v>4.2748701558130001E-2</c:v>
                </c:pt>
                <c:pt idx="6">
                  <c:v>2.4770275669199999E-2</c:v>
                </c:pt>
                <c:pt idx="7">
                  <c:v>2.516979624451E-2</c:v>
                </c:pt>
                <c:pt idx="8">
                  <c:v>2.237315221734E-2</c:v>
                </c:pt>
                <c:pt idx="9">
                  <c:v>9.828206152617E-2</c:v>
                </c:pt>
                <c:pt idx="10">
                  <c:v>5.4334798242110002E-2</c:v>
                </c:pt>
                <c:pt idx="11">
                  <c:v>6.112664802237E-2</c:v>
                </c:pt>
                <c:pt idx="12">
                  <c:v>6.4322812624849998E-2</c:v>
                </c:pt>
                <c:pt idx="13">
                  <c:v>8.6296444266880004E-2</c:v>
                </c:pt>
                <c:pt idx="14">
                  <c:v>5.4334798242110002E-2</c:v>
                </c:pt>
                <c:pt idx="15">
                  <c:v>9.5884938074310005E-2</c:v>
                </c:pt>
                <c:pt idx="16">
                  <c:v>8.5896923691569996E-2</c:v>
                </c:pt>
                <c:pt idx="17">
                  <c:v>0.1466240511386</c:v>
                </c:pt>
              </c:numCache>
            </c:numRef>
          </c:val>
        </c:ser>
        <c:ser>
          <c:idx val="1"/>
          <c:order val="1"/>
          <c:tx>
            <c:strRef>
              <c:f>'ΑΥΤΟΑΞΙΟΛΟΓΗΣΗ - ΑΠΑΙΤΕΙΤΑΙ'!$C$6</c:f>
              <c:strCache>
                <c:ptCount val="1"/>
                <c:pt idx="0">
                  <c:v>2 / 3 Απαιτείται λίγο</c:v>
                </c:pt>
              </c:strCache>
            </c:strRef>
          </c:tx>
          <c:spPr>
            <a:solidFill>
              <a:srgbClr val="C00000"/>
            </a:solidFill>
          </c:spPr>
          <c:dLbls>
            <c:txPr>
              <a:bodyPr/>
              <a:lstStyle/>
              <a:p>
                <a:pPr>
                  <a:defRPr b="1">
                    <a:solidFill>
                      <a:schemeClr val="bg1"/>
                    </a:solidFill>
                  </a:defRPr>
                </a:pPr>
                <a:endParaRPr lang="el-GR"/>
              </a:p>
            </c:txPr>
            <c:dLblPos val="ctr"/>
            <c:showVal val="1"/>
          </c:dLbls>
          <c:cat>
            <c:strRef>
              <c:f>'ΑΥΤΟΑΞΙΟΛΟΓΗΣΗ - ΑΠΑΙΤΕΙΤΑΙ'!$A$7:$A$24</c:f>
              <c:strCache>
                <c:ptCount val="18"/>
                <c:pt idx="0">
                  <c:v>Κατανόηση και τήρηση θεσμικού πλαισίου και κανονισμών  </c:v>
                </c:pt>
                <c:pt idx="1">
                  <c:v>Μελέτη, κατανόηση και εφαρμογή οδηγιών  </c:v>
                </c:pt>
                <c:pt idx="2">
                  <c:v>Εργασία σε ομάδα (ομαδικό πνεύμα καλής συνεργασίας)  </c:v>
                </c:pt>
                <c:pt idx="3">
                  <c:v>Επικοινωνιακές ικανότητες  </c:v>
                </c:pt>
                <c:pt idx="4">
                  <c:v>Δεξιότητες διαφύλαξης της υγείας και ασφάλειας στην εργασία  </c:v>
                </c:pt>
                <c:pt idx="5">
                  <c:v>Γραφή, ανάγνωση κατανόηση κειμένου στην μητρική γλώσσα  </c:v>
                </c:pt>
                <c:pt idx="6">
                  <c:v>Υπολογισμός και διαχείριση του χρόνου  </c:v>
                </c:pt>
                <c:pt idx="7">
                  <c:v>Οργανωτικές ικανότητες  </c:v>
                </c:pt>
                <c:pt idx="8">
                  <c:v>Ευελιξία &amp; προσαρμοστικότητα στις αλλαγές  </c:v>
                </c:pt>
                <c:pt idx="9">
                  <c:v>Βασικές γνώσεις τεχνολογιών επικοινωνίας και Πληροφορικής  (Χρήση υπολογιστή, tablet ή κινητής συσκευής για email, περιήγηση στο Διαδίκτυο). - Απα</c:v>
                </c:pt>
                <c:pt idx="10">
                  <c:v>Κριτική σκέψη  </c:v>
                </c:pt>
                <c:pt idx="11">
                  <c:v>Διαχείριση συγκρούσεων  </c:v>
                </c:pt>
                <c:pt idx="12">
                  <c:v>Ικανότητα συνεχούς μάθησης – επίδειξη βούλησης για μάθηση  </c:v>
                </c:pt>
                <c:pt idx="13">
                  <c:v>Διδασκαλία, υποστήριξη και καθοδήγηση άλλων  </c:v>
                </c:pt>
                <c:pt idx="14">
                  <c:v>Λήψη αποφάσεων  </c:v>
                </c:pt>
                <c:pt idx="15">
                  <c:v>Αριθμητική ικανότητα (χρήση και κατανόηση αριθμητικών ή στατιστικών πληροφοριών – Βασικά μαθηματικά  </c:v>
                </c:pt>
                <c:pt idx="16">
                  <c:v>Δημιουργικότητα  </c:v>
                </c:pt>
                <c:pt idx="17">
                  <c:v>Γνώση ξένων γλωσσών (ανάγνωση/γραφή/ομιλία)  </c:v>
                </c:pt>
              </c:strCache>
            </c:strRef>
          </c:cat>
          <c:val>
            <c:numRef>
              <c:f>'ΑΥΤΟΑΞΙΟΛΟΓΗΣΗ - ΑΠΑΙΤΕΙΤΑΙ'!$C$7:$C$24</c:f>
              <c:numCache>
                <c:formatCode>0%</c:formatCode>
                <c:ptCount val="18"/>
                <c:pt idx="0">
                  <c:v>2.117459049141E-2</c:v>
                </c:pt>
                <c:pt idx="1">
                  <c:v>1.6380343587689999E-2</c:v>
                </c:pt>
                <c:pt idx="2">
                  <c:v>2.4370755093890001E-2</c:v>
                </c:pt>
                <c:pt idx="3">
                  <c:v>2.2772672792649998E-2</c:v>
                </c:pt>
                <c:pt idx="4">
                  <c:v>2.6767878545749999E-2</c:v>
                </c:pt>
                <c:pt idx="5">
                  <c:v>3.0363563723529999E-2</c:v>
                </c:pt>
                <c:pt idx="6">
                  <c:v>2.1973631642029999E-2</c:v>
                </c:pt>
                <c:pt idx="7">
                  <c:v>2.2772672792649998E-2</c:v>
                </c:pt>
                <c:pt idx="8">
                  <c:v>2.3571713943270001E-2</c:v>
                </c:pt>
                <c:pt idx="9">
                  <c:v>3.6356372353179997E-2</c:v>
                </c:pt>
                <c:pt idx="10">
                  <c:v>3.5557331202560001E-2</c:v>
                </c:pt>
                <c:pt idx="11">
                  <c:v>4.434678385937E-2</c:v>
                </c:pt>
                <c:pt idx="12">
                  <c:v>3.9153016380340001E-2</c:v>
                </c:pt>
                <c:pt idx="13">
                  <c:v>3.71554135038E-2</c:v>
                </c:pt>
                <c:pt idx="14">
                  <c:v>4.2349180982819999E-2</c:v>
                </c:pt>
                <c:pt idx="15">
                  <c:v>4.9540551338389999E-2</c:v>
                </c:pt>
                <c:pt idx="16">
                  <c:v>5.8729524570519998E-2</c:v>
                </c:pt>
                <c:pt idx="17">
                  <c:v>6.5521374350779996E-2</c:v>
                </c:pt>
              </c:numCache>
            </c:numRef>
          </c:val>
        </c:ser>
        <c:ser>
          <c:idx val="2"/>
          <c:order val="2"/>
          <c:tx>
            <c:strRef>
              <c:f>'ΑΥΤΟΑΞΙΟΛΟΓΗΣΗ - ΑΠΑΙΤΕΙΤΑΙ'!$D$6</c:f>
              <c:strCache>
                <c:ptCount val="1"/>
                <c:pt idx="0">
                  <c:v>4 / 5 / 6 Απαιτείται ούτε πολύ/ ούτε λίγο</c:v>
                </c:pt>
              </c:strCache>
            </c:strRef>
          </c:tx>
          <c:spPr>
            <a:solidFill>
              <a:schemeClr val="accent2"/>
            </a:solidFill>
          </c:spPr>
          <c:dLbls>
            <c:txPr>
              <a:bodyPr/>
              <a:lstStyle/>
              <a:p>
                <a:pPr>
                  <a:defRPr sz="1200" b="1">
                    <a:solidFill>
                      <a:schemeClr val="bg1"/>
                    </a:solidFill>
                  </a:defRPr>
                </a:pPr>
                <a:endParaRPr lang="el-GR"/>
              </a:p>
            </c:txPr>
            <c:dLblPos val="ctr"/>
            <c:showVal val="1"/>
          </c:dLbls>
          <c:cat>
            <c:strRef>
              <c:f>'ΑΥΤΟΑΞΙΟΛΟΓΗΣΗ - ΑΠΑΙΤΕΙΤΑΙ'!$A$7:$A$24</c:f>
              <c:strCache>
                <c:ptCount val="18"/>
                <c:pt idx="0">
                  <c:v>Κατανόηση και τήρηση θεσμικού πλαισίου και κανονισμών  </c:v>
                </c:pt>
                <c:pt idx="1">
                  <c:v>Μελέτη, κατανόηση και εφαρμογή οδηγιών  </c:v>
                </c:pt>
                <c:pt idx="2">
                  <c:v>Εργασία σε ομάδα (ομαδικό πνεύμα καλής συνεργασίας)  </c:v>
                </c:pt>
                <c:pt idx="3">
                  <c:v>Επικοινωνιακές ικανότητες  </c:v>
                </c:pt>
                <c:pt idx="4">
                  <c:v>Δεξιότητες διαφύλαξης της υγείας και ασφάλειας στην εργασία  </c:v>
                </c:pt>
                <c:pt idx="5">
                  <c:v>Γραφή, ανάγνωση κατανόηση κειμένου στην μητρική γλώσσα  </c:v>
                </c:pt>
                <c:pt idx="6">
                  <c:v>Υπολογισμός και διαχείριση του χρόνου  </c:v>
                </c:pt>
                <c:pt idx="7">
                  <c:v>Οργανωτικές ικανότητες  </c:v>
                </c:pt>
                <c:pt idx="8">
                  <c:v>Ευελιξία &amp; προσαρμοστικότητα στις αλλαγές  </c:v>
                </c:pt>
                <c:pt idx="9">
                  <c:v>Βασικές γνώσεις τεχνολογιών επικοινωνίας και Πληροφορικής  (Χρήση υπολογιστή, tablet ή κινητής συσκευής για email, περιήγηση στο Διαδίκτυο). - Απα</c:v>
                </c:pt>
                <c:pt idx="10">
                  <c:v>Κριτική σκέψη  </c:v>
                </c:pt>
                <c:pt idx="11">
                  <c:v>Διαχείριση συγκρούσεων  </c:v>
                </c:pt>
                <c:pt idx="12">
                  <c:v>Ικανότητα συνεχούς μάθησης – επίδειξη βούλησης για μάθηση  </c:v>
                </c:pt>
                <c:pt idx="13">
                  <c:v>Διδασκαλία, υποστήριξη και καθοδήγηση άλλων  </c:v>
                </c:pt>
                <c:pt idx="14">
                  <c:v>Λήψη αποφάσεων  </c:v>
                </c:pt>
                <c:pt idx="15">
                  <c:v>Αριθμητική ικανότητα (χρήση και κατανόηση αριθμητικών ή στατιστικών πληροφοριών – Βασικά μαθηματικά  </c:v>
                </c:pt>
                <c:pt idx="16">
                  <c:v>Δημιουργικότητα  </c:v>
                </c:pt>
                <c:pt idx="17">
                  <c:v>Γνώση ξένων γλωσσών (ανάγνωση/γραφή/ομιλία)  </c:v>
                </c:pt>
              </c:strCache>
            </c:strRef>
          </c:cat>
          <c:val>
            <c:numRef>
              <c:f>'ΑΥΤΟΑΞΙΟΛΟΓΗΣΗ - ΑΠΑΙΤΕΙΤΑΙ'!$D$7:$D$24</c:f>
              <c:numCache>
                <c:formatCode>0%</c:formatCode>
                <c:ptCount val="18"/>
                <c:pt idx="0">
                  <c:v>0.12065521374349999</c:v>
                </c:pt>
                <c:pt idx="1">
                  <c:v>0.1314422692769</c:v>
                </c:pt>
                <c:pt idx="2">
                  <c:v>0.140631242509</c:v>
                </c:pt>
                <c:pt idx="3">
                  <c:v>0.13983220135839999</c:v>
                </c:pt>
                <c:pt idx="4">
                  <c:v>0.14822213343990001</c:v>
                </c:pt>
                <c:pt idx="5">
                  <c:v>0.15701158609669999</c:v>
                </c:pt>
                <c:pt idx="6">
                  <c:v>0.13304035157810001</c:v>
                </c:pt>
                <c:pt idx="7">
                  <c:v>0.1526168597683</c:v>
                </c:pt>
                <c:pt idx="8">
                  <c:v>0.16500199760289999</c:v>
                </c:pt>
                <c:pt idx="9">
                  <c:v>0.18098282061529999</c:v>
                </c:pt>
                <c:pt idx="10">
                  <c:v>0.17299240910909999</c:v>
                </c:pt>
                <c:pt idx="11">
                  <c:v>0.19816220535359999</c:v>
                </c:pt>
                <c:pt idx="12">
                  <c:v>0.20055932880540001</c:v>
                </c:pt>
                <c:pt idx="13">
                  <c:v>0.19017179384739999</c:v>
                </c:pt>
                <c:pt idx="14">
                  <c:v>0.1989612465042</c:v>
                </c:pt>
                <c:pt idx="15">
                  <c:v>0.23252097483020001</c:v>
                </c:pt>
                <c:pt idx="16">
                  <c:v>0.23012385137829999</c:v>
                </c:pt>
                <c:pt idx="17">
                  <c:v>0.26008789452660003</c:v>
                </c:pt>
              </c:numCache>
            </c:numRef>
          </c:val>
        </c:ser>
        <c:ser>
          <c:idx val="3"/>
          <c:order val="3"/>
          <c:tx>
            <c:strRef>
              <c:f>'ΑΥΤΟΑΞΙΟΛΟΓΗΣΗ - ΑΠΑΙΤΕΙΤΑΙ'!$E$6</c:f>
              <c:strCache>
                <c:ptCount val="1"/>
                <c:pt idx="0">
                  <c:v>7 / 8 Απαιτείται αρκετά</c:v>
                </c:pt>
              </c:strCache>
            </c:strRef>
          </c:tx>
          <c:spPr>
            <a:solidFill>
              <a:srgbClr val="0070C0"/>
            </a:solidFill>
          </c:spPr>
          <c:dLbls>
            <c:txPr>
              <a:bodyPr/>
              <a:lstStyle/>
              <a:p>
                <a:pPr>
                  <a:defRPr sz="1200" b="1">
                    <a:solidFill>
                      <a:schemeClr val="bg1"/>
                    </a:solidFill>
                  </a:defRPr>
                </a:pPr>
                <a:endParaRPr lang="el-GR"/>
              </a:p>
            </c:txPr>
            <c:dLblPos val="ctr"/>
            <c:showVal val="1"/>
          </c:dLbls>
          <c:cat>
            <c:strRef>
              <c:f>'ΑΥΤΟΑΞΙΟΛΟΓΗΣΗ - ΑΠΑΙΤΕΙΤΑΙ'!$A$7:$A$24</c:f>
              <c:strCache>
                <c:ptCount val="18"/>
                <c:pt idx="0">
                  <c:v>Κατανόηση και τήρηση θεσμικού πλαισίου και κανονισμών  </c:v>
                </c:pt>
                <c:pt idx="1">
                  <c:v>Μελέτη, κατανόηση και εφαρμογή οδηγιών  </c:v>
                </c:pt>
                <c:pt idx="2">
                  <c:v>Εργασία σε ομάδα (ομαδικό πνεύμα καλής συνεργασίας)  </c:v>
                </c:pt>
                <c:pt idx="3">
                  <c:v>Επικοινωνιακές ικανότητες  </c:v>
                </c:pt>
                <c:pt idx="4">
                  <c:v>Δεξιότητες διαφύλαξης της υγείας και ασφάλειας στην εργασία  </c:v>
                </c:pt>
                <c:pt idx="5">
                  <c:v>Γραφή, ανάγνωση κατανόηση κειμένου στην μητρική γλώσσα  </c:v>
                </c:pt>
                <c:pt idx="6">
                  <c:v>Υπολογισμός και διαχείριση του χρόνου  </c:v>
                </c:pt>
                <c:pt idx="7">
                  <c:v>Οργανωτικές ικανότητες  </c:v>
                </c:pt>
                <c:pt idx="8">
                  <c:v>Ευελιξία &amp; προσαρμοστικότητα στις αλλαγές  </c:v>
                </c:pt>
                <c:pt idx="9">
                  <c:v>Βασικές γνώσεις τεχνολογιών επικοινωνίας και Πληροφορικής  (Χρήση υπολογιστή, tablet ή κινητής συσκευής για email, περιήγηση στο Διαδίκτυο). - Απα</c:v>
                </c:pt>
                <c:pt idx="10">
                  <c:v>Κριτική σκέψη  </c:v>
                </c:pt>
                <c:pt idx="11">
                  <c:v>Διαχείριση συγκρούσεων  </c:v>
                </c:pt>
                <c:pt idx="12">
                  <c:v>Ικανότητα συνεχούς μάθησης – επίδειξη βούλησης για μάθηση  </c:v>
                </c:pt>
                <c:pt idx="13">
                  <c:v>Διδασκαλία, υποστήριξη και καθοδήγηση άλλων  </c:v>
                </c:pt>
                <c:pt idx="14">
                  <c:v>Λήψη αποφάσεων  </c:v>
                </c:pt>
                <c:pt idx="15">
                  <c:v>Αριθμητική ικανότητα (χρήση και κατανόηση αριθμητικών ή στατιστικών πληροφοριών – Βασικά μαθηματικά  </c:v>
                </c:pt>
                <c:pt idx="16">
                  <c:v>Δημιουργικότητα  </c:v>
                </c:pt>
                <c:pt idx="17">
                  <c:v>Γνώση ξένων γλωσσών (ανάγνωση/γραφή/ομιλία)  </c:v>
                </c:pt>
              </c:strCache>
            </c:strRef>
          </c:cat>
          <c:val>
            <c:numRef>
              <c:f>'ΑΥΤΟΑΞΙΟΛΟΓΗΣΗ - ΑΠΑΙΤΕΙΤΑΙ'!$E$7:$E$24</c:f>
              <c:numCache>
                <c:formatCode>0%</c:formatCode>
                <c:ptCount val="18"/>
                <c:pt idx="0">
                  <c:v>0.26288453855369998</c:v>
                </c:pt>
                <c:pt idx="1">
                  <c:v>0.26648022373149999</c:v>
                </c:pt>
                <c:pt idx="2">
                  <c:v>0.25529364762290002</c:v>
                </c:pt>
                <c:pt idx="3">
                  <c:v>0.26488214143029998</c:v>
                </c:pt>
                <c:pt idx="4">
                  <c:v>0.23651618058330001</c:v>
                </c:pt>
                <c:pt idx="5">
                  <c:v>0.2329204954055</c:v>
                </c:pt>
                <c:pt idx="6">
                  <c:v>0.30043947263280002</c:v>
                </c:pt>
                <c:pt idx="7">
                  <c:v>0.30203755493410001</c:v>
                </c:pt>
                <c:pt idx="8">
                  <c:v>0.3000399520575</c:v>
                </c:pt>
                <c:pt idx="9">
                  <c:v>0.26648022373149999</c:v>
                </c:pt>
                <c:pt idx="10">
                  <c:v>0.31961646024770002</c:v>
                </c:pt>
                <c:pt idx="11">
                  <c:v>0.28365960846979998</c:v>
                </c:pt>
                <c:pt idx="12">
                  <c:v>0.29604474630439997</c:v>
                </c:pt>
                <c:pt idx="13">
                  <c:v>0.2952457051538</c:v>
                </c:pt>
                <c:pt idx="14">
                  <c:v>0.32001598082299998</c:v>
                </c:pt>
                <c:pt idx="15">
                  <c:v>0.26288453855369998</c:v>
                </c:pt>
                <c:pt idx="16">
                  <c:v>0.29444666400320002</c:v>
                </c:pt>
                <c:pt idx="17">
                  <c:v>0.24930083899319999</c:v>
                </c:pt>
              </c:numCache>
            </c:numRef>
          </c:val>
        </c:ser>
        <c:ser>
          <c:idx val="4"/>
          <c:order val="4"/>
          <c:tx>
            <c:strRef>
              <c:f>'ΑΥΤΟΑΞΙΟΛΟΓΗΣΗ - ΑΠΑΙΤΕΙΤΑΙ'!$F$6</c:f>
              <c:strCache>
                <c:ptCount val="1"/>
                <c:pt idx="0">
                  <c:v>9 / 10  Απαιτείται πάρα πολύ</c:v>
                </c:pt>
              </c:strCache>
            </c:strRef>
          </c:tx>
          <c:spPr>
            <a:solidFill>
              <a:schemeClr val="accent5">
                <a:lumMod val="50000"/>
              </a:schemeClr>
            </a:solidFill>
          </c:spPr>
          <c:dLbls>
            <c:txPr>
              <a:bodyPr/>
              <a:lstStyle/>
              <a:p>
                <a:pPr>
                  <a:defRPr sz="1200" b="1">
                    <a:solidFill>
                      <a:schemeClr val="bg1"/>
                    </a:solidFill>
                  </a:defRPr>
                </a:pPr>
                <a:endParaRPr lang="el-GR"/>
              </a:p>
            </c:txPr>
            <c:dLblPos val="ctr"/>
            <c:showVal val="1"/>
          </c:dLbls>
          <c:cat>
            <c:strRef>
              <c:f>'ΑΥΤΟΑΞΙΟΛΟΓΗΣΗ - ΑΠΑΙΤΕΙΤΑΙ'!$A$7:$A$24</c:f>
              <c:strCache>
                <c:ptCount val="18"/>
                <c:pt idx="0">
                  <c:v>Κατανόηση και τήρηση θεσμικού πλαισίου και κανονισμών  </c:v>
                </c:pt>
                <c:pt idx="1">
                  <c:v>Μελέτη, κατανόηση και εφαρμογή οδηγιών  </c:v>
                </c:pt>
                <c:pt idx="2">
                  <c:v>Εργασία σε ομάδα (ομαδικό πνεύμα καλής συνεργασίας)  </c:v>
                </c:pt>
                <c:pt idx="3">
                  <c:v>Επικοινωνιακές ικανότητες  </c:v>
                </c:pt>
                <c:pt idx="4">
                  <c:v>Δεξιότητες διαφύλαξης της υγείας και ασφάλειας στην εργασία  </c:v>
                </c:pt>
                <c:pt idx="5">
                  <c:v>Γραφή, ανάγνωση κατανόηση κειμένου στην μητρική γλώσσα  </c:v>
                </c:pt>
                <c:pt idx="6">
                  <c:v>Υπολογισμός και διαχείριση του χρόνου  </c:v>
                </c:pt>
                <c:pt idx="7">
                  <c:v>Οργανωτικές ικανότητες  </c:v>
                </c:pt>
                <c:pt idx="8">
                  <c:v>Ευελιξία &amp; προσαρμοστικότητα στις αλλαγές  </c:v>
                </c:pt>
                <c:pt idx="9">
                  <c:v>Βασικές γνώσεις τεχνολογιών επικοινωνίας και Πληροφορικής  (Χρήση υπολογιστή, tablet ή κινητής συσκευής για email, περιήγηση στο Διαδίκτυο). - Απα</c:v>
                </c:pt>
                <c:pt idx="10">
                  <c:v>Κριτική σκέψη  </c:v>
                </c:pt>
                <c:pt idx="11">
                  <c:v>Διαχείριση συγκρούσεων  </c:v>
                </c:pt>
                <c:pt idx="12">
                  <c:v>Ικανότητα συνεχούς μάθησης – επίδειξη βούλησης για μάθηση  </c:v>
                </c:pt>
                <c:pt idx="13">
                  <c:v>Διδασκαλία, υποστήριξη και καθοδήγηση άλλων  </c:v>
                </c:pt>
                <c:pt idx="14">
                  <c:v>Λήψη αποφάσεων  </c:v>
                </c:pt>
                <c:pt idx="15">
                  <c:v>Αριθμητική ικανότητα (χρήση και κατανόηση αριθμητικών ή στατιστικών πληροφοριών – Βασικά μαθηματικά  </c:v>
                </c:pt>
                <c:pt idx="16">
                  <c:v>Δημιουργικότητα  </c:v>
                </c:pt>
                <c:pt idx="17">
                  <c:v>Γνώση ξένων γλωσσών (ανάγνωση/γραφή/ομιλία)  </c:v>
                </c:pt>
              </c:strCache>
            </c:strRef>
          </c:cat>
          <c:val>
            <c:numRef>
              <c:f>'ΑΥΤΟΑΞΙΟΛΟΓΗΣΗ - ΑΠΑΙΤΕΙΤΑΙ'!$F$7:$F$24</c:f>
              <c:numCache>
                <c:formatCode>0%</c:formatCode>
                <c:ptCount val="18"/>
                <c:pt idx="0">
                  <c:v>0.5701158609668</c:v>
                </c:pt>
                <c:pt idx="1">
                  <c:v>0.56092688773470001</c:v>
                </c:pt>
                <c:pt idx="2">
                  <c:v>0.54894127047539998</c:v>
                </c:pt>
                <c:pt idx="3">
                  <c:v>0.54654414702359999</c:v>
                </c:pt>
                <c:pt idx="4">
                  <c:v>0.54574510587299996</c:v>
                </c:pt>
                <c:pt idx="5">
                  <c:v>0.53415900918899994</c:v>
                </c:pt>
                <c:pt idx="6">
                  <c:v>0.51378345984819995</c:v>
                </c:pt>
                <c:pt idx="7">
                  <c:v>0.49540551338389999</c:v>
                </c:pt>
                <c:pt idx="8">
                  <c:v>0.4838194167</c:v>
                </c:pt>
                <c:pt idx="9">
                  <c:v>0.41630043947259998</c:v>
                </c:pt>
                <c:pt idx="10">
                  <c:v>0.41350379544549998</c:v>
                </c:pt>
                <c:pt idx="11">
                  <c:v>0.40511386336400002</c:v>
                </c:pt>
                <c:pt idx="12">
                  <c:v>0.3967239312825</c:v>
                </c:pt>
                <c:pt idx="13">
                  <c:v>0.38433879344790001</c:v>
                </c:pt>
                <c:pt idx="14">
                  <c:v>0.38194166999599999</c:v>
                </c:pt>
                <c:pt idx="15">
                  <c:v>0.35797043547739998</c:v>
                </c:pt>
                <c:pt idx="16">
                  <c:v>0.32800639232919998</c:v>
                </c:pt>
                <c:pt idx="17">
                  <c:v>0.27726727926490002</c:v>
                </c:pt>
              </c:numCache>
            </c:numRef>
          </c:val>
        </c:ser>
        <c:ser>
          <c:idx val="5"/>
          <c:order val="5"/>
          <c:tx>
            <c:strRef>
              <c:f>'ΑΥΤΟΑΞΙΟΛΟΓΗΣΗ - ΑΠΑΙΤΕΙΤΑΙ'!$G$6</c:f>
              <c:strCache>
                <c:ptCount val="1"/>
                <c:pt idx="0">
                  <c:v>ΔΞ/ΔΑ</c:v>
                </c:pt>
              </c:strCache>
            </c:strRef>
          </c:tx>
          <c:cat>
            <c:strRef>
              <c:f>'ΑΥΤΟΑΞΙΟΛΟΓΗΣΗ - ΑΠΑΙΤΕΙΤΑΙ'!$A$7:$A$24</c:f>
              <c:strCache>
                <c:ptCount val="18"/>
                <c:pt idx="0">
                  <c:v>Κατανόηση και τήρηση θεσμικού πλαισίου και κανονισμών  </c:v>
                </c:pt>
                <c:pt idx="1">
                  <c:v>Μελέτη, κατανόηση και εφαρμογή οδηγιών  </c:v>
                </c:pt>
                <c:pt idx="2">
                  <c:v>Εργασία σε ομάδα (ομαδικό πνεύμα καλής συνεργασίας)  </c:v>
                </c:pt>
                <c:pt idx="3">
                  <c:v>Επικοινωνιακές ικανότητες  </c:v>
                </c:pt>
                <c:pt idx="4">
                  <c:v>Δεξιότητες διαφύλαξης της υγείας και ασφάλειας στην εργασία  </c:v>
                </c:pt>
                <c:pt idx="5">
                  <c:v>Γραφή, ανάγνωση κατανόηση κειμένου στην μητρική γλώσσα  </c:v>
                </c:pt>
                <c:pt idx="6">
                  <c:v>Υπολογισμός και διαχείριση του χρόνου  </c:v>
                </c:pt>
                <c:pt idx="7">
                  <c:v>Οργανωτικές ικανότητες  </c:v>
                </c:pt>
                <c:pt idx="8">
                  <c:v>Ευελιξία &amp; προσαρμοστικότητα στις αλλαγές  </c:v>
                </c:pt>
                <c:pt idx="9">
                  <c:v>Βασικές γνώσεις τεχνολογιών επικοινωνίας και Πληροφορικής  (Χρήση υπολογιστή, tablet ή κινητής συσκευής για email, περιήγηση στο Διαδίκτυο). - Απα</c:v>
                </c:pt>
                <c:pt idx="10">
                  <c:v>Κριτική σκέψη  </c:v>
                </c:pt>
                <c:pt idx="11">
                  <c:v>Διαχείριση συγκρούσεων  </c:v>
                </c:pt>
                <c:pt idx="12">
                  <c:v>Ικανότητα συνεχούς μάθησης – επίδειξη βούλησης για μάθηση  </c:v>
                </c:pt>
                <c:pt idx="13">
                  <c:v>Διδασκαλία, υποστήριξη και καθοδήγηση άλλων  </c:v>
                </c:pt>
                <c:pt idx="14">
                  <c:v>Λήψη αποφάσεων  </c:v>
                </c:pt>
                <c:pt idx="15">
                  <c:v>Αριθμητική ικανότητα (χρήση και κατανόηση αριθμητικών ή στατιστικών πληροφοριών – Βασικά μαθηματικά  </c:v>
                </c:pt>
                <c:pt idx="16">
                  <c:v>Δημιουργικότητα  </c:v>
                </c:pt>
                <c:pt idx="17">
                  <c:v>Γνώση ξένων γλωσσών (ανάγνωση/γραφή/ομιλία)  </c:v>
                </c:pt>
              </c:strCache>
            </c:strRef>
          </c:cat>
          <c:val>
            <c:numRef>
              <c:f>'ΑΥΤΟΑΞΙΟΛΟΓΗΣΗ - ΑΠΑΙΤΕΙΤΑΙ'!$G$7:$G$24</c:f>
              <c:numCache>
                <c:formatCode>0%</c:formatCode>
                <c:ptCount val="18"/>
                <c:pt idx="0">
                  <c:v>6.7918497802640001E-3</c:v>
                </c:pt>
                <c:pt idx="1">
                  <c:v>4.7942469037159999E-3</c:v>
                </c:pt>
                <c:pt idx="2">
                  <c:v>1.5980823012389999E-3</c:v>
                </c:pt>
                <c:pt idx="3">
                  <c:v>2.3971234518579999E-3</c:v>
                </c:pt>
                <c:pt idx="4">
                  <c:v>8.3899320815020006E-3</c:v>
                </c:pt>
                <c:pt idx="5">
                  <c:v>2.796644027167E-3</c:v>
                </c:pt>
                <c:pt idx="6">
                  <c:v>5.9928086296439998E-3</c:v>
                </c:pt>
                <c:pt idx="7">
                  <c:v>1.9976028765480002E-3</c:v>
                </c:pt>
                <c:pt idx="8">
                  <c:v>5.1937674790250004E-3</c:v>
                </c:pt>
                <c:pt idx="9">
                  <c:v>1.5980823012389999E-3</c:v>
                </c:pt>
                <c:pt idx="10">
                  <c:v>3.9952057530960004E-3</c:v>
                </c:pt>
                <c:pt idx="11">
                  <c:v>7.5908909308830003E-3</c:v>
                </c:pt>
                <c:pt idx="12">
                  <c:v>3.1961646024770002E-3</c:v>
                </c:pt>
                <c:pt idx="13">
                  <c:v>6.7918497802640001E-3</c:v>
                </c:pt>
                <c:pt idx="14">
                  <c:v>2.3971234518579999E-3</c:v>
                </c:pt>
                <c:pt idx="15">
                  <c:v>1.198561725929E-3</c:v>
                </c:pt>
                <c:pt idx="16">
                  <c:v>2.796644027167E-3</c:v>
                </c:pt>
                <c:pt idx="17">
                  <c:v>1.198561725929E-3</c:v>
                </c:pt>
              </c:numCache>
            </c:numRef>
          </c:val>
        </c:ser>
        <c:overlap val="100"/>
        <c:axId val="221124480"/>
        <c:axId val="221126016"/>
      </c:barChart>
      <c:catAx>
        <c:axId val="221124480"/>
        <c:scaling>
          <c:orientation val="maxMin"/>
        </c:scaling>
        <c:axPos val="l"/>
        <c:tickLblPos val="nextTo"/>
        <c:txPr>
          <a:bodyPr/>
          <a:lstStyle/>
          <a:p>
            <a:pPr>
              <a:defRPr sz="900" i="1"/>
            </a:pPr>
            <a:endParaRPr lang="el-GR"/>
          </a:p>
        </c:txPr>
        <c:crossAx val="221126016"/>
        <c:crosses val="autoZero"/>
        <c:auto val="1"/>
        <c:lblAlgn val="ctr"/>
        <c:lblOffset val="100"/>
      </c:catAx>
      <c:valAx>
        <c:axId val="221126016"/>
        <c:scaling>
          <c:orientation val="minMax"/>
        </c:scaling>
        <c:delete val="1"/>
        <c:axPos val="t"/>
        <c:majorGridlines/>
        <c:numFmt formatCode="0%" sourceLinked="1"/>
        <c:tickLblPos val="none"/>
        <c:crossAx val="221124480"/>
        <c:crosses val="autoZero"/>
        <c:crossBetween val="between"/>
      </c:valAx>
    </c:plotArea>
    <c:legend>
      <c:legendPos val="r"/>
      <c:layout/>
      <c:txPr>
        <a:bodyPr/>
        <a:lstStyle/>
        <a:p>
          <a:pPr>
            <a:defRPr sz="1200" i="1"/>
          </a:pPr>
          <a:endParaRPr lang="el-GR"/>
        </a:p>
      </c:txPr>
    </c:legend>
    <c:plotVisOnly val="1"/>
  </c:chart>
  <c:spPr>
    <a:noFill/>
    <a:ln>
      <a:no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l-GR"/>
  <c:chart>
    <c:plotArea>
      <c:layout/>
      <c:barChart>
        <c:barDir val="bar"/>
        <c:grouping val="percentStacked"/>
        <c:ser>
          <c:idx val="0"/>
          <c:order val="0"/>
          <c:tx>
            <c:strRef>
              <c:f>Tables!$B$6</c:f>
              <c:strCache>
                <c:ptCount val="1"/>
                <c:pt idx="0">
                  <c:v>Διαθέτω επαρκώς</c:v>
                </c:pt>
              </c:strCache>
            </c:strRef>
          </c:tx>
          <c:spPr>
            <a:solidFill>
              <a:schemeClr val="accent5">
                <a:lumMod val="50000"/>
              </a:schemeClr>
            </a:solidFill>
          </c:spPr>
          <c:dLbls>
            <c:txPr>
              <a:bodyPr/>
              <a:lstStyle/>
              <a:p>
                <a:pPr>
                  <a:defRPr sz="1200" b="1">
                    <a:solidFill>
                      <a:schemeClr val="bg1"/>
                    </a:solidFill>
                  </a:defRPr>
                </a:pPr>
                <a:endParaRPr lang="el-GR"/>
              </a:p>
            </c:txPr>
            <c:dLblPos val="ctr"/>
            <c:showVal val="1"/>
          </c:dLbls>
          <c:cat>
            <c:strRef>
              <c:f>Tables!$A$7:$A$14</c:f>
              <c:strCache>
                <c:ptCount val="8"/>
                <c:pt idx="0">
                  <c:v>Προσαρμογή στην αλλαγή – Προσαρμοστικότητα</c:v>
                </c:pt>
                <c:pt idx="1">
                  <c:v>Χρήση Ηλεκτρονικού υπολογιστή άνω του βασικού επιπέδου</c:v>
                </c:pt>
                <c:pt idx="2">
                  <c:v>Αγγλικά με σκοπό την εκτέλεση εργασιακών καθηκόντων</c:v>
                </c:pt>
                <c:pt idx="3">
                  <c:v>Δημιουργικότητα, πρωτοτυπία και πρωτοβουλία</c:v>
                </c:pt>
                <c:pt idx="4">
                  <c:v>Ικανότητα επίλυσης σύνθετων προβλημάτων</c:v>
                </c:pt>
                <c:pt idx="5">
                  <c:v>Αναλυτική σκέψη και καινοτομία</c:v>
                </c:pt>
                <c:pt idx="6">
                  <c:v>Διαχείριση και ανάλυση ψηφιακών δεδομένων για την εργασία σας</c:v>
                </c:pt>
                <c:pt idx="7">
                  <c:v>Χρήση, παρακολούθηση και έλεγχος της τεχνολογίας</c:v>
                </c:pt>
              </c:strCache>
            </c:strRef>
          </c:cat>
          <c:val>
            <c:numRef>
              <c:f>Tables!$B$7:$B$14</c:f>
              <c:numCache>
                <c:formatCode>0%</c:formatCode>
                <c:ptCount val="8"/>
                <c:pt idx="0">
                  <c:v>0.54381752701079999</c:v>
                </c:pt>
                <c:pt idx="1">
                  <c:v>0.52981192476990002</c:v>
                </c:pt>
                <c:pt idx="2">
                  <c:v>0.48310539018499998</c:v>
                </c:pt>
                <c:pt idx="3">
                  <c:v>0.47556089743590002</c:v>
                </c:pt>
                <c:pt idx="4">
                  <c:v>0.45058023209280001</c:v>
                </c:pt>
                <c:pt idx="5">
                  <c:v>0.44711538461540001</c:v>
                </c:pt>
                <c:pt idx="6">
                  <c:v>0.37775110044019999</c:v>
                </c:pt>
                <c:pt idx="7">
                  <c:v>0.3571142284569</c:v>
                </c:pt>
              </c:numCache>
            </c:numRef>
          </c:val>
        </c:ser>
        <c:ser>
          <c:idx val="1"/>
          <c:order val="1"/>
          <c:tx>
            <c:strRef>
              <c:f>Tables!$C$6</c:f>
              <c:strCache>
                <c:ptCount val="1"/>
                <c:pt idx="0">
                  <c:v>Διαθέτω αλλά θέλω να τις βελτιώσω</c:v>
                </c:pt>
              </c:strCache>
            </c:strRef>
          </c:tx>
          <c:spPr>
            <a:solidFill>
              <a:srgbClr val="0070C0"/>
            </a:solidFill>
          </c:spPr>
          <c:dLbls>
            <c:txPr>
              <a:bodyPr/>
              <a:lstStyle/>
              <a:p>
                <a:pPr>
                  <a:defRPr sz="1200" b="1">
                    <a:solidFill>
                      <a:schemeClr val="bg1"/>
                    </a:solidFill>
                  </a:defRPr>
                </a:pPr>
                <a:endParaRPr lang="el-GR"/>
              </a:p>
            </c:txPr>
            <c:dLblPos val="ctr"/>
            <c:showVal val="1"/>
          </c:dLbls>
          <c:cat>
            <c:strRef>
              <c:f>Tables!$A$7:$A$14</c:f>
              <c:strCache>
                <c:ptCount val="8"/>
                <c:pt idx="0">
                  <c:v>Προσαρμογή στην αλλαγή – Προσαρμοστικότητα</c:v>
                </c:pt>
                <c:pt idx="1">
                  <c:v>Χρήση Ηλεκτρονικού υπολογιστή άνω του βασικού επιπέδου</c:v>
                </c:pt>
                <c:pt idx="2">
                  <c:v>Αγγλικά με σκοπό την εκτέλεση εργασιακών καθηκόντων</c:v>
                </c:pt>
                <c:pt idx="3">
                  <c:v>Δημιουργικότητα, πρωτοτυπία και πρωτοβουλία</c:v>
                </c:pt>
                <c:pt idx="4">
                  <c:v>Ικανότητα επίλυσης σύνθετων προβλημάτων</c:v>
                </c:pt>
                <c:pt idx="5">
                  <c:v>Αναλυτική σκέψη και καινοτομία</c:v>
                </c:pt>
                <c:pt idx="6">
                  <c:v>Διαχείριση και ανάλυση ψηφιακών δεδομένων για την εργασία σας</c:v>
                </c:pt>
                <c:pt idx="7">
                  <c:v>Χρήση, παρακολούθηση και έλεγχος της τεχνολογίας</c:v>
                </c:pt>
              </c:strCache>
            </c:strRef>
          </c:cat>
          <c:val>
            <c:numRef>
              <c:f>Tables!$C$7:$C$14</c:f>
              <c:numCache>
                <c:formatCode>0%</c:formatCode>
                <c:ptCount val="8"/>
                <c:pt idx="0">
                  <c:v>0.39575830332130002</c:v>
                </c:pt>
                <c:pt idx="1">
                  <c:v>0.36454581832729999</c:v>
                </c:pt>
                <c:pt idx="2">
                  <c:v>0.40828640386159998</c:v>
                </c:pt>
                <c:pt idx="3">
                  <c:v>0.4379006410256</c:v>
                </c:pt>
                <c:pt idx="4">
                  <c:v>0.45058023209280001</c:v>
                </c:pt>
                <c:pt idx="5">
                  <c:v>0.45793269230770001</c:v>
                </c:pt>
                <c:pt idx="6">
                  <c:v>0.39095638255300003</c:v>
                </c:pt>
                <c:pt idx="7">
                  <c:v>0.50501002004009998</c:v>
                </c:pt>
              </c:numCache>
            </c:numRef>
          </c:val>
        </c:ser>
        <c:ser>
          <c:idx val="2"/>
          <c:order val="2"/>
          <c:tx>
            <c:strRef>
              <c:f>Tables!$D$6</c:f>
              <c:strCache>
                <c:ptCount val="1"/>
                <c:pt idx="0">
                  <c:v>Δεν διαθέτω αλλά θέλω να τις αποκτήσω</c:v>
                </c:pt>
              </c:strCache>
            </c:strRef>
          </c:tx>
          <c:spPr>
            <a:solidFill>
              <a:srgbClr val="7030A0"/>
            </a:solidFill>
          </c:spPr>
          <c:dLbls>
            <c:txPr>
              <a:bodyPr/>
              <a:lstStyle/>
              <a:p>
                <a:pPr>
                  <a:defRPr b="1">
                    <a:solidFill>
                      <a:schemeClr val="bg1"/>
                    </a:solidFill>
                  </a:defRPr>
                </a:pPr>
                <a:endParaRPr lang="el-GR"/>
              </a:p>
            </c:txPr>
            <c:dLblPos val="ctr"/>
            <c:showVal val="1"/>
          </c:dLbls>
          <c:cat>
            <c:strRef>
              <c:f>Tables!$A$7:$A$14</c:f>
              <c:strCache>
                <c:ptCount val="8"/>
                <c:pt idx="0">
                  <c:v>Προσαρμογή στην αλλαγή – Προσαρμοστικότητα</c:v>
                </c:pt>
                <c:pt idx="1">
                  <c:v>Χρήση Ηλεκτρονικού υπολογιστή άνω του βασικού επιπέδου</c:v>
                </c:pt>
                <c:pt idx="2">
                  <c:v>Αγγλικά με σκοπό την εκτέλεση εργασιακών καθηκόντων</c:v>
                </c:pt>
                <c:pt idx="3">
                  <c:v>Δημιουργικότητα, πρωτοτυπία και πρωτοβουλία</c:v>
                </c:pt>
                <c:pt idx="4">
                  <c:v>Ικανότητα επίλυσης σύνθετων προβλημάτων</c:v>
                </c:pt>
                <c:pt idx="5">
                  <c:v>Αναλυτική σκέψη και καινοτομία</c:v>
                </c:pt>
                <c:pt idx="6">
                  <c:v>Διαχείριση και ανάλυση ψηφιακών δεδομένων για την εργασία σας</c:v>
                </c:pt>
                <c:pt idx="7">
                  <c:v>Χρήση, παρακολούθηση και έλεγχος της τεχνολογίας</c:v>
                </c:pt>
              </c:strCache>
            </c:strRef>
          </c:cat>
          <c:val>
            <c:numRef>
              <c:f>Tables!$D$7:$D$14</c:f>
              <c:numCache>
                <c:formatCode>0%</c:formatCode>
                <c:ptCount val="8"/>
                <c:pt idx="0">
                  <c:v>3.9615846338539998E-2</c:v>
                </c:pt>
                <c:pt idx="1">
                  <c:v>4.4817927170869999E-2</c:v>
                </c:pt>
                <c:pt idx="2">
                  <c:v>5.6315366049880002E-2</c:v>
                </c:pt>
                <c:pt idx="3">
                  <c:v>5.4487179487180001E-2</c:v>
                </c:pt>
                <c:pt idx="4">
                  <c:v>5.9623849539820001E-2</c:v>
                </c:pt>
                <c:pt idx="5">
                  <c:v>6.0897435897439997E-2</c:v>
                </c:pt>
                <c:pt idx="6">
                  <c:v>8.4833933573429998E-2</c:v>
                </c:pt>
                <c:pt idx="7">
                  <c:v>6.0921843687369998E-2</c:v>
                </c:pt>
              </c:numCache>
            </c:numRef>
          </c:val>
        </c:ser>
        <c:ser>
          <c:idx val="3"/>
          <c:order val="3"/>
          <c:tx>
            <c:strRef>
              <c:f>Tables!$E$6</c:f>
              <c:strCache>
                <c:ptCount val="1"/>
                <c:pt idx="0">
                  <c:v>Δεν διαθέτω αλλά θεωρώ ότι δεν τις χρειάζομαι</c:v>
                </c:pt>
              </c:strCache>
            </c:strRef>
          </c:tx>
          <c:spPr>
            <a:solidFill>
              <a:srgbClr val="C00000"/>
            </a:solidFill>
          </c:spPr>
          <c:dLbls>
            <c:txPr>
              <a:bodyPr/>
              <a:lstStyle/>
              <a:p>
                <a:pPr>
                  <a:defRPr b="1">
                    <a:solidFill>
                      <a:schemeClr val="bg1"/>
                    </a:solidFill>
                  </a:defRPr>
                </a:pPr>
                <a:endParaRPr lang="el-GR"/>
              </a:p>
            </c:txPr>
            <c:dLblPos val="ctr"/>
            <c:showVal val="1"/>
          </c:dLbls>
          <c:cat>
            <c:strRef>
              <c:f>Tables!$A$7:$A$14</c:f>
              <c:strCache>
                <c:ptCount val="8"/>
                <c:pt idx="0">
                  <c:v>Προσαρμογή στην αλλαγή – Προσαρμοστικότητα</c:v>
                </c:pt>
                <c:pt idx="1">
                  <c:v>Χρήση Ηλεκτρονικού υπολογιστή άνω του βασικού επιπέδου</c:v>
                </c:pt>
                <c:pt idx="2">
                  <c:v>Αγγλικά με σκοπό την εκτέλεση εργασιακών καθηκόντων</c:v>
                </c:pt>
                <c:pt idx="3">
                  <c:v>Δημιουργικότητα, πρωτοτυπία και πρωτοβουλία</c:v>
                </c:pt>
                <c:pt idx="4">
                  <c:v>Ικανότητα επίλυσης σύνθετων προβλημάτων</c:v>
                </c:pt>
                <c:pt idx="5">
                  <c:v>Αναλυτική σκέψη και καινοτομία</c:v>
                </c:pt>
                <c:pt idx="6">
                  <c:v>Διαχείριση και ανάλυση ψηφιακών δεδομένων για την εργασία σας</c:v>
                </c:pt>
                <c:pt idx="7">
                  <c:v>Χρήση, παρακολούθηση και έλεγχος της τεχνολογίας</c:v>
                </c:pt>
              </c:strCache>
            </c:strRef>
          </c:cat>
          <c:val>
            <c:numRef>
              <c:f>Tables!$E$7:$E$14</c:f>
              <c:numCache>
                <c:formatCode>0%</c:formatCode>
                <c:ptCount val="8"/>
                <c:pt idx="0">
                  <c:v>2.0808323329330001E-2</c:v>
                </c:pt>
                <c:pt idx="1">
                  <c:v>6.0824329731890003E-2</c:v>
                </c:pt>
                <c:pt idx="2">
                  <c:v>5.2292839903460002E-2</c:v>
                </c:pt>
                <c:pt idx="3">
                  <c:v>3.2051282051280001E-2</c:v>
                </c:pt>
                <c:pt idx="4">
                  <c:v>3.9215686274509998E-2</c:v>
                </c:pt>
                <c:pt idx="5">
                  <c:v>3.4054487179490001E-2</c:v>
                </c:pt>
                <c:pt idx="6">
                  <c:v>0.14645858343340001</c:v>
                </c:pt>
                <c:pt idx="7">
                  <c:v>7.6953907815629996E-2</c:v>
                </c:pt>
              </c:numCache>
            </c:numRef>
          </c:val>
        </c:ser>
        <c:overlap val="100"/>
        <c:axId val="280529152"/>
        <c:axId val="281347968"/>
      </c:barChart>
      <c:catAx>
        <c:axId val="280529152"/>
        <c:scaling>
          <c:orientation val="maxMin"/>
        </c:scaling>
        <c:axPos val="l"/>
        <c:tickLblPos val="nextTo"/>
        <c:txPr>
          <a:bodyPr/>
          <a:lstStyle/>
          <a:p>
            <a:pPr>
              <a:defRPr sz="1200" i="1"/>
            </a:pPr>
            <a:endParaRPr lang="el-GR"/>
          </a:p>
        </c:txPr>
        <c:crossAx val="281347968"/>
        <c:crosses val="autoZero"/>
        <c:auto val="1"/>
        <c:lblAlgn val="ctr"/>
        <c:lblOffset val="100"/>
      </c:catAx>
      <c:valAx>
        <c:axId val="281347968"/>
        <c:scaling>
          <c:orientation val="minMax"/>
        </c:scaling>
        <c:delete val="1"/>
        <c:axPos val="t"/>
        <c:majorGridlines/>
        <c:numFmt formatCode="0%" sourceLinked="1"/>
        <c:tickLblPos val="none"/>
        <c:crossAx val="280529152"/>
        <c:crosses val="autoZero"/>
        <c:crossBetween val="between"/>
      </c:valAx>
    </c:plotArea>
    <c:legend>
      <c:legendPos val="r"/>
      <c:layout/>
      <c:txPr>
        <a:bodyPr/>
        <a:lstStyle/>
        <a:p>
          <a:pPr>
            <a:defRPr sz="1200" i="1"/>
          </a:pPr>
          <a:endParaRPr lang="el-GR"/>
        </a:p>
      </c:txPr>
    </c:legend>
    <c:plotVisOnly val="1"/>
  </c:chart>
  <c:spPr>
    <a:noFill/>
    <a:ln>
      <a:noFill/>
    </a:ln>
  </c:spPr>
  <c:externalData r:id="rId1"/>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9BBCF2-76EC-4C3A-93F0-85F7F696EF0E}" type="doc">
      <dgm:prSet loTypeId="urn:microsoft.com/office/officeart/2005/8/layout/vList2" loCatId="list" qsTypeId="urn:microsoft.com/office/officeart/2005/8/quickstyle/simple4" qsCatId="simple" csTypeId="urn:microsoft.com/office/officeart/2005/8/colors/accent2_2" csCatId="accent2"/>
      <dgm:spPr/>
      <dgm:t>
        <a:bodyPr/>
        <a:lstStyle/>
        <a:p>
          <a:endParaRPr lang="en-US"/>
        </a:p>
      </dgm:t>
    </dgm:pt>
    <dgm:pt modelId="{155185A0-C5F6-48D4-9FC3-F9541C3F771D}">
      <dgm:prSet custT="1"/>
      <dgm:spPr/>
      <dgm:t>
        <a:bodyPr/>
        <a:lstStyle/>
        <a:p>
          <a:r>
            <a:rPr lang="el-GR" sz="1400" dirty="0"/>
            <a:t>Συμβολή στη διαμόρφωση κατάλληλης μεθοδολογίας διερεύνησης των αναγκών δεξιοτήτων, ιδιαίτερα ανά τομέα και επάγγελμα, στηριζόμενη  και στο σχετικό πλαίσιο αρμόδιων ευρωπαϊκών φορέων (π.χ. </a:t>
          </a:r>
          <a:r>
            <a:rPr lang="el-GR" sz="1400" dirty="0" err="1"/>
            <a:t>Cedefop</a:t>
          </a:r>
          <a:r>
            <a:rPr lang="el-GR" sz="1400" dirty="0"/>
            <a:t>), σε συνεργασία με το ΕΙΕΑΔ</a:t>
          </a:r>
          <a:r>
            <a:rPr lang="el-GR" sz="1200" dirty="0"/>
            <a:t>. </a:t>
          </a:r>
          <a:endParaRPr lang="en-US" sz="1200" dirty="0"/>
        </a:p>
      </dgm:t>
    </dgm:pt>
    <dgm:pt modelId="{F22A99A8-FCA9-49C3-9E12-FF14DC05C4CD}" type="parTrans" cxnId="{B31FF8F1-C21B-4D98-B63F-5A001C894A22}">
      <dgm:prSet/>
      <dgm:spPr/>
      <dgm:t>
        <a:bodyPr/>
        <a:lstStyle/>
        <a:p>
          <a:endParaRPr lang="en-US"/>
        </a:p>
      </dgm:t>
    </dgm:pt>
    <dgm:pt modelId="{E13B1F25-8170-466D-965E-1DB48DE1B227}" type="sibTrans" cxnId="{B31FF8F1-C21B-4D98-B63F-5A001C894A22}">
      <dgm:prSet/>
      <dgm:spPr/>
      <dgm:t>
        <a:bodyPr/>
        <a:lstStyle/>
        <a:p>
          <a:endParaRPr lang="en-US"/>
        </a:p>
      </dgm:t>
    </dgm:pt>
    <dgm:pt modelId="{930188BF-5E8A-447F-8303-138AD4EE2C0F}">
      <dgm:prSet custT="1"/>
      <dgm:spPr/>
      <dgm:t>
        <a:bodyPr/>
        <a:lstStyle/>
        <a:p>
          <a:r>
            <a:rPr lang="el-GR" sz="1400" dirty="0"/>
            <a:t>Δημιουργία μιας δέσμης εργαλείων που θα εισάγει βελτιωμένες πρακτικές ποιοτικής διερεύνησης δεξιοτήτων. </a:t>
          </a:r>
          <a:endParaRPr lang="en-US" sz="1400" dirty="0"/>
        </a:p>
      </dgm:t>
    </dgm:pt>
    <dgm:pt modelId="{A12FB9C9-A5D3-40CE-B1A4-41A59E6C3514}" type="parTrans" cxnId="{59AAFCD1-CC7C-4A73-822F-A63650A7576F}">
      <dgm:prSet/>
      <dgm:spPr/>
      <dgm:t>
        <a:bodyPr/>
        <a:lstStyle/>
        <a:p>
          <a:endParaRPr lang="en-US"/>
        </a:p>
      </dgm:t>
    </dgm:pt>
    <dgm:pt modelId="{400DA909-5239-4DA1-BE48-5280EB55FD36}" type="sibTrans" cxnId="{59AAFCD1-CC7C-4A73-822F-A63650A7576F}">
      <dgm:prSet/>
      <dgm:spPr/>
      <dgm:t>
        <a:bodyPr/>
        <a:lstStyle/>
        <a:p>
          <a:endParaRPr lang="en-US"/>
        </a:p>
      </dgm:t>
    </dgm:pt>
    <dgm:pt modelId="{59119F49-EBF9-46E5-9F5D-47BEE1E76F47}">
      <dgm:prSet custT="1"/>
      <dgm:spPr/>
      <dgm:t>
        <a:bodyPr/>
        <a:lstStyle/>
        <a:p>
          <a:r>
            <a:rPr lang="el-GR" sz="1400" dirty="0"/>
            <a:t>Υλοποίηση δράσεων που θα προωθήσουν μια ολιστική ερευνητική προσέγγιση σε συγκεκριμένες θεματικές έρευνες δεξιοτήτων (</a:t>
          </a:r>
          <a:r>
            <a:rPr lang="el-GR" sz="1400" dirty="0" err="1"/>
            <a:t>skill</a:t>
          </a:r>
          <a:r>
            <a:rPr lang="el-GR" sz="1400" dirty="0"/>
            <a:t> </a:t>
          </a:r>
          <a:r>
            <a:rPr lang="el-GR" sz="1400" dirty="0" err="1"/>
            <a:t>foresights</a:t>
          </a:r>
          <a:r>
            <a:rPr lang="el-GR" sz="1400" dirty="0"/>
            <a:t> σε επιλεγμένους κλάδους ή/και επαγγέλματα)</a:t>
          </a:r>
          <a:endParaRPr lang="en-US" sz="1400" dirty="0"/>
        </a:p>
      </dgm:t>
    </dgm:pt>
    <dgm:pt modelId="{66819C1B-DACC-488F-946D-0920DF9F8674}" type="parTrans" cxnId="{BCE1674D-4091-4782-9F9D-249803621F90}">
      <dgm:prSet/>
      <dgm:spPr/>
      <dgm:t>
        <a:bodyPr/>
        <a:lstStyle/>
        <a:p>
          <a:endParaRPr lang="en-US"/>
        </a:p>
      </dgm:t>
    </dgm:pt>
    <dgm:pt modelId="{C281DF00-0AC6-46ED-8B7D-16F8506DEA73}" type="sibTrans" cxnId="{BCE1674D-4091-4782-9F9D-249803621F90}">
      <dgm:prSet/>
      <dgm:spPr/>
      <dgm:t>
        <a:bodyPr/>
        <a:lstStyle/>
        <a:p>
          <a:endParaRPr lang="en-US"/>
        </a:p>
      </dgm:t>
    </dgm:pt>
    <dgm:pt modelId="{0D8950A1-2D42-4801-BA39-9773E4FB658A}">
      <dgm:prSet custT="1"/>
      <dgm:spPr/>
      <dgm:t>
        <a:bodyPr/>
        <a:lstStyle/>
        <a:p>
          <a:r>
            <a:rPr lang="el-GR" sz="1400" dirty="0"/>
            <a:t>Συμβολή στην εδραίωση μιας στρατηγικής δεξιοτήτων που θα λαμβάνει υπόψη τα δεδομένα της παραγωγικής δομής της ελληνικής οικονομίας, θα συνεργάζεται με άλλους φορείς και στη συνέχεια θα τροφοδοτεί τα υποσυστήματα της εκπαίδευσης – κατάρτισης, τις μονάδες επαγγελματικού προσανατολισμού και την αγορά εργασίας με επίκαιρες και έγκυρες πληροφορίες απαραίτητες για την ορθολογική λήψη αποφάσεων. </a:t>
          </a:r>
          <a:endParaRPr lang="en-US" sz="1400" dirty="0"/>
        </a:p>
      </dgm:t>
    </dgm:pt>
    <dgm:pt modelId="{3E47DF8A-2A88-4F3A-BA84-AC9AB8DA2A34}" type="parTrans" cxnId="{2CC43A9C-CA3B-4DC0-9438-0977BF4829F4}">
      <dgm:prSet/>
      <dgm:spPr/>
      <dgm:t>
        <a:bodyPr/>
        <a:lstStyle/>
        <a:p>
          <a:endParaRPr lang="en-US"/>
        </a:p>
      </dgm:t>
    </dgm:pt>
    <dgm:pt modelId="{30524F67-BF73-4F52-A3DB-62C88DCD338C}" type="sibTrans" cxnId="{2CC43A9C-CA3B-4DC0-9438-0977BF4829F4}">
      <dgm:prSet/>
      <dgm:spPr/>
      <dgm:t>
        <a:bodyPr/>
        <a:lstStyle/>
        <a:p>
          <a:endParaRPr lang="en-US"/>
        </a:p>
      </dgm:t>
    </dgm:pt>
    <dgm:pt modelId="{618CCBB5-A80D-4074-BF5F-EB9D9C65C08A}">
      <dgm:prSet custT="1"/>
      <dgm:spPr/>
      <dgm:t>
        <a:bodyPr/>
        <a:lstStyle/>
        <a:p>
          <a:r>
            <a:rPr lang="el-GR" sz="1400" dirty="0"/>
            <a:t>Συμβολή των κοινωνικών εταίρων στη δημιουργία και λειτουργία του Μηχανισμού Διάγνωσης των Αναγκών της Αγοράς Εργασίας, που αναμένεται να αποτελέσει έγκυρη βάση δεδομένων για τον καθορισμό και την τεκμηρίωση εσωτερικών πολιτικών, καθώς και βασικό τροφοδότη του </a:t>
          </a:r>
          <a:r>
            <a:rPr lang="el-GR" sz="1400" dirty="0" err="1"/>
            <a:t>Skills</a:t>
          </a:r>
          <a:r>
            <a:rPr lang="el-GR" sz="1400" dirty="0"/>
            <a:t> </a:t>
          </a:r>
          <a:r>
            <a:rPr lang="el-GR" sz="1400" dirty="0" err="1"/>
            <a:t>Panorama</a:t>
          </a:r>
          <a:r>
            <a:rPr lang="el-GR" sz="1400" dirty="0"/>
            <a:t> της Ε.Ε. και άλλων διεθνών σημείων αναφοράς για τις δεξιότητες</a:t>
          </a:r>
          <a:r>
            <a:rPr lang="el-GR" sz="500" dirty="0"/>
            <a:t>. </a:t>
          </a:r>
          <a:endParaRPr lang="en-US" sz="500" dirty="0"/>
        </a:p>
      </dgm:t>
    </dgm:pt>
    <dgm:pt modelId="{F22BD022-0B19-44DC-88AE-8BBC9AF0132A}" type="parTrans" cxnId="{0A6E4314-A999-473F-BEA5-8F73B45136C3}">
      <dgm:prSet/>
      <dgm:spPr/>
      <dgm:t>
        <a:bodyPr/>
        <a:lstStyle/>
        <a:p>
          <a:endParaRPr lang="en-US"/>
        </a:p>
      </dgm:t>
    </dgm:pt>
    <dgm:pt modelId="{96449507-2704-40ED-ABF9-B4938072E92F}" type="sibTrans" cxnId="{0A6E4314-A999-473F-BEA5-8F73B45136C3}">
      <dgm:prSet/>
      <dgm:spPr/>
      <dgm:t>
        <a:bodyPr/>
        <a:lstStyle/>
        <a:p>
          <a:endParaRPr lang="en-US"/>
        </a:p>
      </dgm:t>
    </dgm:pt>
    <dgm:pt modelId="{2AEA6879-E966-4434-A2D8-01780D7C56FB}" type="pres">
      <dgm:prSet presAssocID="{029BBCF2-76EC-4C3A-93F0-85F7F696EF0E}" presName="linear" presStyleCnt="0">
        <dgm:presLayoutVars>
          <dgm:animLvl val="lvl"/>
          <dgm:resizeHandles val="exact"/>
        </dgm:presLayoutVars>
      </dgm:prSet>
      <dgm:spPr/>
      <dgm:t>
        <a:bodyPr/>
        <a:lstStyle/>
        <a:p>
          <a:endParaRPr lang="el-GR"/>
        </a:p>
      </dgm:t>
    </dgm:pt>
    <dgm:pt modelId="{81FABF44-C4E5-4EBE-8363-84CEE0C2DE74}" type="pres">
      <dgm:prSet presAssocID="{155185A0-C5F6-48D4-9FC3-F9541C3F771D}" presName="parentText" presStyleLbl="node1" presStyleIdx="0" presStyleCnt="5">
        <dgm:presLayoutVars>
          <dgm:chMax val="0"/>
          <dgm:bulletEnabled val="1"/>
        </dgm:presLayoutVars>
      </dgm:prSet>
      <dgm:spPr/>
      <dgm:t>
        <a:bodyPr/>
        <a:lstStyle/>
        <a:p>
          <a:endParaRPr lang="el-GR"/>
        </a:p>
      </dgm:t>
    </dgm:pt>
    <dgm:pt modelId="{4064EB1C-178A-4A6F-B7AE-B4787FD87A71}" type="pres">
      <dgm:prSet presAssocID="{E13B1F25-8170-466D-965E-1DB48DE1B227}" presName="spacer" presStyleCnt="0"/>
      <dgm:spPr/>
    </dgm:pt>
    <dgm:pt modelId="{1632315E-A7B3-436C-B3C6-7E229E03F1F2}" type="pres">
      <dgm:prSet presAssocID="{930188BF-5E8A-447F-8303-138AD4EE2C0F}" presName="parentText" presStyleLbl="node1" presStyleIdx="1" presStyleCnt="5">
        <dgm:presLayoutVars>
          <dgm:chMax val="0"/>
          <dgm:bulletEnabled val="1"/>
        </dgm:presLayoutVars>
      </dgm:prSet>
      <dgm:spPr/>
      <dgm:t>
        <a:bodyPr/>
        <a:lstStyle/>
        <a:p>
          <a:endParaRPr lang="el-GR"/>
        </a:p>
      </dgm:t>
    </dgm:pt>
    <dgm:pt modelId="{6E27B111-0E2D-4E0A-9E73-8AA97298149E}" type="pres">
      <dgm:prSet presAssocID="{400DA909-5239-4DA1-BE48-5280EB55FD36}" presName="spacer" presStyleCnt="0"/>
      <dgm:spPr/>
    </dgm:pt>
    <dgm:pt modelId="{99531D5E-26C0-41B5-8CBA-081A49133792}" type="pres">
      <dgm:prSet presAssocID="{59119F49-EBF9-46E5-9F5D-47BEE1E76F47}" presName="parentText" presStyleLbl="node1" presStyleIdx="2" presStyleCnt="5">
        <dgm:presLayoutVars>
          <dgm:chMax val="0"/>
          <dgm:bulletEnabled val="1"/>
        </dgm:presLayoutVars>
      </dgm:prSet>
      <dgm:spPr/>
      <dgm:t>
        <a:bodyPr/>
        <a:lstStyle/>
        <a:p>
          <a:endParaRPr lang="el-GR"/>
        </a:p>
      </dgm:t>
    </dgm:pt>
    <dgm:pt modelId="{87B3B771-BDAE-4073-BF90-9C802EC1FC38}" type="pres">
      <dgm:prSet presAssocID="{C281DF00-0AC6-46ED-8B7D-16F8506DEA73}" presName="spacer" presStyleCnt="0"/>
      <dgm:spPr/>
    </dgm:pt>
    <dgm:pt modelId="{F65EE591-724B-4D06-8279-5DBAB4494C81}" type="pres">
      <dgm:prSet presAssocID="{0D8950A1-2D42-4801-BA39-9773E4FB658A}" presName="parentText" presStyleLbl="node1" presStyleIdx="3" presStyleCnt="5">
        <dgm:presLayoutVars>
          <dgm:chMax val="0"/>
          <dgm:bulletEnabled val="1"/>
        </dgm:presLayoutVars>
      </dgm:prSet>
      <dgm:spPr/>
      <dgm:t>
        <a:bodyPr/>
        <a:lstStyle/>
        <a:p>
          <a:endParaRPr lang="el-GR"/>
        </a:p>
      </dgm:t>
    </dgm:pt>
    <dgm:pt modelId="{F1D03790-4893-488C-8852-F149DEE24014}" type="pres">
      <dgm:prSet presAssocID="{30524F67-BF73-4F52-A3DB-62C88DCD338C}" presName="spacer" presStyleCnt="0"/>
      <dgm:spPr/>
    </dgm:pt>
    <dgm:pt modelId="{F2BDF990-8F92-4915-8EDC-326879AD4996}" type="pres">
      <dgm:prSet presAssocID="{618CCBB5-A80D-4074-BF5F-EB9D9C65C08A}" presName="parentText" presStyleLbl="node1" presStyleIdx="4" presStyleCnt="5">
        <dgm:presLayoutVars>
          <dgm:chMax val="0"/>
          <dgm:bulletEnabled val="1"/>
        </dgm:presLayoutVars>
      </dgm:prSet>
      <dgm:spPr/>
      <dgm:t>
        <a:bodyPr/>
        <a:lstStyle/>
        <a:p>
          <a:endParaRPr lang="el-GR"/>
        </a:p>
      </dgm:t>
    </dgm:pt>
  </dgm:ptLst>
  <dgm:cxnLst>
    <dgm:cxn modelId="{A0638309-7B7D-47FC-9DB0-F5175D5D3708}" type="presOf" srcId="{930188BF-5E8A-447F-8303-138AD4EE2C0F}" destId="{1632315E-A7B3-436C-B3C6-7E229E03F1F2}" srcOrd="0" destOrd="0" presId="urn:microsoft.com/office/officeart/2005/8/layout/vList2"/>
    <dgm:cxn modelId="{B31FF8F1-C21B-4D98-B63F-5A001C894A22}" srcId="{029BBCF2-76EC-4C3A-93F0-85F7F696EF0E}" destId="{155185A0-C5F6-48D4-9FC3-F9541C3F771D}" srcOrd="0" destOrd="0" parTransId="{F22A99A8-FCA9-49C3-9E12-FF14DC05C4CD}" sibTransId="{E13B1F25-8170-466D-965E-1DB48DE1B227}"/>
    <dgm:cxn modelId="{5EEFB067-5000-4608-B7EE-3775094CD1DC}" type="presOf" srcId="{59119F49-EBF9-46E5-9F5D-47BEE1E76F47}" destId="{99531D5E-26C0-41B5-8CBA-081A49133792}" srcOrd="0" destOrd="0" presId="urn:microsoft.com/office/officeart/2005/8/layout/vList2"/>
    <dgm:cxn modelId="{0A6E4314-A999-473F-BEA5-8F73B45136C3}" srcId="{029BBCF2-76EC-4C3A-93F0-85F7F696EF0E}" destId="{618CCBB5-A80D-4074-BF5F-EB9D9C65C08A}" srcOrd="4" destOrd="0" parTransId="{F22BD022-0B19-44DC-88AE-8BBC9AF0132A}" sibTransId="{96449507-2704-40ED-ABF9-B4938072E92F}"/>
    <dgm:cxn modelId="{553F2C63-ED20-4DA0-85B2-3785BA2625B8}" type="presOf" srcId="{155185A0-C5F6-48D4-9FC3-F9541C3F771D}" destId="{81FABF44-C4E5-4EBE-8363-84CEE0C2DE74}" srcOrd="0" destOrd="0" presId="urn:microsoft.com/office/officeart/2005/8/layout/vList2"/>
    <dgm:cxn modelId="{BCE1674D-4091-4782-9F9D-249803621F90}" srcId="{029BBCF2-76EC-4C3A-93F0-85F7F696EF0E}" destId="{59119F49-EBF9-46E5-9F5D-47BEE1E76F47}" srcOrd="2" destOrd="0" parTransId="{66819C1B-DACC-488F-946D-0920DF9F8674}" sibTransId="{C281DF00-0AC6-46ED-8B7D-16F8506DEA73}"/>
    <dgm:cxn modelId="{E8824816-4B82-44D2-8FCB-67874D0F406E}" type="presOf" srcId="{0D8950A1-2D42-4801-BA39-9773E4FB658A}" destId="{F65EE591-724B-4D06-8279-5DBAB4494C81}" srcOrd="0" destOrd="0" presId="urn:microsoft.com/office/officeart/2005/8/layout/vList2"/>
    <dgm:cxn modelId="{2CC43A9C-CA3B-4DC0-9438-0977BF4829F4}" srcId="{029BBCF2-76EC-4C3A-93F0-85F7F696EF0E}" destId="{0D8950A1-2D42-4801-BA39-9773E4FB658A}" srcOrd="3" destOrd="0" parTransId="{3E47DF8A-2A88-4F3A-BA84-AC9AB8DA2A34}" sibTransId="{30524F67-BF73-4F52-A3DB-62C88DCD338C}"/>
    <dgm:cxn modelId="{1499D597-F193-4C61-BA82-270D4BBBE0DF}" type="presOf" srcId="{029BBCF2-76EC-4C3A-93F0-85F7F696EF0E}" destId="{2AEA6879-E966-4434-A2D8-01780D7C56FB}" srcOrd="0" destOrd="0" presId="urn:microsoft.com/office/officeart/2005/8/layout/vList2"/>
    <dgm:cxn modelId="{87B6CCC7-93AE-41B2-BA44-B7FB71F93507}" type="presOf" srcId="{618CCBB5-A80D-4074-BF5F-EB9D9C65C08A}" destId="{F2BDF990-8F92-4915-8EDC-326879AD4996}" srcOrd="0" destOrd="0" presId="urn:microsoft.com/office/officeart/2005/8/layout/vList2"/>
    <dgm:cxn modelId="{59AAFCD1-CC7C-4A73-822F-A63650A7576F}" srcId="{029BBCF2-76EC-4C3A-93F0-85F7F696EF0E}" destId="{930188BF-5E8A-447F-8303-138AD4EE2C0F}" srcOrd="1" destOrd="0" parTransId="{A12FB9C9-A5D3-40CE-B1A4-41A59E6C3514}" sibTransId="{400DA909-5239-4DA1-BE48-5280EB55FD36}"/>
    <dgm:cxn modelId="{82BB64C5-F540-48AF-93AF-B813B317B418}" type="presParOf" srcId="{2AEA6879-E966-4434-A2D8-01780D7C56FB}" destId="{81FABF44-C4E5-4EBE-8363-84CEE0C2DE74}" srcOrd="0" destOrd="0" presId="urn:microsoft.com/office/officeart/2005/8/layout/vList2"/>
    <dgm:cxn modelId="{2F1DA896-BF58-4A1F-950A-FD7E78179280}" type="presParOf" srcId="{2AEA6879-E966-4434-A2D8-01780D7C56FB}" destId="{4064EB1C-178A-4A6F-B7AE-B4787FD87A71}" srcOrd="1" destOrd="0" presId="urn:microsoft.com/office/officeart/2005/8/layout/vList2"/>
    <dgm:cxn modelId="{815C5791-3DA8-40F5-B5A5-5E85C9508E11}" type="presParOf" srcId="{2AEA6879-E966-4434-A2D8-01780D7C56FB}" destId="{1632315E-A7B3-436C-B3C6-7E229E03F1F2}" srcOrd="2" destOrd="0" presId="urn:microsoft.com/office/officeart/2005/8/layout/vList2"/>
    <dgm:cxn modelId="{8723B1F7-D711-4DDD-B7EF-EB71F2B06B36}" type="presParOf" srcId="{2AEA6879-E966-4434-A2D8-01780D7C56FB}" destId="{6E27B111-0E2D-4E0A-9E73-8AA97298149E}" srcOrd="3" destOrd="0" presId="urn:microsoft.com/office/officeart/2005/8/layout/vList2"/>
    <dgm:cxn modelId="{A6DCE8E0-AE69-438A-8081-43E31FA31F13}" type="presParOf" srcId="{2AEA6879-E966-4434-A2D8-01780D7C56FB}" destId="{99531D5E-26C0-41B5-8CBA-081A49133792}" srcOrd="4" destOrd="0" presId="urn:microsoft.com/office/officeart/2005/8/layout/vList2"/>
    <dgm:cxn modelId="{B8426DBD-E42F-4F28-9281-C2118DD9CCD7}" type="presParOf" srcId="{2AEA6879-E966-4434-A2D8-01780D7C56FB}" destId="{87B3B771-BDAE-4073-BF90-9C802EC1FC38}" srcOrd="5" destOrd="0" presId="urn:microsoft.com/office/officeart/2005/8/layout/vList2"/>
    <dgm:cxn modelId="{AEA3DF55-CBD7-4F05-8C3D-7DDDABEFDE1A}" type="presParOf" srcId="{2AEA6879-E966-4434-A2D8-01780D7C56FB}" destId="{F65EE591-724B-4D06-8279-5DBAB4494C81}" srcOrd="6" destOrd="0" presId="urn:microsoft.com/office/officeart/2005/8/layout/vList2"/>
    <dgm:cxn modelId="{6AA36584-E62D-47F8-9400-B0B2A4BDAAB7}" type="presParOf" srcId="{2AEA6879-E966-4434-A2D8-01780D7C56FB}" destId="{F1D03790-4893-488C-8852-F149DEE24014}" srcOrd="7" destOrd="0" presId="urn:microsoft.com/office/officeart/2005/8/layout/vList2"/>
    <dgm:cxn modelId="{530C9D37-248C-4821-AEC7-62F8BCAABE8D}" type="presParOf" srcId="{2AEA6879-E966-4434-A2D8-01780D7C56FB}" destId="{F2BDF990-8F92-4915-8EDC-326879AD4996}"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7F3F43E-EFEC-4635-BE1A-A4979B10BD3A}"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en-US"/>
        </a:p>
      </dgm:t>
    </dgm:pt>
    <dgm:pt modelId="{D2368E47-C1C9-492D-AAC8-BB31E107AA49}">
      <dgm:prSet custT="1"/>
      <dgm:spPr/>
      <dgm:t>
        <a:bodyPr/>
        <a:lstStyle/>
        <a:p>
          <a:r>
            <a:rPr lang="el-GR" sz="1400" dirty="0"/>
            <a:t>Σημαντική οριζόντια και κάθετη αναντιστοιχία εκπαιδευτικού αντικειμένου και επιπέδου</a:t>
          </a:r>
          <a:endParaRPr lang="en-US" sz="1400" dirty="0"/>
        </a:p>
      </dgm:t>
    </dgm:pt>
    <dgm:pt modelId="{BD073967-6DBA-4CE2-BBDA-B698618964FC}" type="parTrans" cxnId="{9FA22FF7-D66B-46C7-A24B-3AAD0ECD6253}">
      <dgm:prSet/>
      <dgm:spPr/>
      <dgm:t>
        <a:bodyPr/>
        <a:lstStyle/>
        <a:p>
          <a:endParaRPr lang="en-US"/>
        </a:p>
      </dgm:t>
    </dgm:pt>
    <dgm:pt modelId="{67D3A2B8-9C3F-486D-946D-1FC26ECA2A44}" type="sibTrans" cxnId="{9FA22FF7-D66B-46C7-A24B-3AAD0ECD6253}">
      <dgm:prSet/>
      <dgm:spPr/>
      <dgm:t>
        <a:bodyPr/>
        <a:lstStyle/>
        <a:p>
          <a:endParaRPr lang="en-US"/>
        </a:p>
      </dgm:t>
    </dgm:pt>
    <dgm:pt modelId="{B7241B98-B630-49C2-97F6-0006138CD613}">
      <dgm:prSet custT="1"/>
      <dgm:spPr/>
      <dgm:t>
        <a:bodyPr/>
        <a:lstStyle/>
        <a:p>
          <a:r>
            <a:rPr lang="el-GR" sz="1400" dirty="0"/>
            <a:t>Σημαντικό ποσοστό εργαζομένων έχουν διαφορετικό γνωστικό αντικείμενο σε σχέση με το απαιτούμενο στην εργασία τους, οι μισοί απασχολούμενοι δηλώνουν ότι εργάζονται σε θέσεις έχοντας οι ίδιοι υψηλότερο επίπεδο σε σχέση με το απαιτούμενο - σπατάλη του εργατικού δυναμικού σε θέσεις εργασίας χαμηλότερων απαιτήσεων. - Απαξίωση του ανθρώπινου κεφαλαίου και μειωμένη συνολική ανάπτυξη της χώρας</a:t>
          </a:r>
          <a:endParaRPr lang="en-US" sz="1400" dirty="0"/>
        </a:p>
      </dgm:t>
    </dgm:pt>
    <dgm:pt modelId="{131350A1-F7B2-4268-AEC9-EA2E1C93EB2E}" type="parTrans" cxnId="{512FA7C0-0457-4271-9823-0F29770C1438}">
      <dgm:prSet/>
      <dgm:spPr/>
      <dgm:t>
        <a:bodyPr/>
        <a:lstStyle/>
        <a:p>
          <a:endParaRPr lang="en-US"/>
        </a:p>
      </dgm:t>
    </dgm:pt>
    <dgm:pt modelId="{029781FA-3026-4054-BD94-2D634FE91F0E}" type="sibTrans" cxnId="{512FA7C0-0457-4271-9823-0F29770C1438}">
      <dgm:prSet/>
      <dgm:spPr/>
      <dgm:t>
        <a:bodyPr/>
        <a:lstStyle/>
        <a:p>
          <a:endParaRPr lang="en-US"/>
        </a:p>
      </dgm:t>
    </dgm:pt>
    <dgm:pt modelId="{328C546B-9CE7-414F-B792-C0958E3DB7EB}">
      <dgm:prSet custT="1"/>
      <dgm:spPr/>
      <dgm:t>
        <a:bodyPr/>
        <a:lstStyle/>
        <a:p>
          <a:r>
            <a:rPr lang="el-GR" sz="1400" dirty="0"/>
            <a:t>Οι γυναίκες </a:t>
          </a:r>
          <a:r>
            <a:rPr lang="el-GR" sz="1400" dirty="0" err="1"/>
            <a:t>υποεκπροσωπούνται</a:t>
          </a:r>
          <a:r>
            <a:rPr lang="el-GR" sz="1400" dirty="0"/>
            <a:t> σε θέσεις ανώτερων διευθυντικών στελεχών, ενώ και οι νέοι παγιδεύονται σε χαμηλής μόρφωσης εργασίες, όπως οι δραστηριότητες υπηρεσιών παροχής καταλύματος</a:t>
          </a:r>
          <a:r>
            <a:rPr lang="el-GR" sz="1100" dirty="0"/>
            <a:t>.</a:t>
          </a:r>
          <a:endParaRPr lang="en-US" sz="1100" dirty="0"/>
        </a:p>
      </dgm:t>
    </dgm:pt>
    <dgm:pt modelId="{FCA50ABF-43C5-4D19-9237-D270B17B7AF3}" type="parTrans" cxnId="{42D2919D-4C86-47C5-BD8C-799E9B2E5F29}">
      <dgm:prSet/>
      <dgm:spPr/>
      <dgm:t>
        <a:bodyPr/>
        <a:lstStyle/>
        <a:p>
          <a:endParaRPr lang="en-US"/>
        </a:p>
      </dgm:t>
    </dgm:pt>
    <dgm:pt modelId="{E43C9B9F-5AD5-4F63-A1EA-CB32FB13435B}" type="sibTrans" cxnId="{42D2919D-4C86-47C5-BD8C-799E9B2E5F29}">
      <dgm:prSet/>
      <dgm:spPr/>
      <dgm:t>
        <a:bodyPr/>
        <a:lstStyle/>
        <a:p>
          <a:endParaRPr lang="en-US"/>
        </a:p>
      </dgm:t>
    </dgm:pt>
    <dgm:pt modelId="{16858598-91C7-4EE3-979E-F434588F5B99}">
      <dgm:prSet custT="1"/>
      <dgm:spPr/>
      <dgm:t>
        <a:bodyPr/>
        <a:lstStyle/>
        <a:p>
          <a:r>
            <a:rPr lang="el-GR" sz="1400" dirty="0"/>
            <a:t>Χαμηλή συμμετοχή των εργαζομένων και μικρή συμμετοχή των επιχειρήσεων σε προγράμματα δια βίου μάθησης και εκπαίδευσης</a:t>
          </a:r>
          <a:r>
            <a:rPr lang="el-GR" sz="1100" dirty="0"/>
            <a:t>.</a:t>
          </a:r>
          <a:endParaRPr lang="en-US" sz="1100" dirty="0"/>
        </a:p>
      </dgm:t>
    </dgm:pt>
    <dgm:pt modelId="{71F89886-5DD5-47DB-B43F-46E35984FF2E}" type="parTrans" cxnId="{B2D44B59-5E8F-411D-84F4-3447F4A3CBE1}">
      <dgm:prSet/>
      <dgm:spPr/>
      <dgm:t>
        <a:bodyPr/>
        <a:lstStyle/>
        <a:p>
          <a:endParaRPr lang="en-US"/>
        </a:p>
      </dgm:t>
    </dgm:pt>
    <dgm:pt modelId="{5907E16A-E322-4D2B-8C5D-7A96A216F53E}" type="sibTrans" cxnId="{B2D44B59-5E8F-411D-84F4-3447F4A3CBE1}">
      <dgm:prSet/>
      <dgm:spPr/>
      <dgm:t>
        <a:bodyPr/>
        <a:lstStyle/>
        <a:p>
          <a:endParaRPr lang="en-US"/>
        </a:p>
      </dgm:t>
    </dgm:pt>
    <dgm:pt modelId="{15E2207D-7B45-4C0C-AED8-338D24E29158}">
      <dgm:prSet custT="1"/>
      <dgm:spPr/>
      <dgm:t>
        <a:bodyPr/>
        <a:lstStyle/>
        <a:p>
          <a:r>
            <a:rPr lang="el-GR" sz="1400" dirty="0"/>
            <a:t>Οι μισοί εργαζόμενοι του ιδιωτικού τομέα δεν εργάστηκαν από μακριά, κατά τη διάρκεια του α’ κύματος της πανδημίας</a:t>
          </a:r>
          <a:endParaRPr lang="en-US" sz="1400" dirty="0"/>
        </a:p>
      </dgm:t>
    </dgm:pt>
    <dgm:pt modelId="{CA2A372D-83B7-48E0-B470-74CC2141CE9E}" type="parTrans" cxnId="{C9AE0427-325F-414D-B126-3D9031AA7788}">
      <dgm:prSet/>
      <dgm:spPr/>
      <dgm:t>
        <a:bodyPr/>
        <a:lstStyle/>
        <a:p>
          <a:endParaRPr lang="en-US"/>
        </a:p>
      </dgm:t>
    </dgm:pt>
    <dgm:pt modelId="{F29B2DE2-DE5F-4089-8DD2-5DE951E11AD4}" type="sibTrans" cxnId="{C9AE0427-325F-414D-B126-3D9031AA7788}">
      <dgm:prSet/>
      <dgm:spPr/>
      <dgm:t>
        <a:bodyPr/>
        <a:lstStyle/>
        <a:p>
          <a:endParaRPr lang="en-US"/>
        </a:p>
      </dgm:t>
    </dgm:pt>
    <dgm:pt modelId="{3C2676A8-8106-4CEF-BEDD-94723EC22959}">
      <dgm:prSet custT="1"/>
      <dgm:spPr/>
      <dgm:t>
        <a:bodyPr/>
        <a:lstStyle/>
        <a:p>
          <a:r>
            <a:rPr lang="el-GR" sz="1400" dirty="0"/>
            <a:t>Οι ελλείψεις δεξιοτήτων μπορεί να σχετίζονται με τις μισθολογικές και εργασιακές συνθήκες εργασίας που προσφέρουν οι επιχειρήσεις -  όχι ιδιαίτερα ελκυστικοί μισθοί, ούτε επαρκείς ευκαιρίες κατάρτισης</a:t>
          </a:r>
          <a:r>
            <a:rPr lang="el-GR" sz="1100" dirty="0"/>
            <a:t>.</a:t>
          </a:r>
          <a:endParaRPr lang="en-US" sz="1100" dirty="0"/>
        </a:p>
      </dgm:t>
    </dgm:pt>
    <dgm:pt modelId="{23F540F6-FFB2-49E6-B63E-103F20D90716}" type="parTrans" cxnId="{C5E2E671-00C2-4D78-B3A9-88364AFC7A5D}">
      <dgm:prSet/>
      <dgm:spPr/>
      <dgm:t>
        <a:bodyPr/>
        <a:lstStyle/>
        <a:p>
          <a:endParaRPr lang="en-US"/>
        </a:p>
      </dgm:t>
    </dgm:pt>
    <dgm:pt modelId="{8B90DAA4-DEC0-4A48-8FD6-2BFEAC7CBB09}" type="sibTrans" cxnId="{C5E2E671-00C2-4D78-B3A9-88364AFC7A5D}">
      <dgm:prSet/>
      <dgm:spPr/>
      <dgm:t>
        <a:bodyPr/>
        <a:lstStyle/>
        <a:p>
          <a:endParaRPr lang="en-US"/>
        </a:p>
      </dgm:t>
    </dgm:pt>
    <dgm:pt modelId="{0A4EA0FE-4311-4972-8373-5BFFE2D74C13}" type="pres">
      <dgm:prSet presAssocID="{77F3F43E-EFEC-4635-BE1A-A4979B10BD3A}" presName="linear" presStyleCnt="0">
        <dgm:presLayoutVars>
          <dgm:animLvl val="lvl"/>
          <dgm:resizeHandles val="exact"/>
        </dgm:presLayoutVars>
      </dgm:prSet>
      <dgm:spPr/>
      <dgm:t>
        <a:bodyPr/>
        <a:lstStyle/>
        <a:p>
          <a:endParaRPr lang="el-GR"/>
        </a:p>
      </dgm:t>
    </dgm:pt>
    <dgm:pt modelId="{58545866-9C40-4B1B-AC22-505A7F3B88EF}" type="pres">
      <dgm:prSet presAssocID="{D2368E47-C1C9-492D-AAC8-BB31E107AA49}" presName="parentText" presStyleLbl="node1" presStyleIdx="0" presStyleCnt="6">
        <dgm:presLayoutVars>
          <dgm:chMax val="0"/>
          <dgm:bulletEnabled val="1"/>
        </dgm:presLayoutVars>
      </dgm:prSet>
      <dgm:spPr/>
      <dgm:t>
        <a:bodyPr/>
        <a:lstStyle/>
        <a:p>
          <a:endParaRPr lang="el-GR"/>
        </a:p>
      </dgm:t>
    </dgm:pt>
    <dgm:pt modelId="{50BF3064-6D33-4194-9835-212FF299171E}" type="pres">
      <dgm:prSet presAssocID="{67D3A2B8-9C3F-486D-946D-1FC26ECA2A44}" presName="spacer" presStyleCnt="0"/>
      <dgm:spPr/>
    </dgm:pt>
    <dgm:pt modelId="{33D7030D-EEB2-4DE6-ACAC-96FFAE3E514A}" type="pres">
      <dgm:prSet presAssocID="{B7241B98-B630-49C2-97F6-0006138CD613}" presName="parentText" presStyleLbl="node1" presStyleIdx="1" presStyleCnt="6">
        <dgm:presLayoutVars>
          <dgm:chMax val="0"/>
          <dgm:bulletEnabled val="1"/>
        </dgm:presLayoutVars>
      </dgm:prSet>
      <dgm:spPr/>
      <dgm:t>
        <a:bodyPr/>
        <a:lstStyle/>
        <a:p>
          <a:endParaRPr lang="el-GR"/>
        </a:p>
      </dgm:t>
    </dgm:pt>
    <dgm:pt modelId="{31764777-A7A5-4814-B6B8-D4ED22DC380B}" type="pres">
      <dgm:prSet presAssocID="{029781FA-3026-4054-BD94-2D634FE91F0E}" presName="spacer" presStyleCnt="0"/>
      <dgm:spPr/>
    </dgm:pt>
    <dgm:pt modelId="{78D8AEBC-8888-490F-9C1A-9DD95DFB77A7}" type="pres">
      <dgm:prSet presAssocID="{328C546B-9CE7-414F-B792-C0958E3DB7EB}" presName="parentText" presStyleLbl="node1" presStyleIdx="2" presStyleCnt="6">
        <dgm:presLayoutVars>
          <dgm:chMax val="0"/>
          <dgm:bulletEnabled val="1"/>
        </dgm:presLayoutVars>
      </dgm:prSet>
      <dgm:spPr/>
      <dgm:t>
        <a:bodyPr/>
        <a:lstStyle/>
        <a:p>
          <a:endParaRPr lang="el-GR"/>
        </a:p>
      </dgm:t>
    </dgm:pt>
    <dgm:pt modelId="{09B47CD9-DE92-4142-B2D3-044D0A27D952}" type="pres">
      <dgm:prSet presAssocID="{E43C9B9F-5AD5-4F63-A1EA-CB32FB13435B}" presName="spacer" presStyleCnt="0"/>
      <dgm:spPr/>
    </dgm:pt>
    <dgm:pt modelId="{56F402B4-49B4-44B2-B7C0-05E1F9458E38}" type="pres">
      <dgm:prSet presAssocID="{16858598-91C7-4EE3-979E-F434588F5B99}" presName="parentText" presStyleLbl="node1" presStyleIdx="3" presStyleCnt="6">
        <dgm:presLayoutVars>
          <dgm:chMax val="0"/>
          <dgm:bulletEnabled val="1"/>
        </dgm:presLayoutVars>
      </dgm:prSet>
      <dgm:spPr/>
      <dgm:t>
        <a:bodyPr/>
        <a:lstStyle/>
        <a:p>
          <a:endParaRPr lang="el-GR"/>
        </a:p>
      </dgm:t>
    </dgm:pt>
    <dgm:pt modelId="{1E690334-84EC-4C53-A5AA-B5925EA404D2}" type="pres">
      <dgm:prSet presAssocID="{5907E16A-E322-4D2B-8C5D-7A96A216F53E}" presName="spacer" presStyleCnt="0"/>
      <dgm:spPr/>
    </dgm:pt>
    <dgm:pt modelId="{86F7E1F8-8DFE-43FF-8AB7-65BBCA2E1DC9}" type="pres">
      <dgm:prSet presAssocID="{15E2207D-7B45-4C0C-AED8-338D24E29158}" presName="parentText" presStyleLbl="node1" presStyleIdx="4" presStyleCnt="6">
        <dgm:presLayoutVars>
          <dgm:chMax val="0"/>
          <dgm:bulletEnabled val="1"/>
        </dgm:presLayoutVars>
      </dgm:prSet>
      <dgm:spPr/>
      <dgm:t>
        <a:bodyPr/>
        <a:lstStyle/>
        <a:p>
          <a:endParaRPr lang="el-GR"/>
        </a:p>
      </dgm:t>
    </dgm:pt>
    <dgm:pt modelId="{70A10EBC-47DF-48EF-BB76-A3405AC0B908}" type="pres">
      <dgm:prSet presAssocID="{F29B2DE2-DE5F-4089-8DD2-5DE951E11AD4}" presName="spacer" presStyleCnt="0"/>
      <dgm:spPr/>
    </dgm:pt>
    <dgm:pt modelId="{68AEB09D-A217-4999-85DB-0FF99A263490}" type="pres">
      <dgm:prSet presAssocID="{3C2676A8-8106-4CEF-BEDD-94723EC22959}" presName="parentText" presStyleLbl="node1" presStyleIdx="5" presStyleCnt="6">
        <dgm:presLayoutVars>
          <dgm:chMax val="0"/>
          <dgm:bulletEnabled val="1"/>
        </dgm:presLayoutVars>
      </dgm:prSet>
      <dgm:spPr/>
      <dgm:t>
        <a:bodyPr/>
        <a:lstStyle/>
        <a:p>
          <a:endParaRPr lang="el-GR"/>
        </a:p>
      </dgm:t>
    </dgm:pt>
  </dgm:ptLst>
  <dgm:cxnLst>
    <dgm:cxn modelId="{B2D44B59-5E8F-411D-84F4-3447F4A3CBE1}" srcId="{77F3F43E-EFEC-4635-BE1A-A4979B10BD3A}" destId="{16858598-91C7-4EE3-979E-F434588F5B99}" srcOrd="3" destOrd="0" parTransId="{71F89886-5DD5-47DB-B43F-46E35984FF2E}" sibTransId="{5907E16A-E322-4D2B-8C5D-7A96A216F53E}"/>
    <dgm:cxn modelId="{42D2919D-4C86-47C5-BD8C-799E9B2E5F29}" srcId="{77F3F43E-EFEC-4635-BE1A-A4979B10BD3A}" destId="{328C546B-9CE7-414F-B792-C0958E3DB7EB}" srcOrd="2" destOrd="0" parTransId="{FCA50ABF-43C5-4D19-9237-D270B17B7AF3}" sibTransId="{E43C9B9F-5AD5-4F63-A1EA-CB32FB13435B}"/>
    <dgm:cxn modelId="{9BE3D8DE-CE4E-49F8-B19F-A18027B41768}" type="presOf" srcId="{328C546B-9CE7-414F-B792-C0958E3DB7EB}" destId="{78D8AEBC-8888-490F-9C1A-9DD95DFB77A7}" srcOrd="0" destOrd="0" presId="urn:microsoft.com/office/officeart/2005/8/layout/vList2"/>
    <dgm:cxn modelId="{F2A31D85-75C8-45FA-A256-8E1848C70B80}" type="presOf" srcId="{77F3F43E-EFEC-4635-BE1A-A4979B10BD3A}" destId="{0A4EA0FE-4311-4972-8373-5BFFE2D74C13}" srcOrd="0" destOrd="0" presId="urn:microsoft.com/office/officeart/2005/8/layout/vList2"/>
    <dgm:cxn modelId="{884278F8-494F-463B-8B4B-6E56814BE7D5}" type="presOf" srcId="{3C2676A8-8106-4CEF-BEDD-94723EC22959}" destId="{68AEB09D-A217-4999-85DB-0FF99A263490}" srcOrd="0" destOrd="0" presId="urn:microsoft.com/office/officeart/2005/8/layout/vList2"/>
    <dgm:cxn modelId="{7AE1975D-EFFF-46F3-9B29-49FE8D8E9284}" type="presOf" srcId="{D2368E47-C1C9-492D-AAC8-BB31E107AA49}" destId="{58545866-9C40-4B1B-AC22-505A7F3B88EF}" srcOrd="0" destOrd="0" presId="urn:microsoft.com/office/officeart/2005/8/layout/vList2"/>
    <dgm:cxn modelId="{052124DB-8475-45E2-A770-3BED16062432}" type="presOf" srcId="{B7241B98-B630-49C2-97F6-0006138CD613}" destId="{33D7030D-EEB2-4DE6-ACAC-96FFAE3E514A}" srcOrd="0" destOrd="0" presId="urn:microsoft.com/office/officeart/2005/8/layout/vList2"/>
    <dgm:cxn modelId="{6018F405-C609-4671-BAC4-CB2A94D24DFA}" type="presOf" srcId="{15E2207D-7B45-4C0C-AED8-338D24E29158}" destId="{86F7E1F8-8DFE-43FF-8AB7-65BBCA2E1DC9}" srcOrd="0" destOrd="0" presId="urn:microsoft.com/office/officeart/2005/8/layout/vList2"/>
    <dgm:cxn modelId="{512FA7C0-0457-4271-9823-0F29770C1438}" srcId="{77F3F43E-EFEC-4635-BE1A-A4979B10BD3A}" destId="{B7241B98-B630-49C2-97F6-0006138CD613}" srcOrd="1" destOrd="0" parTransId="{131350A1-F7B2-4268-AEC9-EA2E1C93EB2E}" sibTransId="{029781FA-3026-4054-BD94-2D634FE91F0E}"/>
    <dgm:cxn modelId="{9FA22FF7-D66B-46C7-A24B-3AAD0ECD6253}" srcId="{77F3F43E-EFEC-4635-BE1A-A4979B10BD3A}" destId="{D2368E47-C1C9-492D-AAC8-BB31E107AA49}" srcOrd="0" destOrd="0" parTransId="{BD073967-6DBA-4CE2-BBDA-B698618964FC}" sibTransId="{67D3A2B8-9C3F-486D-946D-1FC26ECA2A44}"/>
    <dgm:cxn modelId="{CDB594AB-05D9-4879-9756-32F32137031D}" type="presOf" srcId="{16858598-91C7-4EE3-979E-F434588F5B99}" destId="{56F402B4-49B4-44B2-B7C0-05E1F9458E38}" srcOrd="0" destOrd="0" presId="urn:microsoft.com/office/officeart/2005/8/layout/vList2"/>
    <dgm:cxn modelId="{C9AE0427-325F-414D-B126-3D9031AA7788}" srcId="{77F3F43E-EFEC-4635-BE1A-A4979B10BD3A}" destId="{15E2207D-7B45-4C0C-AED8-338D24E29158}" srcOrd="4" destOrd="0" parTransId="{CA2A372D-83B7-48E0-B470-74CC2141CE9E}" sibTransId="{F29B2DE2-DE5F-4089-8DD2-5DE951E11AD4}"/>
    <dgm:cxn modelId="{C5E2E671-00C2-4D78-B3A9-88364AFC7A5D}" srcId="{77F3F43E-EFEC-4635-BE1A-A4979B10BD3A}" destId="{3C2676A8-8106-4CEF-BEDD-94723EC22959}" srcOrd="5" destOrd="0" parTransId="{23F540F6-FFB2-49E6-B63E-103F20D90716}" sibTransId="{8B90DAA4-DEC0-4A48-8FD6-2BFEAC7CBB09}"/>
    <dgm:cxn modelId="{B7BAEBB7-979E-42DD-AF07-5B7033D182C4}" type="presParOf" srcId="{0A4EA0FE-4311-4972-8373-5BFFE2D74C13}" destId="{58545866-9C40-4B1B-AC22-505A7F3B88EF}" srcOrd="0" destOrd="0" presId="urn:microsoft.com/office/officeart/2005/8/layout/vList2"/>
    <dgm:cxn modelId="{4A1D9B91-13CE-4C21-B2C9-7A98FBD2D844}" type="presParOf" srcId="{0A4EA0FE-4311-4972-8373-5BFFE2D74C13}" destId="{50BF3064-6D33-4194-9835-212FF299171E}" srcOrd="1" destOrd="0" presId="urn:microsoft.com/office/officeart/2005/8/layout/vList2"/>
    <dgm:cxn modelId="{2E2EED80-12A5-4BF5-B2A9-668FBEFF66C8}" type="presParOf" srcId="{0A4EA0FE-4311-4972-8373-5BFFE2D74C13}" destId="{33D7030D-EEB2-4DE6-ACAC-96FFAE3E514A}" srcOrd="2" destOrd="0" presId="urn:microsoft.com/office/officeart/2005/8/layout/vList2"/>
    <dgm:cxn modelId="{EF73001B-8491-4604-96FB-E4DB251D0948}" type="presParOf" srcId="{0A4EA0FE-4311-4972-8373-5BFFE2D74C13}" destId="{31764777-A7A5-4814-B6B8-D4ED22DC380B}" srcOrd="3" destOrd="0" presId="urn:microsoft.com/office/officeart/2005/8/layout/vList2"/>
    <dgm:cxn modelId="{EEDAB3CD-BC24-4723-98A0-04AE8AD38D54}" type="presParOf" srcId="{0A4EA0FE-4311-4972-8373-5BFFE2D74C13}" destId="{78D8AEBC-8888-490F-9C1A-9DD95DFB77A7}" srcOrd="4" destOrd="0" presId="urn:microsoft.com/office/officeart/2005/8/layout/vList2"/>
    <dgm:cxn modelId="{04457E00-9EAD-495F-914D-3E48AD544E37}" type="presParOf" srcId="{0A4EA0FE-4311-4972-8373-5BFFE2D74C13}" destId="{09B47CD9-DE92-4142-B2D3-044D0A27D952}" srcOrd="5" destOrd="0" presId="urn:microsoft.com/office/officeart/2005/8/layout/vList2"/>
    <dgm:cxn modelId="{EDEF985E-BCFF-46A4-A7A7-BF45EC45E3FB}" type="presParOf" srcId="{0A4EA0FE-4311-4972-8373-5BFFE2D74C13}" destId="{56F402B4-49B4-44B2-B7C0-05E1F9458E38}" srcOrd="6" destOrd="0" presId="urn:microsoft.com/office/officeart/2005/8/layout/vList2"/>
    <dgm:cxn modelId="{F1D2874A-DD8C-4688-9268-BE13033F9F24}" type="presParOf" srcId="{0A4EA0FE-4311-4972-8373-5BFFE2D74C13}" destId="{1E690334-84EC-4C53-A5AA-B5925EA404D2}" srcOrd="7" destOrd="0" presId="urn:microsoft.com/office/officeart/2005/8/layout/vList2"/>
    <dgm:cxn modelId="{CAE8E490-37C6-43ED-9FED-26E201B409D9}" type="presParOf" srcId="{0A4EA0FE-4311-4972-8373-5BFFE2D74C13}" destId="{86F7E1F8-8DFE-43FF-8AB7-65BBCA2E1DC9}" srcOrd="8" destOrd="0" presId="urn:microsoft.com/office/officeart/2005/8/layout/vList2"/>
    <dgm:cxn modelId="{127D7601-4E39-45AE-889C-FEC16C434DEF}" type="presParOf" srcId="{0A4EA0FE-4311-4972-8373-5BFFE2D74C13}" destId="{70A10EBC-47DF-48EF-BB76-A3405AC0B908}" srcOrd="9" destOrd="0" presId="urn:microsoft.com/office/officeart/2005/8/layout/vList2"/>
    <dgm:cxn modelId="{0F4BE7F3-7992-428E-96F5-A9B335A188BC}" type="presParOf" srcId="{0A4EA0FE-4311-4972-8373-5BFFE2D74C13}" destId="{68AEB09D-A217-4999-85DB-0FF99A263490}" srcOrd="1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7F3F43E-EFEC-4635-BE1A-A4979B10BD3A}"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en-US"/>
        </a:p>
      </dgm:t>
    </dgm:pt>
    <dgm:pt modelId="{D2368E47-C1C9-492D-AAC8-BB31E107AA49}">
      <dgm:prSet custT="1"/>
      <dgm:spPr/>
      <dgm:t>
        <a:bodyPr/>
        <a:lstStyle/>
        <a:p>
          <a:r>
            <a:rPr lang="el-GR" sz="1400" dirty="0"/>
            <a:t>Προώθηση σταθερής και πλήρους εργασίας για εργαζόμενους υψηλών δεξιοτήτων &amp; περιορισμός των </a:t>
          </a:r>
          <a:r>
            <a:rPr lang="el-GR" sz="1400" dirty="0" err="1"/>
            <a:t>απορρυθμισμένων</a:t>
          </a:r>
          <a:r>
            <a:rPr lang="el-GR" sz="1400" dirty="0"/>
            <a:t> </a:t>
          </a:r>
          <a:r>
            <a:rPr lang="el-GR" sz="1400" dirty="0" err="1"/>
            <a:t>υπερ</a:t>
          </a:r>
          <a:r>
            <a:rPr lang="el-GR" sz="1400" dirty="0"/>
            <a:t>-ευέλικτων μορφών απασχόλησης για όσους δεν έχουν σημαντικές δεξιότητες</a:t>
          </a:r>
          <a:endParaRPr lang="en-US" sz="1400" dirty="0"/>
        </a:p>
      </dgm:t>
    </dgm:pt>
    <dgm:pt modelId="{BD073967-6DBA-4CE2-BBDA-B698618964FC}" type="parTrans" cxnId="{9FA22FF7-D66B-46C7-A24B-3AAD0ECD6253}">
      <dgm:prSet/>
      <dgm:spPr/>
      <dgm:t>
        <a:bodyPr/>
        <a:lstStyle/>
        <a:p>
          <a:endParaRPr lang="en-US"/>
        </a:p>
      </dgm:t>
    </dgm:pt>
    <dgm:pt modelId="{67D3A2B8-9C3F-486D-946D-1FC26ECA2A44}" type="sibTrans" cxnId="{9FA22FF7-D66B-46C7-A24B-3AAD0ECD6253}">
      <dgm:prSet/>
      <dgm:spPr/>
      <dgm:t>
        <a:bodyPr/>
        <a:lstStyle/>
        <a:p>
          <a:endParaRPr lang="en-US"/>
        </a:p>
      </dgm:t>
    </dgm:pt>
    <dgm:pt modelId="{328C546B-9CE7-414F-B792-C0958E3DB7EB}">
      <dgm:prSet custT="1"/>
      <dgm:spPr>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spcFirstLastPara="0" vert="horz" wrap="square" lIns="68580" tIns="68580" rIns="68580" bIns="68580" numCol="1" spcCol="1270" anchor="ctr" anchorCtr="0"/>
        <a:lstStyle/>
        <a:p>
          <a:pPr marL="0" lvl="0" indent="0" algn="l" defTabSz="800100">
            <a:lnSpc>
              <a:spcPct val="90000"/>
            </a:lnSpc>
            <a:spcBef>
              <a:spcPct val="0"/>
            </a:spcBef>
            <a:spcAft>
              <a:spcPct val="35000"/>
            </a:spcAft>
            <a:buNone/>
          </a:pPr>
          <a:r>
            <a:rPr lang="el-GR" sz="1800" kern="1200" dirty="0">
              <a:solidFill>
                <a:prstClr val="white"/>
              </a:solidFill>
              <a:latin typeface="Calibri" panose="020F0502020204030204"/>
              <a:ea typeface="+mn-ea"/>
              <a:cs typeface="+mn-cs"/>
            </a:rPr>
            <a:t>- τους </a:t>
          </a:r>
          <a:r>
            <a:rPr lang="el-GR" sz="1800" kern="1200" dirty="0" err="1">
              <a:solidFill>
                <a:prstClr val="white"/>
              </a:solidFill>
              <a:latin typeface="Calibri" panose="020F0502020204030204"/>
              <a:ea typeface="+mn-ea"/>
              <a:cs typeface="+mn-cs"/>
            </a:rPr>
            <a:t>τηλεργαζόμενους</a:t>
          </a:r>
          <a:r>
            <a:rPr lang="el-GR" sz="1800" kern="1200" dirty="0">
              <a:solidFill>
                <a:prstClr val="white"/>
              </a:solidFill>
              <a:latin typeface="Calibri" panose="020F0502020204030204"/>
              <a:ea typeface="+mn-ea"/>
              <a:cs typeface="+mn-cs"/>
            </a:rPr>
            <a:t> (προστασία και ρύθμιση, έλεγχος εξάπλωσης)</a:t>
          </a:r>
          <a:endParaRPr lang="en-US" sz="1800" kern="1200" dirty="0">
            <a:solidFill>
              <a:prstClr val="white"/>
            </a:solidFill>
            <a:latin typeface="Calibri" panose="020F0502020204030204"/>
            <a:ea typeface="+mn-ea"/>
            <a:cs typeface="+mn-cs"/>
          </a:endParaRPr>
        </a:p>
      </dgm:t>
    </dgm:pt>
    <dgm:pt modelId="{FCA50ABF-43C5-4D19-9237-D270B17B7AF3}" type="parTrans" cxnId="{42D2919D-4C86-47C5-BD8C-799E9B2E5F29}">
      <dgm:prSet/>
      <dgm:spPr/>
      <dgm:t>
        <a:bodyPr/>
        <a:lstStyle/>
        <a:p>
          <a:endParaRPr lang="en-US"/>
        </a:p>
      </dgm:t>
    </dgm:pt>
    <dgm:pt modelId="{E43C9B9F-5AD5-4F63-A1EA-CB32FB13435B}" type="sibTrans" cxnId="{42D2919D-4C86-47C5-BD8C-799E9B2E5F29}">
      <dgm:prSet/>
      <dgm:spPr/>
      <dgm:t>
        <a:bodyPr/>
        <a:lstStyle/>
        <a:p>
          <a:endParaRPr lang="en-US"/>
        </a:p>
      </dgm:t>
    </dgm:pt>
    <dgm:pt modelId="{16858598-91C7-4EE3-979E-F434588F5B99}">
      <dgm:prSet custT="1"/>
      <dgm:spPr/>
      <dgm:t>
        <a:bodyPr/>
        <a:lstStyle/>
        <a:p>
          <a:r>
            <a:rPr lang="el-GR" sz="1800" kern="1200" dirty="0"/>
            <a:t>-</a:t>
          </a:r>
          <a:r>
            <a:rPr lang="el-GR" sz="1800" kern="1200" baseline="0" dirty="0"/>
            <a:t> </a:t>
          </a:r>
          <a:r>
            <a:rPr lang="el-GR" sz="1800" kern="1200" dirty="0"/>
            <a:t>νέους, </a:t>
          </a:r>
          <a:r>
            <a:rPr lang="el-GR" sz="1800" kern="1200" dirty="0">
              <a:solidFill>
                <a:prstClr val="white"/>
              </a:solidFill>
              <a:latin typeface="Calibri" panose="020F0502020204030204"/>
              <a:ea typeface="+mn-ea"/>
              <a:cs typeface="+mn-cs"/>
            </a:rPr>
            <a:t>γυναίκες</a:t>
          </a:r>
          <a:r>
            <a:rPr lang="el-GR" sz="1800" kern="1200" dirty="0"/>
            <a:t> και </a:t>
          </a:r>
          <a:r>
            <a:rPr lang="el-GR" sz="1800" kern="1200" dirty="0">
              <a:solidFill>
                <a:prstClr val="white"/>
              </a:solidFill>
              <a:latin typeface="Calibri" panose="020F0502020204030204"/>
              <a:ea typeface="+mn-ea"/>
              <a:cs typeface="+mn-cs"/>
            </a:rPr>
            <a:t>μετανάστες</a:t>
          </a:r>
          <a:endParaRPr lang="en-US" sz="1800" kern="1200" dirty="0">
            <a:solidFill>
              <a:prstClr val="white"/>
            </a:solidFill>
            <a:latin typeface="Calibri" panose="020F0502020204030204"/>
            <a:ea typeface="+mn-ea"/>
            <a:cs typeface="+mn-cs"/>
          </a:endParaRPr>
        </a:p>
      </dgm:t>
    </dgm:pt>
    <dgm:pt modelId="{71F89886-5DD5-47DB-B43F-46E35984FF2E}" type="parTrans" cxnId="{B2D44B59-5E8F-411D-84F4-3447F4A3CBE1}">
      <dgm:prSet/>
      <dgm:spPr/>
      <dgm:t>
        <a:bodyPr/>
        <a:lstStyle/>
        <a:p>
          <a:endParaRPr lang="en-US"/>
        </a:p>
      </dgm:t>
    </dgm:pt>
    <dgm:pt modelId="{5907E16A-E322-4D2B-8C5D-7A96A216F53E}" type="sibTrans" cxnId="{B2D44B59-5E8F-411D-84F4-3447F4A3CBE1}">
      <dgm:prSet/>
      <dgm:spPr/>
      <dgm:t>
        <a:bodyPr/>
        <a:lstStyle/>
        <a:p>
          <a:endParaRPr lang="en-US"/>
        </a:p>
      </dgm:t>
    </dgm:pt>
    <dgm:pt modelId="{83E052C7-4203-D24A-9482-E2CE6E30D96A}">
      <dgm:prSet/>
      <dgm:spPr/>
      <dgm:t>
        <a:bodyPr/>
        <a:lstStyle/>
        <a:p>
          <a:r>
            <a:rPr lang="el-GR" dirty="0"/>
            <a:t>Εξειδικευμένα μέτρα ενίσχυσης και περιορισμού αναντιστοιχίας δεξιοτήτων για: </a:t>
          </a:r>
        </a:p>
      </dgm:t>
    </dgm:pt>
    <dgm:pt modelId="{DD6A80CA-E246-C947-B897-824852EE66FC}" type="parTrans" cxnId="{EC822D85-64EF-D34B-9FA5-675D939301DE}">
      <dgm:prSet/>
      <dgm:spPr/>
      <dgm:t>
        <a:bodyPr/>
        <a:lstStyle/>
        <a:p>
          <a:endParaRPr lang="el-GR"/>
        </a:p>
      </dgm:t>
    </dgm:pt>
    <dgm:pt modelId="{9BA0B30F-52C0-9842-9FA4-5237B42CAE0A}" type="sibTrans" cxnId="{EC822D85-64EF-D34B-9FA5-675D939301DE}">
      <dgm:prSet/>
      <dgm:spPr/>
      <dgm:t>
        <a:bodyPr/>
        <a:lstStyle/>
        <a:p>
          <a:endParaRPr lang="el-GR"/>
        </a:p>
      </dgm:t>
    </dgm:pt>
    <dgm:pt modelId="{B9A83A18-DEF8-AC42-854A-5A0868C7B980}">
      <dgm:prSet custT="1"/>
      <dgm:spPr/>
      <dgm:t>
        <a:bodyPr/>
        <a:lstStyle/>
        <a:p>
          <a:r>
            <a:rPr lang="el-GR" sz="1800" dirty="0"/>
            <a:t>- όσους επηρεάζονται ή θα πληγούν από την ψηφιακή και ενεργειακή μετάβαση</a:t>
          </a:r>
        </a:p>
      </dgm:t>
    </dgm:pt>
    <dgm:pt modelId="{D47F3746-769A-3941-963E-5EBA3C603BED}" type="parTrans" cxnId="{1A0F6FEC-23DD-0340-AC30-ACD1BA3985E9}">
      <dgm:prSet/>
      <dgm:spPr/>
      <dgm:t>
        <a:bodyPr/>
        <a:lstStyle/>
        <a:p>
          <a:endParaRPr lang="el-GR"/>
        </a:p>
      </dgm:t>
    </dgm:pt>
    <dgm:pt modelId="{E6FA5B2E-06A6-D447-9E11-A876761A183A}" type="sibTrans" cxnId="{1A0F6FEC-23DD-0340-AC30-ACD1BA3985E9}">
      <dgm:prSet/>
      <dgm:spPr/>
      <dgm:t>
        <a:bodyPr/>
        <a:lstStyle/>
        <a:p>
          <a:endParaRPr lang="el-GR"/>
        </a:p>
      </dgm:t>
    </dgm:pt>
    <dgm:pt modelId="{900A7CB7-4366-814D-ADD9-47C0E1A8CD55}">
      <dgm:prSet/>
      <dgm:spPr/>
      <dgm:t>
        <a:bodyPr/>
        <a:lstStyle/>
        <a:p>
          <a:r>
            <a:rPr lang="el-GR" dirty="0"/>
            <a:t>- μέτρα επανένταξης κρίσιμων δραστηριοτήτων (π.χ. </a:t>
          </a:r>
          <a:r>
            <a:rPr lang="el-GR" dirty="0" err="1"/>
            <a:t>αγρο</a:t>
          </a:r>
          <a:r>
            <a:rPr lang="el-GR" dirty="0"/>
            <a:t>-διατροφική παραγωγή) σε διεθνείς παραγωγικές αλυσίδες</a:t>
          </a:r>
        </a:p>
      </dgm:t>
    </dgm:pt>
    <dgm:pt modelId="{2886FEA6-3284-B545-9588-2D7CC884BFCC}" type="parTrans" cxnId="{3E1DFFDC-DFFF-624A-A5DE-4B9A8D35C5E8}">
      <dgm:prSet/>
      <dgm:spPr/>
      <dgm:t>
        <a:bodyPr/>
        <a:lstStyle/>
        <a:p>
          <a:endParaRPr lang="el-GR"/>
        </a:p>
      </dgm:t>
    </dgm:pt>
    <dgm:pt modelId="{5E341BEF-7B31-0B44-BC4F-002F8F3341CF}" type="sibTrans" cxnId="{3E1DFFDC-DFFF-624A-A5DE-4B9A8D35C5E8}">
      <dgm:prSet/>
      <dgm:spPr/>
      <dgm:t>
        <a:bodyPr/>
        <a:lstStyle/>
        <a:p>
          <a:endParaRPr lang="el-GR"/>
        </a:p>
      </dgm:t>
    </dgm:pt>
    <dgm:pt modelId="{0A4EA0FE-4311-4972-8373-5BFFE2D74C13}" type="pres">
      <dgm:prSet presAssocID="{77F3F43E-EFEC-4635-BE1A-A4979B10BD3A}" presName="linear" presStyleCnt="0">
        <dgm:presLayoutVars>
          <dgm:animLvl val="lvl"/>
          <dgm:resizeHandles val="exact"/>
        </dgm:presLayoutVars>
      </dgm:prSet>
      <dgm:spPr/>
      <dgm:t>
        <a:bodyPr/>
        <a:lstStyle/>
        <a:p>
          <a:endParaRPr lang="el-GR"/>
        </a:p>
      </dgm:t>
    </dgm:pt>
    <dgm:pt modelId="{58545866-9C40-4B1B-AC22-505A7F3B88EF}" type="pres">
      <dgm:prSet presAssocID="{D2368E47-C1C9-492D-AAC8-BB31E107AA49}" presName="parentText" presStyleLbl="node1" presStyleIdx="0" presStyleCnt="6">
        <dgm:presLayoutVars>
          <dgm:chMax val="0"/>
          <dgm:bulletEnabled val="1"/>
        </dgm:presLayoutVars>
      </dgm:prSet>
      <dgm:spPr/>
      <dgm:t>
        <a:bodyPr/>
        <a:lstStyle/>
        <a:p>
          <a:endParaRPr lang="el-GR"/>
        </a:p>
      </dgm:t>
    </dgm:pt>
    <dgm:pt modelId="{50BF3064-6D33-4194-9835-212FF299171E}" type="pres">
      <dgm:prSet presAssocID="{67D3A2B8-9C3F-486D-946D-1FC26ECA2A44}" presName="spacer" presStyleCnt="0"/>
      <dgm:spPr/>
    </dgm:pt>
    <dgm:pt modelId="{F193D8BB-07CA-0D43-A1C0-D34B11C0F8C6}" type="pres">
      <dgm:prSet presAssocID="{83E052C7-4203-D24A-9482-E2CE6E30D96A}" presName="parentText" presStyleLbl="node1" presStyleIdx="1" presStyleCnt="6">
        <dgm:presLayoutVars>
          <dgm:chMax val="0"/>
          <dgm:bulletEnabled val="1"/>
        </dgm:presLayoutVars>
      </dgm:prSet>
      <dgm:spPr/>
      <dgm:t>
        <a:bodyPr/>
        <a:lstStyle/>
        <a:p>
          <a:endParaRPr lang="el-GR"/>
        </a:p>
      </dgm:t>
    </dgm:pt>
    <dgm:pt modelId="{1450AB0E-F8B1-5742-940D-ED47F362CBBB}" type="pres">
      <dgm:prSet presAssocID="{9BA0B30F-52C0-9842-9FA4-5237B42CAE0A}" presName="spacer" presStyleCnt="0"/>
      <dgm:spPr/>
    </dgm:pt>
    <dgm:pt modelId="{7ED3BBB9-1446-AE4C-8EF2-84845AF53378}" type="pres">
      <dgm:prSet presAssocID="{B9A83A18-DEF8-AC42-854A-5A0868C7B980}" presName="parentText" presStyleLbl="node1" presStyleIdx="2" presStyleCnt="6">
        <dgm:presLayoutVars>
          <dgm:chMax val="0"/>
          <dgm:bulletEnabled val="1"/>
        </dgm:presLayoutVars>
      </dgm:prSet>
      <dgm:spPr/>
      <dgm:t>
        <a:bodyPr/>
        <a:lstStyle/>
        <a:p>
          <a:endParaRPr lang="el-GR"/>
        </a:p>
      </dgm:t>
    </dgm:pt>
    <dgm:pt modelId="{D973AA43-98BD-BA4B-83C5-E5B3B7FDD289}" type="pres">
      <dgm:prSet presAssocID="{E6FA5B2E-06A6-D447-9E11-A876761A183A}" presName="spacer" presStyleCnt="0"/>
      <dgm:spPr/>
    </dgm:pt>
    <dgm:pt modelId="{78D8AEBC-8888-490F-9C1A-9DD95DFB77A7}" type="pres">
      <dgm:prSet presAssocID="{328C546B-9CE7-414F-B792-C0958E3DB7EB}" presName="parentText" presStyleLbl="node1" presStyleIdx="3" presStyleCnt="6">
        <dgm:presLayoutVars>
          <dgm:chMax val="0"/>
          <dgm:bulletEnabled val="1"/>
        </dgm:presLayoutVars>
      </dgm:prSet>
      <dgm:spPr>
        <a:xfrm>
          <a:off x="0" y="2174436"/>
          <a:ext cx="8137470" cy="555750"/>
        </a:xfrm>
        <a:prstGeom prst="roundRect">
          <a:avLst/>
        </a:prstGeom>
      </dgm:spPr>
      <dgm:t>
        <a:bodyPr/>
        <a:lstStyle/>
        <a:p>
          <a:endParaRPr lang="el-GR"/>
        </a:p>
      </dgm:t>
    </dgm:pt>
    <dgm:pt modelId="{09B47CD9-DE92-4142-B2D3-044D0A27D952}" type="pres">
      <dgm:prSet presAssocID="{E43C9B9F-5AD5-4F63-A1EA-CB32FB13435B}" presName="spacer" presStyleCnt="0"/>
      <dgm:spPr/>
    </dgm:pt>
    <dgm:pt modelId="{56F402B4-49B4-44B2-B7C0-05E1F9458E38}" type="pres">
      <dgm:prSet presAssocID="{16858598-91C7-4EE3-979E-F434588F5B99}" presName="parentText" presStyleLbl="node1" presStyleIdx="4" presStyleCnt="6" custLinFactNeighborX="-27640" custLinFactNeighborY="-57622">
        <dgm:presLayoutVars>
          <dgm:chMax val="0"/>
          <dgm:bulletEnabled val="1"/>
        </dgm:presLayoutVars>
      </dgm:prSet>
      <dgm:spPr/>
      <dgm:t>
        <a:bodyPr/>
        <a:lstStyle/>
        <a:p>
          <a:endParaRPr lang="el-GR"/>
        </a:p>
      </dgm:t>
    </dgm:pt>
    <dgm:pt modelId="{1E690334-84EC-4C53-A5AA-B5925EA404D2}" type="pres">
      <dgm:prSet presAssocID="{5907E16A-E322-4D2B-8C5D-7A96A216F53E}" presName="spacer" presStyleCnt="0"/>
      <dgm:spPr/>
    </dgm:pt>
    <dgm:pt modelId="{699490A1-E0A1-5640-8B64-B2475ED113B6}" type="pres">
      <dgm:prSet presAssocID="{900A7CB7-4366-814D-ADD9-47C0E1A8CD55}" presName="parentText" presStyleLbl="node1" presStyleIdx="5" presStyleCnt="6">
        <dgm:presLayoutVars>
          <dgm:chMax val="0"/>
          <dgm:bulletEnabled val="1"/>
        </dgm:presLayoutVars>
      </dgm:prSet>
      <dgm:spPr/>
      <dgm:t>
        <a:bodyPr/>
        <a:lstStyle/>
        <a:p>
          <a:endParaRPr lang="el-GR"/>
        </a:p>
      </dgm:t>
    </dgm:pt>
  </dgm:ptLst>
  <dgm:cxnLst>
    <dgm:cxn modelId="{B2D44B59-5E8F-411D-84F4-3447F4A3CBE1}" srcId="{77F3F43E-EFEC-4635-BE1A-A4979B10BD3A}" destId="{16858598-91C7-4EE3-979E-F434588F5B99}" srcOrd="4" destOrd="0" parTransId="{71F89886-5DD5-47DB-B43F-46E35984FF2E}" sibTransId="{5907E16A-E322-4D2B-8C5D-7A96A216F53E}"/>
    <dgm:cxn modelId="{580B15ED-A9F2-435B-8A92-6F5FD3AA10EB}" type="presOf" srcId="{16858598-91C7-4EE3-979E-F434588F5B99}" destId="{56F402B4-49B4-44B2-B7C0-05E1F9458E38}" srcOrd="0" destOrd="0" presId="urn:microsoft.com/office/officeart/2005/8/layout/vList2"/>
    <dgm:cxn modelId="{6F9E754D-8B80-4B89-8589-160BA761FEBD}" type="presOf" srcId="{D2368E47-C1C9-492D-AAC8-BB31E107AA49}" destId="{58545866-9C40-4B1B-AC22-505A7F3B88EF}" srcOrd="0" destOrd="0" presId="urn:microsoft.com/office/officeart/2005/8/layout/vList2"/>
    <dgm:cxn modelId="{3E9B2FDF-DCC2-4A69-B686-B168CC189FFF}" type="presOf" srcId="{77F3F43E-EFEC-4635-BE1A-A4979B10BD3A}" destId="{0A4EA0FE-4311-4972-8373-5BFFE2D74C13}" srcOrd="0" destOrd="0" presId="urn:microsoft.com/office/officeart/2005/8/layout/vList2"/>
    <dgm:cxn modelId="{42D2919D-4C86-47C5-BD8C-799E9B2E5F29}" srcId="{77F3F43E-EFEC-4635-BE1A-A4979B10BD3A}" destId="{328C546B-9CE7-414F-B792-C0958E3DB7EB}" srcOrd="3" destOrd="0" parTransId="{FCA50ABF-43C5-4D19-9237-D270B17B7AF3}" sibTransId="{E43C9B9F-5AD5-4F63-A1EA-CB32FB13435B}"/>
    <dgm:cxn modelId="{63511ABE-14C8-4910-9AAF-7EA6BB843121}" type="presOf" srcId="{328C546B-9CE7-414F-B792-C0958E3DB7EB}" destId="{78D8AEBC-8888-490F-9C1A-9DD95DFB77A7}" srcOrd="0" destOrd="0" presId="urn:microsoft.com/office/officeart/2005/8/layout/vList2"/>
    <dgm:cxn modelId="{3E981130-6CE6-4FE5-B5C0-2016ED08FEDE}" type="presOf" srcId="{900A7CB7-4366-814D-ADD9-47C0E1A8CD55}" destId="{699490A1-E0A1-5640-8B64-B2475ED113B6}" srcOrd="0" destOrd="0" presId="urn:microsoft.com/office/officeart/2005/8/layout/vList2"/>
    <dgm:cxn modelId="{6574A56F-B15A-476E-925F-A92BC13A3AE9}" type="presOf" srcId="{83E052C7-4203-D24A-9482-E2CE6E30D96A}" destId="{F193D8BB-07CA-0D43-A1C0-D34B11C0F8C6}" srcOrd="0" destOrd="0" presId="urn:microsoft.com/office/officeart/2005/8/layout/vList2"/>
    <dgm:cxn modelId="{EC822D85-64EF-D34B-9FA5-675D939301DE}" srcId="{77F3F43E-EFEC-4635-BE1A-A4979B10BD3A}" destId="{83E052C7-4203-D24A-9482-E2CE6E30D96A}" srcOrd="1" destOrd="0" parTransId="{DD6A80CA-E246-C947-B897-824852EE66FC}" sibTransId="{9BA0B30F-52C0-9842-9FA4-5237B42CAE0A}"/>
    <dgm:cxn modelId="{3E1DFFDC-DFFF-624A-A5DE-4B9A8D35C5E8}" srcId="{77F3F43E-EFEC-4635-BE1A-A4979B10BD3A}" destId="{900A7CB7-4366-814D-ADD9-47C0E1A8CD55}" srcOrd="5" destOrd="0" parTransId="{2886FEA6-3284-B545-9588-2D7CC884BFCC}" sibTransId="{5E341BEF-7B31-0B44-BC4F-002F8F3341CF}"/>
    <dgm:cxn modelId="{1A0F6FEC-23DD-0340-AC30-ACD1BA3985E9}" srcId="{77F3F43E-EFEC-4635-BE1A-A4979B10BD3A}" destId="{B9A83A18-DEF8-AC42-854A-5A0868C7B980}" srcOrd="2" destOrd="0" parTransId="{D47F3746-769A-3941-963E-5EBA3C603BED}" sibTransId="{E6FA5B2E-06A6-D447-9E11-A876761A183A}"/>
    <dgm:cxn modelId="{9FA22FF7-D66B-46C7-A24B-3AAD0ECD6253}" srcId="{77F3F43E-EFEC-4635-BE1A-A4979B10BD3A}" destId="{D2368E47-C1C9-492D-AAC8-BB31E107AA49}" srcOrd="0" destOrd="0" parTransId="{BD073967-6DBA-4CE2-BBDA-B698618964FC}" sibTransId="{67D3A2B8-9C3F-486D-946D-1FC26ECA2A44}"/>
    <dgm:cxn modelId="{4A3A03ED-2E6F-456C-BE99-AF63B8B64EE4}" type="presOf" srcId="{B9A83A18-DEF8-AC42-854A-5A0868C7B980}" destId="{7ED3BBB9-1446-AE4C-8EF2-84845AF53378}" srcOrd="0" destOrd="0" presId="urn:microsoft.com/office/officeart/2005/8/layout/vList2"/>
    <dgm:cxn modelId="{64FBA389-E95B-4AD2-9E60-9A5106FCEA29}" type="presParOf" srcId="{0A4EA0FE-4311-4972-8373-5BFFE2D74C13}" destId="{58545866-9C40-4B1B-AC22-505A7F3B88EF}" srcOrd="0" destOrd="0" presId="urn:microsoft.com/office/officeart/2005/8/layout/vList2"/>
    <dgm:cxn modelId="{BF48E158-39FF-4E7F-AEEF-179E241665F6}" type="presParOf" srcId="{0A4EA0FE-4311-4972-8373-5BFFE2D74C13}" destId="{50BF3064-6D33-4194-9835-212FF299171E}" srcOrd="1" destOrd="0" presId="urn:microsoft.com/office/officeart/2005/8/layout/vList2"/>
    <dgm:cxn modelId="{F75AC540-10E5-4B4B-BD0A-7E749ACD1C80}" type="presParOf" srcId="{0A4EA0FE-4311-4972-8373-5BFFE2D74C13}" destId="{F193D8BB-07CA-0D43-A1C0-D34B11C0F8C6}" srcOrd="2" destOrd="0" presId="urn:microsoft.com/office/officeart/2005/8/layout/vList2"/>
    <dgm:cxn modelId="{A5B7C365-785F-4377-AC35-2CCBAE2FF49E}" type="presParOf" srcId="{0A4EA0FE-4311-4972-8373-5BFFE2D74C13}" destId="{1450AB0E-F8B1-5742-940D-ED47F362CBBB}" srcOrd="3" destOrd="0" presId="urn:microsoft.com/office/officeart/2005/8/layout/vList2"/>
    <dgm:cxn modelId="{D010EA2E-3944-419E-92FE-97177271D653}" type="presParOf" srcId="{0A4EA0FE-4311-4972-8373-5BFFE2D74C13}" destId="{7ED3BBB9-1446-AE4C-8EF2-84845AF53378}" srcOrd="4" destOrd="0" presId="urn:microsoft.com/office/officeart/2005/8/layout/vList2"/>
    <dgm:cxn modelId="{04F15526-44D9-42FF-ACCE-8164238134B5}" type="presParOf" srcId="{0A4EA0FE-4311-4972-8373-5BFFE2D74C13}" destId="{D973AA43-98BD-BA4B-83C5-E5B3B7FDD289}" srcOrd="5" destOrd="0" presId="urn:microsoft.com/office/officeart/2005/8/layout/vList2"/>
    <dgm:cxn modelId="{0912D94F-5DF1-4B8D-8C85-50A5BBA1A2FC}" type="presParOf" srcId="{0A4EA0FE-4311-4972-8373-5BFFE2D74C13}" destId="{78D8AEBC-8888-490F-9C1A-9DD95DFB77A7}" srcOrd="6" destOrd="0" presId="urn:microsoft.com/office/officeart/2005/8/layout/vList2"/>
    <dgm:cxn modelId="{0326FA2D-BF16-4BF2-BEBA-CBD506A94420}" type="presParOf" srcId="{0A4EA0FE-4311-4972-8373-5BFFE2D74C13}" destId="{09B47CD9-DE92-4142-B2D3-044D0A27D952}" srcOrd="7" destOrd="0" presId="urn:microsoft.com/office/officeart/2005/8/layout/vList2"/>
    <dgm:cxn modelId="{BA500AF5-7D01-466A-9339-ECE97D9AA01D}" type="presParOf" srcId="{0A4EA0FE-4311-4972-8373-5BFFE2D74C13}" destId="{56F402B4-49B4-44B2-B7C0-05E1F9458E38}" srcOrd="8" destOrd="0" presId="urn:microsoft.com/office/officeart/2005/8/layout/vList2"/>
    <dgm:cxn modelId="{A840A306-967F-4A79-8301-86E99B544B3C}" type="presParOf" srcId="{0A4EA0FE-4311-4972-8373-5BFFE2D74C13}" destId="{1E690334-84EC-4C53-A5AA-B5925EA404D2}" srcOrd="9" destOrd="0" presId="urn:microsoft.com/office/officeart/2005/8/layout/vList2"/>
    <dgm:cxn modelId="{72781DAB-EEE9-4143-85D1-6D002E42900D}" type="presParOf" srcId="{0A4EA0FE-4311-4972-8373-5BFFE2D74C13}" destId="{699490A1-E0A1-5640-8B64-B2475ED113B6}" srcOrd="1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3845A9-303B-45F4-8D58-73E5A870E3D7}" type="doc">
      <dgm:prSet loTypeId="urn:microsoft.com/office/officeart/2005/8/layout/vList2" loCatId="list" qsTypeId="urn:microsoft.com/office/officeart/2005/8/quickstyle/simple4" qsCatId="simple" csTypeId="urn:microsoft.com/office/officeart/2005/8/colors/accent2_2" csCatId="accent2"/>
      <dgm:spPr/>
      <dgm:t>
        <a:bodyPr/>
        <a:lstStyle/>
        <a:p>
          <a:endParaRPr lang="en-US"/>
        </a:p>
      </dgm:t>
    </dgm:pt>
    <dgm:pt modelId="{D46F3AEA-8D69-40EA-A6B3-E18E678D6872}">
      <dgm:prSet/>
      <dgm:spPr/>
      <dgm:t>
        <a:bodyPr/>
        <a:lstStyle/>
        <a:p>
          <a:r>
            <a:rPr lang="el-GR" b="0" i="0" baseline="0"/>
            <a:t>Η έρευνα αφορά στην εκπαίδευση και τις δεξιότητες του εργατικού δυναμικού σε όλες τις περιφέρειες της χώρας, με κύριο στόχο την αποτύπωση αναδυόμενων τάσεων και διαφοροποιήσεων σε επίπεδο κλάδων και επαγγελμάτων, με έμφαση σε πρόσφατα σημαντικά γεγονότα όπως  η πανδημία COVID-19. </a:t>
          </a:r>
          <a:endParaRPr lang="en-US"/>
        </a:p>
      </dgm:t>
    </dgm:pt>
    <dgm:pt modelId="{53CE045A-C4E6-4DA1-9B91-11B4A2EFCE4B}" type="parTrans" cxnId="{5DF98792-DC73-4117-9721-BF9877E153DF}">
      <dgm:prSet/>
      <dgm:spPr/>
      <dgm:t>
        <a:bodyPr/>
        <a:lstStyle/>
        <a:p>
          <a:endParaRPr lang="en-US"/>
        </a:p>
      </dgm:t>
    </dgm:pt>
    <dgm:pt modelId="{220C6D01-E7BB-4D93-B50C-6B189846CF58}" type="sibTrans" cxnId="{5DF98792-DC73-4117-9721-BF9877E153DF}">
      <dgm:prSet/>
      <dgm:spPr/>
      <dgm:t>
        <a:bodyPr/>
        <a:lstStyle/>
        <a:p>
          <a:endParaRPr lang="en-US"/>
        </a:p>
      </dgm:t>
    </dgm:pt>
    <dgm:pt modelId="{F17DBD91-1E7A-413F-99F1-E16B8B19A6A9}">
      <dgm:prSet/>
      <dgm:spPr/>
      <dgm:t>
        <a:bodyPr/>
        <a:lstStyle/>
        <a:p>
          <a:r>
            <a:rPr lang="el-GR"/>
            <a:t>Τ</a:t>
          </a:r>
          <a:r>
            <a:rPr lang="el-GR" b="0" i="0" baseline="0"/>
            <a:t>ηλεφωνικές συνεντεύξεις – με τη χρήση συστήματος CATI (Computer Assisted Telephone Interviewing)</a:t>
          </a:r>
          <a:endParaRPr lang="en-US"/>
        </a:p>
      </dgm:t>
    </dgm:pt>
    <dgm:pt modelId="{508AFB18-5147-44F6-B6B5-33E0279259B9}" type="parTrans" cxnId="{FC689D8E-6B58-4353-A683-50D0C6F5FA8E}">
      <dgm:prSet/>
      <dgm:spPr/>
      <dgm:t>
        <a:bodyPr/>
        <a:lstStyle/>
        <a:p>
          <a:endParaRPr lang="en-US"/>
        </a:p>
      </dgm:t>
    </dgm:pt>
    <dgm:pt modelId="{01C80571-24DB-46EB-950D-77C5E3653810}" type="sibTrans" cxnId="{FC689D8E-6B58-4353-A683-50D0C6F5FA8E}">
      <dgm:prSet/>
      <dgm:spPr/>
      <dgm:t>
        <a:bodyPr/>
        <a:lstStyle/>
        <a:p>
          <a:endParaRPr lang="en-US"/>
        </a:p>
      </dgm:t>
    </dgm:pt>
    <dgm:pt modelId="{23C2670B-910B-48BB-90B9-86B3F02A6F09}">
      <dgm:prSet/>
      <dgm:spPr/>
      <dgm:t>
        <a:bodyPr/>
        <a:lstStyle/>
        <a:p>
          <a:r>
            <a:rPr lang="el-GR"/>
            <a:t>Μ</a:t>
          </a:r>
          <a:r>
            <a:rPr lang="el-GR" b="0" i="0" baseline="0"/>
            <a:t>ισθωτοί του ιδιωτικού τομέα και απασχολούμενοι με σύμβαση έργου («μπλοκάκι») που έχουν έως και 2 εργοδότες</a:t>
          </a:r>
          <a:r>
            <a:rPr lang="en-US" b="0" i="0" baseline="0"/>
            <a:t> </a:t>
          </a:r>
          <a:r>
            <a:rPr lang="el-GR" b="0" i="0" baseline="0"/>
            <a:t>στο σύνολο των νοικοκυριών της χώρας με τουλάχιστον ένα εργαζόμενο μέλος στον ιδιωτικό τομέα. </a:t>
          </a:r>
          <a:endParaRPr lang="en-US"/>
        </a:p>
      </dgm:t>
    </dgm:pt>
    <dgm:pt modelId="{67D94602-E563-44A1-849D-36B7BFAEBA0D}" type="parTrans" cxnId="{E5EB0C13-C44A-4EB2-9180-0EB41D1D68F3}">
      <dgm:prSet/>
      <dgm:spPr/>
      <dgm:t>
        <a:bodyPr/>
        <a:lstStyle/>
        <a:p>
          <a:endParaRPr lang="en-US"/>
        </a:p>
      </dgm:t>
    </dgm:pt>
    <dgm:pt modelId="{EA3E490F-936A-4AF7-B30F-76FFFD1E1428}" type="sibTrans" cxnId="{E5EB0C13-C44A-4EB2-9180-0EB41D1D68F3}">
      <dgm:prSet/>
      <dgm:spPr/>
      <dgm:t>
        <a:bodyPr/>
        <a:lstStyle/>
        <a:p>
          <a:endParaRPr lang="en-US"/>
        </a:p>
      </dgm:t>
    </dgm:pt>
    <dgm:pt modelId="{51EB71E4-08D1-40EE-BBC0-24C520BACF0A}">
      <dgm:prSet/>
      <dgm:spPr/>
      <dgm:t>
        <a:bodyPr/>
        <a:lstStyle/>
        <a:p>
          <a:r>
            <a:rPr lang="en-US"/>
            <a:t>T</a:t>
          </a:r>
          <a:r>
            <a:rPr lang="el-GR" b="0" i="0" baseline="0"/>
            <a:t>υχαία στρωματοποιημένη δειγματοληψία με βάση την κατανομή των εργαζομένων ανά Περιφέρεια της χώρας (Εργάνη 2020). </a:t>
          </a:r>
          <a:endParaRPr lang="en-US"/>
        </a:p>
      </dgm:t>
    </dgm:pt>
    <dgm:pt modelId="{82F1A14F-CFBB-45D1-9DAE-681241DECE67}" type="parTrans" cxnId="{D76EA32E-B9B1-4DB0-A89A-7B6DD4FB5AC4}">
      <dgm:prSet/>
      <dgm:spPr/>
      <dgm:t>
        <a:bodyPr/>
        <a:lstStyle/>
        <a:p>
          <a:endParaRPr lang="en-US"/>
        </a:p>
      </dgm:t>
    </dgm:pt>
    <dgm:pt modelId="{024FAA34-6673-42DF-B08D-3FC2EB9C239E}" type="sibTrans" cxnId="{D76EA32E-B9B1-4DB0-A89A-7B6DD4FB5AC4}">
      <dgm:prSet/>
      <dgm:spPr/>
      <dgm:t>
        <a:bodyPr/>
        <a:lstStyle/>
        <a:p>
          <a:endParaRPr lang="en-US"/>
        </a:p>
      </dgm:t>
    </dgm:pt>
    <dgm:pt modelId="{F2111456-8041-49E6-B3D9-3F946FF9B0E1}">
      <dgm:prSet/>
      <dgm:spPr/>
      <dgm:t>
        <a:bodyPr/>
        <a:lstStyle/>
        <a:p>
          <a:r>
            <a:rPr lang="el-GR" b="0" i="0" baseline="0" dirty="0"/>
            <a:t>Δομημένο ερωτηματολόγιο με συνολική διάρκεια συμπλήρωσης από 10 μέχρι 17 λεπτά της ώρας </a:t>
          </a:r>
          <a:r>
            <a:rPr lang="en-US" b="0" i="0" baseline="0" dirty="0"/>
            <a:t>&amp; </a:t>
          </a:r>
          <a:r>
            <a:rPr lang="el-GR" b="0" i="0" baseline="0" dirty="0"/>
            <a:t>περί τις 25 ερωτήσεις συνολικά (κλειστού τύπου). </a:t>
          </a:r>
          <a:endParaRPr lang="en-US" dirty="0"/>
        </a:p>
      </dgm:t>
    </dgm:pt>
    <dgm:pt modelId="{640DF135-35C3-4E40-8CFA-D33E6324CEDC}" type="parTrans" cxnId="{9FFD2348-5469-453B-9A14-2955B9D4C351}">
      <dgm:prSet/>
      <dgm:spPr/>
      <dgm:t>
        <a:bodyPr/>
        <a:lstStyle/>
        <a:p>
          <a:endParaRPr lang="en-US"/>
        </a:p>
      </dgm:t>
    </dgm:pt>
    <dgm:pt modelId="{B4271412-0FBD-4385-9AF7-783FF3EF3689}" type="sibTrans" cxnId="{9FFD2348-5469-453B-9A14-2955B9D4C351}">
      <dgm:prSet/>
      <dgm:spPr/>
      <dgm:t>
        <a:bodyPr/>
        <a:lstStyle/>
        <a:p>
          <a:endParaRPr lang="en-US"/>
        </a:p>
      </dgm:t>
    </dgm:pt>
    <dgm:pt modelId="{8C2CF83B-9CF2-4706-9159-BD1A8423EA96}">
      <dgm:prSet/>
      <dgm:spPr/>
      <dgm:t>
        <a:bodyPr/>
        <a:lstStyle/>
        <a:p>
          <a:r>
            <a:rPr lang="el-GR" b="0" i="0" baseline="0"/>
            <a:t>Τελικό μέγεθος του δείγματος 2.503 εργαζόμενοι και μέγιστο δειγματοληπτικό σφάλμα ±2,0%. </a:t>
          </a:r>
          <a:endParaRPr lang="en-US"/>
        </a:p>
      </dgm:t>
    </dgm:pt>
    <dgm:pt modelId="{746CE0F8-9719-468D-BFD9-DEA6F12FD73A}" type="parTrans" cxnId="{AD3EED14-64A6-433A-BD37-86FA7658E108}">
      <dgm:prSet/>
      <dgm:spPr/>
      <dgm:t>
        <a:bodyPr/>
        <a:lstStyle/>
        <a:p>
          <a:endParaRPr lang="en-US"/>
        </a:p>
      </dgm:t>
    </dgm:pt>
    <dgm:pt modelId="{13B65AD1-27F6-468A-86BF-277308556509}" type="sibTrans" cxnId="{AD3EED14-64A6-433A-BD37-86FA7658E108}">
      <dgm:prSet/>
      <dgm:spPr/>
      <dgm:t>
        <a:bodyPr/>
        <a:lstStyle/>
        <a:p>
          <a:endParaRPr lang="en-US"/>
        </a:p>
      </dgm:t>
    </dgm:pt>
    <dgm:pt modelId="{C814271E-619B-409B-AE03-B5489F94D16C}" type="pres">
      <dgm:prSet presAssocID="{8D3845A9-303B-45F4-8D58-73E5A870E3D7}" presName="linear" presStyleCnt="0">
        <dgm:presLayoutVars>
          <dgm:animLvl val="lvl"/>
          <dgm:resizeHandles val="exact"/>
        </dgm:presLayoutVars>
      </dgm:prSet>
      <dgm:spPr/>
      <dgm:t>
        <a:bodyPr/>
        <a:lstStyle/>
        <a:p>
          <a:endParaRPr lang="el-GR"/>
        </a:p>
      </dgm:t>
    </dgm:pt>
    <dgm:pt modelId="{FB85EF81-7836-4C1B-9F93-7C5410DBDE3F}" type="pres">
      <dgm:prSet presAssocID="{D46F3AEA-8D69-40EA-A6B3-E18E678D6872}" presName="parentText" presStyleLbl="node1" presStyleIdx="0" presStyleCnt="6">
        <dgm:presLayoutVars>
          <dgm:chMax val="0"/>
          <dgm:bulletEnabled val="1"/>
        </dgm:presLayoutVars>
      </dgm:prSet>
      <dgm:spPr/>
      <dgm:t>
        <a:bodyPr/>
        <a:lstStyle/>
        <a:p>
          <a:endParaRPr lang="el-GR"/>
        </a:p>
      </dgm:t>
    </dgm:pt>
    <dgm:pt modelId="{2DFBB553-1CC5-4868-9B53-4A4EF04158E1}" type="pres">
      <dgm:prSet presAssocID="{220C6D01-E7BB-4D93-B50C-6B189846CF58}" presName="spacer" presStyleCnt="0"/>
      <dgm:spPr/>
    </dgm:pt>
    <dgm:pt modelId="{35A3D3B8-FDA4-4530-B4B0-02CEB783C919}" type="pres">
      <dgm:prSet presAssocID="{F17DBD91-1E7A-413F-99F1-E16B8B19A6A9}" presName="parentText" presStyleLbl="node1" presStyleIdx="1" presStyleCnt="6">
        <dgm:presLayoutVars>
          <dgm:chMax val="0"/>
          <dgm:bulletEnabled val="1"/>
        </dgm:presLayoutVars>
      </dgm:prSet>
      <dgm:spPr/>
      <dgm:t>
        <a:bodyPr/>
        <a:lstStyle/>
        <a:p>
          <a:endParaRPr lang="el-GR"/>
        </a:p>
      </dgm:t>
    </dgm:pt>
    <dgm:pt modelId="{7FF3BE6C-63CB-47F3-9617-E7C0CE0E88CC}" type="pres">
      <dgm:prSet presAssocID="{01C80571-24DB-46EB-950D-77C5E3653810}" presName="spacer" presStyleCnt="0"/>
      <dgm:spPr/>
    </dgm:pt>
    <dgm:pt modelId="{165A8263-FCAD-4439-B5CE-595306B63A7A}" type="pres">
      <dgm:prSet presAssocID="{23C2670B-910B-48BB-90B9-86B3F02A6F09}" presName="parentText" presStyleLbl="node1" presStyleIdx="2" presStyleCnt="6">
        <dgm:presLayoutVars>
          <dgm:chMax val="0"/>
          <dgm:bulletEnabled val="1"/>
        </dgm:presLayoutVars>
      </dgm:prSet>
      <dgm:spPr/>
      <dgm:t>
        <a:bodyPr/>
        <a:lstStyle/>
        <a:p>
          <a:endParaRPr lang="el-GR"/>
        </a:p>
      </dgm:t>
    </dgm:pt>
    <dgm:pt modelId="{43E63CC3-2053-45EC-9532-DF2CE88988D5}" type="pres">
      <dgm:prSet presAssocID="{EA3E490F-936A-4AF7-B30F-76FFFD1E1428}" presName="spacer" presStyleCnt="0"/>
      <dgm:spPr/>
    </dgm:pt>
    <dgm:pt modelId="{836976A8-B8B4-4A56-8BFD-19C1FDA58E68}" type="pres">
      <dgm:prSet presAssocID="{51EB71E4-08D1-40EE-BBC0-24C520BACF0A}" presName="parentText" presStyleLbl="node1" presStyleIdx="3" presStyleCnt="6">
        <dgm:presLayoutVars>
          <dgm:chMax val="0"/>
          <dgm:bulletEnabled val="1"/>
        </dgm:presLayoutVars>
      </dgm:prSet>
      <dgm:spPr/>
      <dgm:t>
        <a:bodyPr/>
        <a:lstStyle/>
        <a:p>
          <a:endParaRPr lang="el-GR"/>
        </a:p>
      </dgm:t>
    </dgm:pt>
    <dgm:pt modelId="{2F99F598-77DD-46A6-A100-5F2A1C9E70B9}" type="pres">
      <dgm:prSet presAssocID="{024FAA34-6673-42DF-B08D-3FC2EB9C239E}" presName="spacer" presStyleCnt="0"/>
      <dgm:spPr/>
    </dgm:pt>
    <dgm:pt modelId="{CF311404-B77E-472A-A707-6E58ACDCB382}" type="pres">
      <dgm:prSet presAssocID="{F2111456-8041-49E6-B3D9-3F946FF9B0E1}" presName="parentText" presStyleLbl="node1" presStyleIdx="4" presStyleCnt="6">
        <dgm:presLayoutVars>
          <dgm:chMax val="0"/>
          <dgm:bulletEnabled val="1"/>
        </dgm:presLayoutVars>
      </dgm:prSet>
      <dgm:spPr/>
      <dgm:t>
        <a:bodyPr/>
        <a:lstStyle/>
        <a:p>
          <a:endParaRPr lang="el-GR"/>
        </a:p>
      </dgm:t>
    </dgm:pt>
    <dgm:pt modelId="{EB1387F6-91B1-4205-8FD8-21FEB6C7F957}" type="pres">
      <dgm:prSet presAssocID="{B4271412-0FBD-4385-9AF7-783FF3EF3689}" presName="spacer" presStyleCnt="0"/>
      <dgm:spPr/>
    </dgm:pt>
    <dgm:pt modelId="{2B375FF0-231D-4A9B-9CB0-C5BE110D2F02}" type="pres">
      <dgm:prSet presAssocID="{8C2CF83B-9CF2-4706-9159-BD1A8423EA96}" presName="parentText" presStyleLbl="node1" presStyleIdx="5" presStyleCnt="6">
        <dgm:presLayoutVars>
          <dgm:chMax val="0"/>
          <dgm:bulletEnabled val="1"/>
        </dgm:presLayoutVars>
      </dgm:prSet>
      <dgm:spPr/>
      <dgm:t>
        <a:bodyPr/>
        <a:lstStyle/>
        <a:p>
          <a:endParaRPr lang="el-GR"/>
        </a:p>
      </dgm:t>
    </dgm:pt>
  </dgm:ptLst>
  <dgm:cxnLst>
    <dgm:cxn modelId="{AD3EED14-64A6-433A-BD37-86FA7658E108}" srcId="{8D3845A9-303B-45F4-8D58-73E5A870E3D7}" destId="{8C2CF83B-9CF2-4706-9159-BD1A8423EA96}" srcOrd="5" destOrd="0" parTransId="{746CE0F8-9719-468D-BFD9-DEA6F12FD73A}" sibTransId="{13B65AD1-27F6-468A-86BF-277308556509}"/>
    <dgm:cxn modelId="{5DCA1A80-9325-4B8E-A814-139B7E06EA28}" type="presOf" srcId="{D46F3AEA-8D69-40EA-A6B3-E18E678D6872}" destId="{FB85EF81-7836-4C1B-9F93-7C5410DBDE3F}" srcOrd="0" destOrd="0" presId="urn:microsoft.com/office/officeart/2005/8/layout/vList2"/>
    <dgm:cxn modelId="{FE045DBF-F31F-4516-981C-9AFD49DAA4D1}" type="presOf" srcId="{8C2CF83B-9CF2-4706-9159-BD1A8423EA96}" destId="{2B375FF0-231D-4A9B-9CB0-C5BE110D2F02}" srcOrd="0" destOrd="0" presId="urn:microsoft.com/office/officeart/2005/8/layout/vList2"/>
    <dgm:cxn modelId="{FC689D8E-6B58-4353-A683-50D0C6F5FA8E}" srcId="{8D3845A9-303B-45F4-8D58-73E5A870E3D7}" destId="{F17DBD91-1E7A-413F-99F1-E16B8B19A6A9}" srcOrd="1" destOrd="0" parTransId="{508AFB18-5147-44F6-B6B5-33E0279259B9}" sibTransId="{01C80571-24DB-46EB-950D-77C5E3653810}"/>
    <dgm:cxn modelId="{E5EB0C13-C44A-4EB2-9180-0EB41D1D68F3}" srcId="{8D3845A9-303B-45F4-8D58-73E5A870E3D7}" destId="{23C2670B-910B-48BB-90B9-86B3F02A6F09}" srcOrd="2" destOrd="0" parTransId="{67D94602-E563-44A1-849D-36B7BFAEBA0D}" sibTransId="{EA3E490F-936A-4AF7-B30F-76FFFD1E1428}"/>
    <dgm:cxn modelId="{9FFD2348-5469-453B-9A14-2955B9D4C351}" srcId="{8D3845A9-303B-45F4-8D58-73E5A870E3D7}" destId="{F2111456-8041-49E6-B3D9-3F946FF9B0E1}" srcOrd="4" destOrd="0" parTransId="{640DF135-35C3-4E40-8CFA-D33E6324CEDC}" sibTransId="{B4271412-0FBD-4385-9AF7-783FF3EF3689}"/>
    <dgm:cxn modelId="{B0A4C6B7-7D64-45B6-8090-E67EC7B50628}" type="presOf" srcId="{F17DBD91-1E7A-413F-99F1-E16B8B19A6A9}" destId="{35A3D3B8-FDA4-4530-B4B0-02CEB783C919}" srcOrd="0" destOrd="0" presId="urn:microsoft.com/office/officeart/2005/8/layout/vList2"/>
    <dgm:cxn modelId="{5DF98792-DC73-4117-9721-BF9877E153DF}" srcId="{8D3845A9-303B-45F4-8D58-73E5A870E3D7}" destId="{D46F3AEA-8D69-40EA-A6B3-E18E678D6872}" srcOrd="0" destOrd="0" parTransId="{53CE045A-C4E6-4DA1-9B91-11B4A2EFCE4B}" sibTransId="{220C6D01-E7BB-4D93-B50C-6B189846CF58}"/>
    <dgm:cxn modelId="{D76EA32E-B9B1-4DB0-A89A-7B6DD4FB5AC4}" srcId="{8D3845A9-303B-45F4-8D58-73E5A870E3D7}" destId="{51EB71E4-08D1-40EE-BBC0-24C520BACF0A}" srcOrd="3" destOrd="0" parTransId="{82F1A14F-CFBB-45D1-9DAE-681241DECE67}" sibTransId="{024FAA34-6673-42DF-B08D-3FC2EB9C239E}"/>
    <dgm:cxn modelId="{C95E5B31-072E-4445-8BB8-7E92E3C2B157}" type="presOf" srcId="{F2111456-8041-49E6-B3D9-3F946FF9B0E1}" destId="{CF311404-B77E-472A-A707-6E58ACDCB382}" srcOrd="0" destOrd="0" presId="urn:microsoft.com/office/officeart/2005/8/layout/vList2"/>
    <dgm:cxn modelId="{592AC4EE-88F5-40E4-82D9-180B76249023}" type="presOf" srcId="{51EB71E4-08D1-40EE-BBC0-24C520BACF0A}" destId="{836976A8-B8B4-4A56-8BFD-19C1FDA58E68}" srcOrd="0" destOrd="0" presId="urn:microsoft.com/office/officeart/2005/8/layout/vList2"/>
    <dgm:cxn modelId="{73EB3CD2-E3CA-48BE-B86F-3BD3840EFBB3}" type="presOf" srcId="{8D3845A9-303B-45F4-8D58-73E5A870E3D7}" destId="{C814271E-619B-409B-AE03-B5489F94D16C}" srcOrd="0" destOrd="0" presId="urn:microsoft.com/office/officeart/2005/8/layout/vList2"/>
    <dgm:cxn modelId="{EBABB707-A4B1-408F-B3DC-2A400EE8D472}" type="presOf" srcId="{23C2670B-910B-48BB-90B9-86B3F02A6F09}" destId="{165A8263-FCAD-4439-B5CE-595306B63A7A}" srcOrd="0" destOrd="0" presId="urn:microsoft.com/office/officeart/2005/8/layout/vList2"/>
    <dgm:cxn modelId="{F5120C1D-6F09-43C3-8DC8-73D37CE31152}" type="presParOf" srcId="{C814271E-619B-409B-AE03-B5489F94D16C}" destId="{FB85EF81-7836-4C1B-9F93-7C5410DBDE3F}" srcOrd="0" destOrd="0" presId="urn:microsoft.com/office/officeart/2005/8/layout/vList2"/>
    <dgm:cxn modelId="{4A107104-783F-4EC5-96E8-D84D34349CEC}" type="presParOf" srcId="{C814271E-619B-409B-AE03-B5489F94D16C}" destId="{2DFBB553-1CC5-4868-9B53-4A4EF04158E1}" srcOrd="1" destOrd="0" presId="urn:microsoft.com/office/officeart/2005/8/layout/vList2"/>
    <dgm:cxn modelId="{2A1280E7-7CC6-4498-984D-D86C5B1A79A6}" type="presParOf" srcId="{C814271E-619B-409B-AE03-B5489F94D16C}" destId="{35A3D3B8-FDA4-4530-B4B0-02CEB783C919}" srcOrd="2" destOrd="0" presId="urn:microsoft.com/office/officeart/2005/8/layout/vList2"/>
    <dgm:cxn modelId="{1FDD80B0-E057-4FAF-81FA-9DCA73AB3635}" type="presParOf" srcId="{C814271E-619B-409B-AE03-B5489F94D16C}" destId="{7FF3BE6C-63CB-47F3-9617-E7C0CE0E88CC}" srcOrd="3" destOrd="0" presId="urn:microsoft.com/office/officeart/2005/8/layout/vList2"/>
    <dgm:cxn modelId="{64BCA5DD-940E-4A07-BCED-319ACDFE092E}" type="presParOf" srcId="{C814271E-619B-409B-AE03-B5489F94D16C}" destId="{165A8263-FCAD-4439-B5CE-595306B63A7A}" srcOrd="4" destOrd="0" presId="urn:microsoft.com/office/officeart/2005/8/layout/vList2"/>
    <dgm:cxn modelId="{AA6CEC55-79B5-4546-B8D9-942C9379AD21}" type="presParOf" srcId="{C814271E-619B-409B-AE03-B5489F94D16C}" destId="{43E63CC3-2053-45EC-9532-DF2CE88988D5}" srcOrd="5" destOrd="0" presId="urn:microsoft.com/office/officeart/2005/8/layout/vList2"/>
    <dgm:cxn modelId="{42582757-C9C5-4389-9BB9-4E02CFC21D9F}" type="presParOf" srcId="{C814271E-619B-409B-AE03-B5489F94D16C}" destId="{836976A8-B8B4-4A56-8BFD-19C1FDA58E68}" srcOrd="6" destOrd="0" presId="urn:microsoft.com/office/officeart/2005/8/layout/vList2"/>
    <dgm:cxn modelId="{ECFB5D1D-31CB-40F5-8025-447B0EDBEEE9}" type="presParOf" srcId="{C814271E-619B-409B-AE03-B5489F94D16C}" destId="{2F99F598-77DD-46A6-A100-5F2A1C9E70B9}" srcOrd="7" destOrd="0" presId="urn:microsoft.com/office/officeart/2005/8/layout/vList2"/>
    <dgm:cxn modelId="{42C24CCB-869A-4EF1-8457-9D74A8E92D4D}" type="presParOf" srcId="{C814271E-619B-409B-AE03-B5489F94D16C}" destId="{CF311404-B77E-472A-A707-6E58ACDCB382}" srcOrd="8" destOrd="0" presId="urn:microsoft.com/office/officeart/2005/8/layout/vList2"/>
    <dgm:cxn modelId="{30B6BB42-E0E0-4E5E-8629-A71D5BC7BCF8}" type="presParOf" srcId="{C814271E-619B-409B-AE03-B5489F94D16C}" destId="{EB1387F6-91B1-4205-8FD8-21FEB6C7F957}" srcOrd="9" destOrd="0" presId="urn:microsoft.com/office/officeart/2005/8/layout/vList2"/>
    <dgm:cxn modelId="{08430953-3126-45EE-A204-7D95AE3EC852}" type="presParOf" srcId="{C814271E-619B-409B-AE03-B5489F94D16C}" destId="{2B375FF0-231D-4A9B-9CB0-C5BE110D2F02}" srcOrd="1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09CDB5-7264-4312-BA94-EFE5EFCD8181}" type="doc">
      <dgm:prSet loTypeId="urn:microsoft.com/office/officeart/2005/8/layout/vList2" loCatId="list" qsTypeId="urn:microsoft.com/office/officeart/2005/8/quickstyle/simple4" qsCatId="simple" csTypeId="urn:microsoft.com/office/officeart/2005/8/colors/accent2_2" csCatId="accent2"/>
      <dgm:spPr/>
      <dgm:t>
        <a:bodyPr/>
        <a:lstStyle/>
        <a:p>
          <a:endParaRPr lang="en-US"/>
        </a:p>
      </dgm:t>
    </dgm:pt>
    <dgm:pt modelId="{079EB103-AA4E-41EC-86E5-EDA91B5E0518}">
      <dgm:prSet/>
      <dgm:spPr/>
      <dgm:t>
        <a:bodyPr/>
        <a:lstStyle/>
        <a:p>
          <a:r>
            <a:rPr lang="el-GR"/>
            <a:t>Τ</a:t>
          </a:r>
          <a:r>
            <a:rPr lang="el-GR" b="0" i="0" baseline="0"/>
            <a:t>έσσερις βασικοί άξονες ανάλυσης</a:t>
          </a:r>
          <a:r>
            <a:rPr lang="en-US" b="0" i="0" baseline="0"/>
            <a:t>:</a:t>
          </a:r>
          <a:endParaRPr lang="en-US"/>
        </a:p>
      </dgm:t>
    </dgm:pt>
    <dgm:pt modelId="{6E154B57-1D13-4FE7-9229-0E5E69C905D4}" type="parTrans" cxnId="{DF1BA630-EC58-49E9-AEE0-1CB51BBD4642}">
      <dgm:prSet/>
      <dgm:spPr/>
      <dgm:t>
        <a:bodyPr/>
        <a:lstStyle/>
        <a:p>
          <a:endParaRPr lang="en-US"/>
        </a:p>
      </dgm:t>
    </dgm:pt>
    <dgm:pt modelId="{ED99F535-923E-4E6A-91DA-AC52677CDE73}" type="sibTrans" cxnId="{DF1BA630-EC58-49E9-AEE0-1CB51BBD4642}">
      <dgm:prSet/>
      <dgm:spPr/>
      <dgm:t>
        <a:bodyPr/>
        <a:lstStyle/>
        <a:p>
          <a:endParaRPr lang="en-US"/>
        </a:p>
      </dgm:t>
    </dgm:pt>
    <dgm:pt modelId="{CB11CB39-F671-45BF-B5AA-E8BD16A56F4F}">
      <dgm:prSet/>
      <dgm:spPr/>
      <dgm:t>
        <a:bodyPr/>
        <a:lstStyle/>
        <a:p>
          <a:r>
            <a:rPr lang="el-GR" b="0" i="0" baseline="0" dirty="0"/>
            <a:t>i) θέματα εκπαίδευσης, δεξιοτήτων και αναντιστοιχιών, </a:t>
          </a:r>
          <a:endParaRPr lang="en-US" dirty="0"/>
        </a:p>
      </dgm:t>
    </dgm:pt>
    <dgm:pt modelId="{AD7CB6B8-71A9-499A-87EE-515E27917B74}" type="parTrans" cxnId="{4A5993A3-5EF1-4038-B6D7-92C35E3DEFB4}">
      <dgm:prSet/>
      <dgm:spPr/>
      <dgm:t>
        <a:bodyPr/>
        <a:lstStyle/>
        <a:p>
          <a:endParaRPr lang="en-US"/>
        </a:p>
      </dgm:t>
    </dgm:pt>
    <dgm:pt modelId="{49AF0FF8-FA40-42D6-BD8B-1B4026BBF570}" type="sibTrans" cxnId="{4A5993A3-5EF1-4038-B6D7-92C35E3DEFB4}">
      <dgm:prSet/>
      <dgm:spPr/>
      <dgm:t>
        <a:bodyPr/>
        <a:lstStyle/>
        <a:p>
          <a:endParaRPr lang="en-US"/>
        </a:p>
      </dgm:t>
    </dgm:pt>
    <dgm:pt modelId="{618F116B-AD82-456A-86F6-621AD7AB13B7}">
      <dgm:prSet/>
      <dgm:spPr/>
      <dgm:t>
        <a:bodyPr/>
        <a:lstStyle/>
        <a:p>
          <a:r>
            <a:rPr lang="el-GR" b="0" i="0" baseline="0"/>
            <a:t>ii) θέματα κατάρτισης και νέων τεχνολογιών ως προς τις εργασιακές σχέσεις, </a:t>
          </a:r>
          <a:endParaRPr lang="en-US"/>
        </a:p>
      </dgm:t>
    </dgm:pt>
    <dgm:pt modelId="{4B281789-B644-4AD9-9135-BA4B86B27F0F}" type="parTrans" cxnId="{1B9AB6D0-0DFA-4835-84CE-1C4EE26E148D}">
      <dgm:prSet/>
      <dgm:spPr/>
      <dgm:t>
        <a:bodyPr/>
        <a:lstStyle/>
        <a:p>
          <a:endParaRPr lang="en-US"/>
        </a:p>
      </dgm:t>
    </dgm:pt>
    <dgm:pt modelId="{78512C2A-4B27-45A7-9860-E85AAD0AA62C}" type="sibTrans" cxnId="{1B9AB6D0-0DFA-4835-84CE-1C4EE26E148D}">
      <dgm:prSet/>
      <dgm:spPr/>
      <dgm:t>
        <a:bodyPr/>
        <a:lstStyle/>
        <a:p>
          <a:endParaRPr lang="en-US"/>
        </a:p>
      </dgm:t>
    </dgm:pt>
    <dgm:pt modelId="{DA05626F-881C-48BA-A6EC-A35FDE4AF76A}">
      <dgm:prSet/>
      <dgm:spPr/>
      <dgm:t>
        <a:bodyPr/>
        <a:lstStyle/>
        <a:p>
          <a:r>
            <a:rPr lang="el-GR" b="0" i="0" baseline="0"/>
            <a:t>iii) η επίδραση της πανδημίας στις απαιτούμενες/ζητούμενες δεξιότητες και τέλος </a:t>
          </a:r>
          <a:endParaRPr lang="en-US"/>
        </a:p>
      </dgm:t>
    </dgm:pt>
    <dgm:pt modelId="{7096E0DC-564A-45F6-8288-DEAA5F6B5DD0}" type="parTrans" cxnId="{A4B3B1F0-A395-40C2-B1E5-D3E40FA0A0FC}">
      <dgm:prSet/>
      <dgm:spPr/>
      <dgm:t>
        <a:bodyPr/>
        <a:lstStyle/>
        <a:p>
          <a:endParaRPr lang="en-US"/>
        </a:p>
      </dgm:t>
    </dgm:pt>
    <dgm:pt modelId="{2E968796-FE06-4722-9C7D-D26CBC14DB8F}" type="sibTrans" cxnId="{A4B3B1F0-A395-40C2-B1E5-D3E40FA0A0FC}">
      <dgm:prSet/>
      <dgm:spPr/>
      <dgm:t>
        <a:bodyPr/>
        <a:lstStyle/>
        <a:p>
          <a:endParaRPr lang="en-US"/>
        </a:p>
      </dgm:t>
    </dgm:pt>
    <dgm:pt modelId="{B9F3A254-D5DE-4007-A644-84B308F45C47}">
      <dgm:prSet/>
      <dgm:spPr/>
      <dgm:t>
        <a:bodyPr/>
        <a:lstStyle/>
        <a:p>
          <a:r>
            <a:rPr lang="el-GR" b="0" i="0" baseline="0" dirty="0" err="1"/>
            <a:t>iv</a:t>
          </a:r>
          <a:r>
            <a:rPr lang="el-GR" b="0" i="0" baseline="0" dirty="0"/>
            <a:t>) το μέλλον της εργασίας</a:t>
          </a:r>
          <a:endParaRPr lang="en-US" dirty="0"/>
        </a:p>
      </dgm:t>
    </dgm:pt>
    <dgm:pt modelId="{6952A0A7-8085-42CC-B1BA-B901196BA0D4}" type="parTrans" cxnId="{8C6357A5-5AE5-4263-82DA-4C5B43729F83}">
      <dgm:prSet/>
      <dgm:spPr/>
      <dgm:t>
        <a:bodyPr/>
        <a:lstStyle/>
        <a:p>
          <a:endParaRPr lang="en-US"/>
        </a:p>
      </dgm:t>
    </dgm:pt>
    <dgm:pt modelId="{F9757204-37B0-4929-8163-5BF316E78A05}" type="sibTrans" cxnId="{8C6357A5-5AE5-4263-82DA-4C5B43729F83}">
      <dgm:prSet/>
      <dgm:spPr/>
      <dgm:t>
        <a:bodyPr/>
        <a:lstStyle/>
        <a:p>
          <a:endParaRPr lang="en-US"/>
        </a:p>
      </dgm:t>
    </dgm:pt>
    <dgm:pt modelId="{AA1E3934-9DE9-4A37-A844-5061C16C00AB}" type="pres">
      <dgm:prSet presAssocID="{2A09CDB5-7264-4312-BA94-EFE5EFCD8181}" presName="linear" presStyleCnt="0">
        <dgm:presLayoutVars>
          <dgm:animLvl val="lvl"/>
          <dgm:resizeHandles val="exact"/>
        </dgm:presLayoutVars>
      </dgm:prSet>
      <dgm:spPr/>
      <dgm:t>
        <a:bodyPr/>
        <a:lstStyle/>
        <a:p>
          <a:endParaRPr lang="el-GR"/>
        </a:p>
      </dgm:t>
    </dgm:pt>
    <dgm:pt modelId="{2973BFD7-2CFF-4AC3-892A-EE815D95ECE4}" type="pres">
      <dgm:prSet presAssocID="{079EB103-AA4E-41EC-86E5-EDA91B5E0518}" presName="parentText" presStyleLbl="node1" presStyleIdx="0" presStyleCnt="5">
        <dgm:presLayoutVars>
          <dgm:chMax val="0"/>
          <dgm:bulletEnabled val="1"/>
        </dgm:presLayoutVars>
      </dgm:prSet>
      <dgm:spPr/>
      <dgm:t>
        <a:bodyPr/>
        <a:lstStyle/>
        <a:p>
          <a:endParaRPr lang="el-GR"/>
        </a:p>
      </dgm:t>
    </dgm:pt>
    <dgm:pt modelId="{83693F30-F422-406D-9BEF-C8F6CCA5F3F6}" type="pres">
      <dgm:prSet presAssocID="{ED99F535-923E-4E6A-91DA-AC52677CDE73}" presName="spacer" presStyleCnt="0"/>
      <dgm:spPr/>
    </dgm:pt>
    <dgm:pt modelId="{A3E3180F-6E12-4518-9B4F-EFB276AED956}" type="pres">
      <dgm:prSet presAssocID="{CB11CB39-F671-45BF-B5AA-E8BD16A56F4F}" presName="parentText" presStyleLbl="node1" presStyleIdx="1" presStyleCnt="5">
        <dgm:presLayoutVars>
          <dgm:chMax val="0"/>
          <dgm:bulletEnabled val="1"/>
        </dgm:presLayoutVars>
      </dgm:prSet>
      <dgm:spPr/>
      <dgm:t>
        <a:bodyPr/>
        <a:lstStyle/>
        <a:p>
          <a:endParaRPr lang="el-GR"/>
        </a:p>
      </dgm:t>
    </dgm:pt>
    <dgm:pt modelId="{05270E5D-5D33-40B7-9CBC-EB7290CB373F}" type="pres">
      <dgm:prSet presAssocID="{49AF0FF8-FA40-42D6-BD8B-1B4026BBF570}" presName="spacer" presStyleCnt="0"/>
      <dgm:spPr/>
    </dgm:pt>
    <dgm:pt modelId="{FEE4A42E-54A8-426C-A29A-7EBB31BBAAB8}" type="pres">
      <dgm:prSet presAssocID="{618F116B-AD82-456A-86F6-621AD7AB13B7}" presName="parentText" presStyleLbl="node1" presStyleIdx="2" presStyleCnt="5">
        <dgm:presLayoutVars>
          <dgm:chMax val="0"/>
          <dgm:bulletEnabled val="1"/>
        </dgm:presLayoutVars>
      </dgm:prSet>
      <dgm:spPr/>
      <dgm:t>
        <a:bodyPr/>
        <a:lstStyle/>
        <a:p>
          <a:endParaRPr lang="el-GR"/>
        </a:p>
      </dgm:t>
    </dgm:pt>
    <dgm:pt modelId="{8CCC76F3-55FC-4B7E-81D3-A37AF58FAEDA}" type="pres">
      <dgm:prSet presAssocID="{78512C2A-4B27-45A7-9860-E85AAD0AA62C}" presName="spacer" presStyleCnt="0"/>
      <dgm:spPr/>
    </dgm:pt>
    <dgm:pt modelId="{B0CD3FB9-48F9-4F9B-ABB5-D701C904D163}" type="pres">
      <dgm:prSet presAssocID="{DA05626F-881C-48BA-A6EC-A35FDE4AF76A}" presName="parentText" presStyleLbl="node1" presStyleIdx="3" presStyleCnt="5">
        <dgm:presLayoutVars>
          <dgm:chMax val="0"/>
          <dgm:bulletEnabled val="1"/>
        </dgm:presLayoutVars>
      </dgm:prSet>
      <dgm:spPr/>
      <dgm:t>
        <a:bodyPr/>
        <a:lstStyle/>
        <a:p>
          <a:endParaRPr lang="el-GR"/>
        </a:p>
      </dgm:t>
    </dgm:pt>
    <dgm:pt modelId="{AE17DDC0-BBDE-4BB9-89EB-9579BB7AD192}" type="pres">
      <dgm:prSet presAssocID="{2E968796-FE06-4722-9C7D-D26CBC14DB8F}" presName="spacer" presStyleCnt="0"/>
      <dgm:spPr/>
    </dgm:pt>
    <dgm:pt modelId="{282A6C21-F6D9-48C8-A91A-72714514891C}" type="pres">
      <dgm:prSet presAssocID="{B9F3A254-D5DE-4007-A644-84B308F45C47}" presName="parentText" presStyleLbl="node1" presStyleIdx="4" presStyleCnt="5">
        <dgm:presLayoutVars>
          <dgm:chMax val="0"/>
          <dgm:bulletEnabled val="1"/>
        </dgm:presLayoutVars>
      </dgm:prSet>
      <dgm:spPr/>
      <dgm:t>
        <a:bodyPr/>
        <a:lstStyle/>
        <a:p>
          <a:endParaRPr lang="el-GR"/>
        </a:p>
      </dgm:t>
    </dgm:pt>
  </dgm:ptLst>
  <dgm:cxnLst>
    <dgm:cxn modelId="{A4B3B1F0-A395-40C2-B1E5-D3E40FA0A0FC}" srcId="{2A09CDB5-7264-4312-BA94-EFE5EFCD8181}" destId="{DA05626F-881C-48BA-A6EC-A35FDE4AF76A}" srcOrd="3" destOrd="0" parTransId="{7096E0DC-564A-45F6-8288-DEAA5F6B5DD0}" sibTransId="{2E968796-FE06-4722-9C7D-D26CBC14DB8F}"/>
    <dgm:cxn modelId="{DF1BA630-EC58-49E9-AEE0-1CB51BBD4642}" srcId="{2A09CDB5-7264-4312-BA94-EFE5EFCD8181}" destId="{079EB103-AA4E-41EC-86E5-EDA91B5E0518}" srcOrd="0" destOrd="0" parTransId="{6E154B57-1D13-4FE7-9229-0E5E69C905D4}" sibTransId="{ED99F535-923E-4E6A-91DA-AC52677CDE73}"/>
    <dgm:cxn modelId="{FB5A654A-E2CE-42F9-AA28-9411B3910DF7}" type="presOf" srcId="{DA05626F-881C-48BA-A6EC-A35FDE4AF76A}" destId="{B0CD3FB9-48F9-4F9B-ABB5-D701C904D163}" srcOrd="0" destOrd="0" presId="urn:microsoft.com/office/officeart/2005/8/layout/vList2"/>
    <dgm:cxn modelId="{65F36429-8054-4B5E-9600-E6F4403319E4}" type="presOf" srcId="{2A09CDB5-7264-4312-BA94-EFE5EFCD8181}" destId="{AA1E3934-9DE9-4A37-A844-5061C16C00AB}" srcOrd="0" destOrd="0" presId="urn:microsoft.com/office/officeart/2005/8/layout/vList2"/>
    <dgm:cxn modelId="{F5CDABD8-AA97-499E-9B01-F79A22CD6327}" type="presOf" srcId="{079EB103-AA4E-41EC-86E5-EDA91B5E0518}" destId="{2973BFD7-2CFF-4AC3-892A-EE815D95ECE4}" srcOrd="0" destOrd="0" presId="urn:microsoft.com/office/officeart/2005/8/layout/vList2"/>
    <dgm:cxn modelId="{C8FD51D3-824E-4041-A54F-E893219E2520}" type="presOf" srcId="{618F116B-AD82-456A-86F6-621AD7AB13B7}" destId="{FEE4A42E-54A8-426C-A29A-7EBB31BBAAB8}" srcOrd="0" destOrd="0" presId="urn:microsoft.com/office/officeart/2005/8/layout/vList2"/>
    <dgm:cxn modelId="{3DCF8062-E841-4AB6-9BE6-F88CDA66668E}" type="presOf" srcId="{CB11CB39-F671-45BF-B5AA-E8BD16A56F4F}" destId="{A3E3180F-6E12-4518-9B4F-EFB276AED956}" srcOrd="0" destOrd="0" presId="urn:microsoft.com/office/officeart/2005/8/layout/vList2"/>
    <dgm:cxn modelId="{8C6357A5-5AE5-4263-82DA-4C5B43729F83}" srcId="{2A09CDB5-7264-4312-BA94-EFE5EFCD8181}" destId="{B9F3A254-D5DE-4007-A644-84B308F45C47}" srcOrd="4" destOrd="0" parTransId="{6952A0A7-8085-42CC-B1BA-B901196BA0D4}" sibTransId="{F9757204-37B0-4929-8163-5BF316E78A05}"/>
    <dgm:cxn modelId="{3EFE1416-62DE-4F74-AA41-F6DE90CEA2F6}" type="presOf" srcId="{B9F3A254-D5DE-4007-A644-84B308F45C47}" destId="{282A6C21-F6D9-48C8-A91A-72714514891C}" srcOrd="0" destOrd="0" presId="urn:microsoft.com/office/officeart/2005/8/layout/vList2"/>
    <dgm:cxn modelId="{1B9AB6D0-0DFA-4835-84CE-1C4EE26E148D}" srcId="{2A09CDB5-7264-4312-BA94-EFE5EFCD8181}" destId="{618F116B-AD82-456A-86F6-621AD7AB13B7}" srcOrd="2" destOrd="0" parTransId="{4B281789-B644-4AD9-9135-BA4B86B27F0F}" sibTransId="{78512C2A-4B27-45A7-9860-E85AAD0AA62C}"/>
    <dgm:cxn modelId="{4A5993A3-5EF1-4038-B6D7-92C35E3DEFB4}" srcId="{2A09CDB5-7264-4312-BA94-EFE5EFCD8181}" destId="{CB11CB39-F671-45BF-B5AA-E8BD16A56F4F}" srcOrd="1" destOrd="0" parTransId="{AD7CB6B8-71A9-499A-87EE-515E27917B74}" sibTransId="{49AF0FF8-FA40-42D6-BD8B-1B4026BBF570}"/>
    <dgm:cxn modelId="{7E37484C-3A41-4FCC-9EE9-A3C0AE4CBA54}" type="presParOf" srcId="{AA1E3934-9DE9-4A37-A844-5061C16C00AB}" destId="{2973BFD7-2CFF-4AC3-892A-EE815D95ECE4}" srcOrd="0" destOrd="0" presId="urn:microsoft.com/office/officeart/2005/8/layout/vList2"/>
    <dgm:cxn modelId="{487C83D5-0864-40DF-A61C-83BDD344400F}" type="presParOf" srcId="{AA1E3934-9DE9-4A37-A844-5061C16C00AB}" destId="{83693F30-F422-406D-9BEF-C8F6CCA5F3F6}" srcOrd="1" destOrd="0" presId="urn:microsoft.com/office/officeart/2005/8/layout/vList2"/>
    <dgm:cxn modelId="{BAA8C997-0613-4478-9A7C-27D81CC7DF23}" type="presParOf" srcId="{AA1E3934-9DE9-4A37-A844-5061C16C00AB}" destId="{A3E3180F-6E12-4518-9B4F-EFB276AED956}" srcOrd="2" destOrd="0" presId="urn:microsoft.com/office/officeart/2005/8/layout/vList2"/>
    <dgm:cxn modelId="{BD95CBF9-9A04-4E73-A259-CB353EC8812D}" type="presParOf" srcId="{AA1E3934-9DE9-4A37-A844-5061C16C00AB}" destId="{05270E5D-5D33-40B7-9CBC-EB7290CB373F}" srcOrd="3" destOrd="0" presId="urn:microsoft.com/office/officeart/2005/8/layout/vList2"/>
    <dgm:cxn modelId="{0DB42E8E-4E8C-4280-989C-2B6472D91FDF}" type="presParOf" srcId="{AA1E3934-9DE9-4A37-A844-5061C16C00AB}" destId="{FEE4A42E-54A8-426C-A29A-7EBB31BBAAB8}" srcOrd="4" destOrd="0" presId="urn:microsoft.com/office/officeart/2005/8/layout/vList2"/>
    <dgm:cxn modelId="{BAF4758E-163E-4C22-A562-7A5CF336F4A3}" type="presParOf" srcId="{AA1E3934-9DE9-4A37-A844-5061C16C00AB}" destId="{8CCC76F3-55FC-4B7E-81D3-A37AF58FAEDA}" srcOrd="5" destOrd="0" presId="urn:microsoft.com/office/officeart/2005/8/layout/vList2"/>
    <dgm:cxn modelId="{FEF7F93C-AF52-4DD2-BF89-FF76C1DF21A1}" type="presParOf" srcId="{AA1E3934-9DE9-4A37-A844-5061C16C00AB}" destId="{B0CD3FB9-48F9-4F9B-ABB5-D701C904D163}" srcOrd="6" destOrd="0" presId="urn:microsoft.com/office/officeart/2005/8/layout/vList2"/>
    <dgm:cxn modelId="{740D0426-FE34-4D77-BCDB-63120548FFD6}" type="presParOf" srcId="{AA1E3934-9DE9-4A37-A844-5061C16C00AB}" destId="{AE17DDC0-BBDE-4BB9-89EB-9579BB7AD192}" srcOrd="7" destOrd="0" presId="urn:microsoft.com/office/officeart/2005/8/layout/vList2"/>
    <dgm:cxn modelId="{76AC21F2-CB6B-4AE3-905D-53896D350445}" type="presParOf" srcId="{AA1E3934-9DE9-4A37-A844-5061C16C00AB}" destId="{282A6C21-F6D9-48C8-A91A-72714514891C}"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09CDB5-7264-4312-BA94-EFE5EFCD8181}"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079EB103-AA4E-41EC-86E5-EDA91B5E0518}">
      <dgm:prSet custT="1"/>
      <dgm:spPr/>
      <dgm:t>
        <a:bodyPr/>
        <a:lstStyle/>
        <a:p>
          <a:r>
            <a:rPr lang="el-GR" sz="2100" b="0" i="0" kern="1200" baseline="0" dirty="0">
              <a:solidFill>
                <a:prstClr val="white"/>
              </a:solidFill>
              <a:latin typeface="Calibri" panose="020F0502020204030204"/>
              <a:ea typeface="+mn-ea"/>
              <a:cs typeface="+mn-cs"/>
            </a:rPr>
            <a:t>Ερευνητικές υποθέσεις</a:t>
          </a:r>
          <a:r>
            <a:rPr lang="en-US" sz="2100" b="0" i="0" kern="1200" baseline="0" dirty="0">
              <a:solidFill>
                <a:prstClr val="white"/>
              </a:solidFill>
              <a:latin typeface="Calibri" panose="020F0502020204030204"/>
              <a:ea typeface="+mn-ea"/>
              <a:cs typeface="+mn-cs"/>
            </a:rPr>
            <a:t>:</a:t>
          </a:r>
        </a:p>
      </dgm:t>
    </dgm:pt>
    <dgm:pt modelId="{6E154B57-1D13-4FE7-9229-0E5E69C905D4}" type="parTrans" cxnId="{DF1BA630-EC58-49E9-AEE0-1CB51BBD4642}">
      <dgm:prSet/>
      <dgm:spPr/>
      <dgm:t>
        <a:bodyPr/>
        <a:lstStyle/>
        <a:p>
          <a:endParaRPr lang="en-US"/>
        </a:p>
      </dgm:t>
    </dgm:pt>
    <dgm:pt modelId="{ED99F535-923E-4E6A-91DA-AC52677CDE73}" type="sibTrans" cxnId="{DF1BA630-EC58-49E9-AEE0-1CB51BBD4642}">
      <dgm:prSet/>
      <dgm:spPr/>
      <dgm:t>
        <a:bodyPr/>
        <a:lstStyle/>
        <a:p>
          <a:endParaRPr lang="en-US"/>
        </a:p>
      </dgm:t>
    </dgm:pt>
    <dgm:pt modelId="{CB11CB39-F671-45BF-B5AA-E8BD16A56F4F}">
      <dgm:prSet custT="1"/>
      <dgm:spPr/>
      <dgm:t>
        <a:bodyPr/>
        <a:lstStyle/>
        <a:p>
          <a:r>
            <a:rPr lang="el-GR" sz="1800" b="0" i="0" kern="1200" baseline="0" dirty="0">
              <a:solidFill>
                <a:prstClr val="white"/>
              </a:solidFill>
              <a:latin typeface="Calibri" panose="020F0502020204030204"/>
              <a:ea typeface="+mn-ea"/>
              <a:cs typeface="+mn-cs"/>
            </a:rPr>
            <a:t>σοβαρό έλλειμμα και σημαντικές αναντιστοιχίες στις απαιτούμενες δεξιότητες</a:t>
          </a:r>
          <a:endParaRPr lang="en-US" sz="1800" b="0" i="0" kern="1200" baseline="0" dirty="0">
            <a:solidFill>
              <a:prstClr val="white"/>
            </a:solidFill>
            <a:latin typeface="Calibri" panose="020F0502020204030204"/>
            <a:ea typeface="+mn-ea"/>
            <a:cs typeface="+mn-cs"/>
          </a:endParaRPr>
        </a:p>
      </dgm:t>
    </dgm:pt>
    <dgm:pt modelId="{AD7CB6B8-71A9-499A-87EE-515E27917B74}" type="parTrans" cxnId="{4A5993A3-5EF1-4038-B6D7-92C35E3DEFB4}">
      <dgm:prSet/>
      <dgm:spPr/>
      <dgm:t>
        <a:bodyPr/>
        <a:lstStyle/>
        <a:p>
          <a:endParaRPr lang="en-US"/>
        </a:p>
      </dgm:t>
    </dgm:pt>
    <dgm:pt modelId="{49AF0FF8-FA40-42D6-BD8B-1B4026BBF570}" type="sibTrans" cxnId="{4A5993A3-5EF1-4038-B6D7-92C35E3DEFB4}">
      <dgm:prSet/>
      <dgm:spPr/>
      <dgm:t>
        <a:bodyPr/>
        <a:lstStyle/>
        <a:p>
          <a:endParaRPr lang="en-US"/>
        </a:p>
      </dgm:t>
    </dgm:pt>
    <dgm:pt modelId="{618F116B-AD82-456A-86F6-621AD7AB13B7}">
      <dgm:prSet custT="1"/>
      <dgm:spPr/>
      <dgm:t>
        <a:bodyPr/>
        <a:lstStyle/>
        <a:p>
          <a:r>
            <a:rPr lang="el-GR" sz="1800" dirty="0">
              <a:solidFill>
                <a:schemeClr val="bg1"/>
              </a:solidFill>
              <a:latin typeface="+mn-lt"/>
            </a:rPr>
            <a:t>σημαντική επίδραση της πανδημίας</a:t>
          </a:r>
          <a:endParaRPr lang="en-US" sz="1800" dirty="0">
            <a:solidFill>
              <a:schemeClr val="bg1"/>
            </a:solidFill>
            <a:latin typeface="+mn-lt"/>
          </a:endParaRPr>
        </a:p>
      </dgm:t>
    </dgm:pt>
    <dgm:pt modelId="{4B281789-B644-4AD9-9135-BA4B86B27F0F}" type="parTrans" cxnId="{1B9AB6D0-0DFA-4835-84CE-1C4EE26E148D}">
      <dgm:prSet/>
      <dgm:spPr/>
      <dgm:t>
        <a:bodyPr/>
        <a:lstStyle/>
        <a:p>
          <a:endParaRPr lang="en-US"/>
        </a:p>
      </dgm:t>
    </dgm:pt>
    <dgm:pt modelId="{78512C2A-4B27-45A7-9860-E85AAD0AA62C}" type="sibTrans" cxnId="{1B9AB6D0-0DFA-4835-84CE-1C4EE26E148D}">
      <dgm:prSet/>
      <dgm:spPr/>
      <dgm:t>
        <a:bodyPr/>
        <a:lstStyle/>
        <a:p>
          <a:endParaRPr lang="en-US"/>
        </a:p>
      </dgm:t>
    </dgm:pt>
    <dgm:pt modelId="{DA05626F-881C-48BA-A6EC-A35FDE4AF76A}">
      <dgm:prSet custT="1"/>
      <dgm:spPr/>
      <dgm:t>
        <a:bodyPr/>
        <a:lstStyle/>
        <a:p>
          <a:r>
            <a:rPr lang="el-GR" sz="1800" kern="1200" dirty="0">
              <a:solidFill>
                <a:prstClr val="white"/>
              </a:solidFill>
              <a:latin typeface="Calibri" panose="020F0502020204030204"/>
              <a:ea typeface="+mn-ea"/>
              <a:cs typeface="+mn-cs"/>
            </a:rPr>
            <a:t>συνολικά, έλλειψη επάρκειας καλών θέσεων εργασίας που σχετίζεται, μεταξύ άλλων, με την οριζόντια και κάθετη αναντιστοιχία δεξιοτήτων/γνώσεων και επαγγελματικής δραστηριότητας, που δεν δημιουργεί αισιοδοξία για το μέλλον της εργασίας στη χώρα </a:t>
          </a:r>
          <a:endParaRPr lang="en-US" sz="1800" kern="1200" dirty="0">
            <a:solidFill>
              <a:prstClr val="white"/>
            </a:solidFill>
            <a:latin typeface="Calibri" panose="020F0502020204030204"/>
            <a:ea typeface="+mn-ea"/>
            <a:cs typeface="+mn-cs"/>
          </a:endParaRPr>
        </a:p>
      </dgm:t>
    </dgm:pt>
    <dgm:pt modelId="{7096E0DC-564A-45F6-8288-DEAA5F6B5DD0}" type="parTrans" cxnId="{A4B3B1F0-A395-40C2-B1E5-D3E40FA0A0FC}">
      <dgm:prSet/>
      <dgm:spPr/>
      <dgm:t>
        <a:bodyPr/>
        <a:lstStyle/>
        <a:p>
          <a:endParaRPr lang="en-US"/>
        </a:p>
      </dgm:t>
    </dgm:pt>
    <dgm:pt modelId="{2E968796-FE06-4722-9C7D-D26CBC14DB8F}" type="sibTrans" cxnId="{A4B3B1F0-A395-40C2-B1E5-D3E40FA0A0FC}">
      <dgm:prSet/>
      <dgm:spPr/>
      <dgm:t>
        <a:bodyPr/>
        <a:lstStyle/>
        <a:p>
          <a:endParaRPr lang="en-US"/>
        </a:p>
      </dgm:t>
    </dgm:pt>
    <dgm:pt modelId="{AA1E3934-9DE9-4A37-A844-5061C16C00AB}" type="pres">
      <dgm:prSet presAssocID="{2A09CDB5-7264-4312-BA94-EFE5EFCD8181}" presName="linear" presStyleCnt="0">
        <dgm:presLayoutVars>
          <dgm:animLvl val="lvl"/>
          <dgm:resizeHandles val="exact"/>
        </dgm:presLayoutVars>
      </dgm:prSet>
      <dgm:spPr/>
      <dgm:t>
        <a:bodyPr/>
        <a:lstStyle/>
        <a:p>
          <a:endParaRPr lang="el-GR"/>
        </a:p>
      </dgm:t>
    </dgm:pt>
    <dgm:pt modelId="{2973BFD7-2CFF-4AC3-892A-EE815D95ECE4}" type="pres">
      <dgm:prSet presAssocID="{079EB103-AA4E-41EC-86E5-EDA91B5E0518}" presName="parentText" presStyleLbl="node1" presStyleIdx="0" presStyleCnt="4" custLinFactNeighborX="105" custLinFactNeighborY="-46967">
        <dgm:presLayoutVars>
          <dgm:chMax val="0"/>
          <dgm:bulletEnabled val="1"/>
        </dgm:presLayoutVars>
      </dgm:prSet>
      <dgm:spPr/>
      <dgm:t>
        <a:bodyPr/>
        <a:lstStyle/>
        <a:p>
          <a:endParaRPr lang="el-GR"/>
        </a:p>
      </dgm:t>
    </dgm:pt>
    <dgm:pt modelId="{83693F30-F422-406D-9BEF-C8F6CCA5F3F6}" type="pres">
      <dgm:prSet presAssocID="{ED99F535-923E-4E6A-91DA-AC52677CDE73}" presName="spacer" presStyleCnt="0"/>
      <dgm:spPr/>
    </dgm:pt>
    <dgm:pt modelId="{A3E3180F-6E12-4518-9B4F-EFB276AED956}" type="pres">
      <dgm:prSet presAssocID="{CB11CB39-F671-45BF-B5AA-E8BD16A56F4F}" presName="parentText" presStyleLbl="node1" presStyleIdx="1" presStyleCnt="4">
        <dgm:presLayoutVars>
          <dgm:chMax val="0"/>
          <dgm:bulletEnabled val="1"/>
        </dgm:presLayoutVars>
      </dgm:prSet>
      <dgm:spPr/>
      <dgm:t>
        <a:bodyPr/>
        <a:lstStyle/>
        <a:p>
          <a:endParaRPr lang="el-GR"/>
        </a:p>
      </dgm:t>
    </dgm:pt>
    <dgm:pt modelId="{05270E5D-5D33-40B7-9CBC-EB7290CB373F}" type="pres">
      <dgm:prSet presAssocID="{49AF0FF8-FA40-42D6-BD8B-1B4026BBF570}" presName="spacer" presStyleCnt="0"/>
      <dgm:spPr/>
    </dgm:pt>
    <dgm:pt modelId="{FEE4A42E-54A8-426C-A29A-7EBB31BBAAB8}" type="pres">
      <dgm:prSet presAssocID="{618F116B-AD82-456A-86F6-621AD7AB13B7}" presName="parentText" presStyleLbl="node1" presStyleIdx="2" presStyleCnt="4" custLinFactNeighborX="-105" custLinFactNeighborY="0">
        <dgm:presLayoutVars>
          <dgm:chMax val="0"/>
          <dgm:bulletEnabled val="1"/>
        </dgm:presLayoutVars>
      </dgm:prSet>
      <dgm:spPr/>
      <dgm:t>
        <a:bodyPr/>
        <a:lstStyle/>
        <a:p>
          <a:endParaRPr lang="el-GR"/>
        </a:p>
      </dgm:t>
    </dgm:pt>
    <dgm:pt modelId="{8CCC76F3-55FC-4B7E-81D3-A37AF58FAEDA}" type="pres">
      <dgm:prSet presAssocID="{78512C2A-4B27-45A7-9860-E85AAD0AA62C}" presName="spacer" presStyleCnt="0"/>
      <dgm:spPr/>
    </dgm:pt>
    <dgm:pt modelId="{B0CD3FB9-48F9-4F9B-ABB5-D701C904D163}" type="pres">
      <dgm:prSet presAssocID="{DA05626F-881C-48BA-A6EC-A35FDE4AF76A}" presName="parentText" presStyleLbl="node1" presStyleIdx="3" presStyleCnt="4">
        <dgm:presLayoutVars>
          <dgm:chMax val="0"/>
          <dgm:bulletEnabled val="1"/>
        </dgm:presLayoutVars>
      </dgm:prSet>
      <dgm:spPr/>
      <dgm:t>
        <a:bodyPr/>
        <a:lstStyle/>
        <a:p>
          <a:endParaRPr lang="el-GR"/>
        </a:p>
      </dgm:t>
    </dgm:pt>
  </dgm:ptLst>
  <dgm:cxnLst>
    <dgm:cxn modelId="{A4B3B1F0-A395-40C2-B1E5-D3E40FA0A0FC}" srcId="{2A09CDB5-7264-4312-BA94-EFE5EFCD8181}" destId="{DA05626F-881C-48BA-A6EC-A35FDE4AF76A}" srcOrd="3" destOrd="0" parTransId="{7096E0DC-564A-45F6-8288-DEAA5F6B5DD0}" sibTransId="{2E968796-FE06-4722-9C7D-D26CBC14DB8F}"/>
    <dgm:cxn modelId="{DF1BA630-EC58-49E9-AEE0-1CB51BBD4642}" srcId="{2A09CDB5-7264-4312-BA94-EFE5EFCD8181}" destId="{079EB103-AA4E-41EC-86E5-EDA91B5E0518}" srcOrd="0" destOrd="0" parTransId="{6E154B57-1D13-4FE7-9229-0E5E69C905D4}" sibTransId="{ED99F535-923E-4E6A-91DA-AC52677CDE73}"/>
    <dgm:cxn modelId="{FB5A654A-E2CE-42F9-AA28-9411B3910DF7}" type="presOf" srcId="{DA05626F-881C-48BA-A6EC-A35FDE4AF76A}" destId="{B0CD3FB9-48F9-4F9B-ABB5-D701C904D163}" srcOrd="0" destOrd="0" presId="urn:microsoft.com/office/officeart/2005/8/layout/vList2"/>
    <dgm:cxn modelId="{65F36429-8054-4B5E-9600-E6F4403319E4}" type="presOf" srcId="{2A09CDB5-7264-4312-BA94-EFE5EFCD8181}" destId="{AA1E3934-9DE9-4A37-A844-5061C16C00AB}" srcOrd="0" destOrd="0" presId="urn:microsoft.com/office/officeart/2005/8/layout/vList2"/>
    <dgm:cxn modelId="{F5CDABD8-AA97-499E-9B01-F79A22CD6327}" type="presOf" srcId="{079EB103-AA4E-41EC-86E5-EDA91B5E0518}" destId="{2973BFD7-2CFF-4AC3-892A-EE815D95ECE4}" srcOrd="0" destOrd="0" presId="urn:microsoft.com/office/officeart/2005/8/layout/vList2"/>
    <dgm:cxn modelId="{C8FD51D3-824E-4041-A54F-E893219E2520}" type="presOf" srcId="{618F116B-AD82-456A-86F6-621AD7AB13B7}" destId="{FEE4A42E-54A8-426C-A29A-7EBB31BBAAB8}" srcOrd="0" destOrd="0" presId="urn:microsoft.com/office/officeart/2005/8/layout/vList2"/>
    <dgm:cxn modelId="{3DCF8062-E841-4AB6-9BE6-F88CDA66668E}" type="presOf" srcId="{CB11CB39-F671-45BF-B5AA-E8BD16A56F4F}" destId="{A3E3180F-6E12-4518-9B4F-EFB276AED956}" srcOrd="0" destOrd="0" presId="urn:microsoft.com/office/officeart/2005/8/layout/vList2"/>
    <dgm:cxn modelId="{1B9AB6D0-0DFA-4835-84CE-1C4EE26E148D}" srcId="{2A09CDB5-7264-4312-BA94-EFE5EFCD8181}" destId="{618F116B-AD82-456A-86F6-621AD7AB13B7}" srcOrd="2" destOrd="0" parTransId="{4B281789-B644-4AD9-9135-BA4B86B27F0F}" sibTransId="{78512C2A-4B27-45A7-9860-E85AAD0AA62C}"/>
    <dgm:cxn modelId="{4A5993A3-5EF1-4038-B6D7-92C35E3DEFB4}" srcId="{2A09CDB5-7264-4312-BA94-EFE5EFCD8181}" destId="{CB11CB39-F671-45BF-B5AA-E8BD16A56F4F}" srcOrd="1" destOrd="0" parTransId="{AD7CB6B8-71A9-499A-87EE-515E27917B74}" sibTransId="{49AF0FF8-FA40-42D6-BD8B-1B4026BBF570}"/>
    <dgm:cxn modelId="{7E37484C-3A41-4FCC-9EE9-A3C0AE4CBA54}" type="presParOf" srcId="{AA1E3934-9DE9-4A37-A844-5061C16C00AB}" destId="{2973BFD7-2CFF-4AC3-892A-EE815D95ECE4}" srcOrd="0" destOrd="0" presId="urn:microsoft.com/office/officeart/2005/8/layout/vList2"/>
    <dgm:cxn modelId="{487C83D5-0864-40DF-A61C-83BDD344400F}" type="presParOf" srcId="{AA1E3934-9DE9-4A37-A844-5061C16C00AB}" destId="{83693F30-F422-406D-9BEF-C8F6CCA5F3F6}" srcOrd="1" destOrd="0" presId="urn:microsoft.com/office/officeart/2005/8/layout/vList2"/>
    <dgm:cxn modelId="{BAA8C997-0613-4478-9A7C-27D81CC7DF23}" type="presParOf" srcId="{AA1E3934-9DE9-4A37-A844-5061C16C00AB}" destId="{A3E3180F-6E12-4518-9B4F-EFB276AED956}" srcOrd="2" destOrd="0" presId="urn:microsoft.com/office/officeart/2005/8/layout/vList2"/>
    <dgm:cxn modelId="{BD95CBF9-9A04-4E73-A259-CB353EC8812D}" type="presParOf" srcId="{AA1E3934-9DE9-4A37-A844-5061C16C00AB}" destId="{05270E5D-5D33-40B7-9CBC-EB7290CB373F}" srcOrd="3" destOrd="0" presId="urn:microsoft.com/office/officeart/2005/8/layout/vList2"/>
    <dgm:cxn modelId="{0DB42E8E-4E8C-4280-989C-2B6472D91FDF}" type="presParOf" srcId="{AA1E3934-9DE9-4A37-A844-5061C16C00AB}" destId="{FEE4A42E-54A8-426C-A29A-7EBB31BBAAB8}" srcOrd="4" destOrd="0" presId="urn:microsoft.com/office/officeart/2005/8/layout/vList2"/>
    <dgm:cxn modelId="{BAF4758E-163E-4C22-A562-7A5CF336F4A3}" type="presParOf" srcId="{AA1E3934-9DE9-4A37-A844-5061C16C00AB}" destId="{8CCC76F3-55FC-4B7E-81D3-A37AF58FAEDA}" srcOrd="5" destOrd="0" presId="urn:microsoft.com/office/officeart/2005/8/layout/vList2"/>
    <dgm:cxn modelId="{FEF7F93C-AF52-4DD2-BF89-FF76C1DF21A1}" type="presParOf" srcId="{AA1E3934-9DE9-4A37-A844-5061C16C00AB}" destId="{B0CD3FB9-48F9-4F9B-ABB5-D701C904D163}"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93F409-5419-43A6-9FFC-B115232B0B6E}" type="doc">
      <dgm:prSet loTypeId="urn:microsoft.com/office/officeart/2005/8/layout/vList2" loCatId="list" qsTypeId="urn:microsoft.com/office/officeart/2005/8/quickstyle/simple5" qsCatId="simple" csTypeId="urn:microsoft.com/office/officeart/2005/8/colors/accent2_2" csCatId="accent2"/>
      <dgm:spPr/>
      <dgm:t>
        <a:bodyPr/>
        <a:lstStyle/>
        <a:p>
          <a:endParaRPr lang="en-US"/>
        </a:p>
      </dgm:t>
    </dgm:pt>
    <dgm:pt modelId="{515A9BF3-C66B-4DB4-AC5D-4A7A421399E1}">
      <dgm:prSet/>
      <dgm:spPr/>
      <dgm:t>
        <a:bodyPr/>
        <a:lstStyle/>
        <a:p>
          <a:r>
            <a:rPr lang="el-GR" i="0" baseline="0" dirty="0"/>
            <a:t>Χρήση της θεωρίας του Ανθρώπινου Κεφαλαίου </a:t>
          </a:r>
          <a:r>
            <a:rPr lang="en-US" b="0" i="0" baseline="0" dirty="0"/>
            <a:t>(Human Capital Theory), </a:t>
          </a:r>
          <a:r>
            <a:rPr lang="el-GR" b="0" i="0" baseline="0" dirty="0"/>
            <a:t>στο ευρύτερο </a:t>
          </a:r>
          <a:r>
            <a:rPr lang="el-GR" i="0" baseline="0" dirty="0"/>
            <a:t>θεωρητικό </a:t>
          </a:r>
          <a:r>
            <a:rPr lang="el-GR" b="0" i="0" baseline="0" dirty="0"/>
            <a:t>πλαίσιο της </a:t>
          </a:r>
          <a:r>
            <a:rPr lang="el-GR" b="1" i="0" baseline="0" dirty="0"/>
            <a:t>Γεωγραφικής Πολιτικής Οικονομίας, </a:t>
          </a:r>
          <a:r>
            <a:rPr lang="el-GR" i="0" baseline="0" dirty="0"/>
            <a:t>καταδεικνύοντας ότι οι </a:t>
          </a:r>
          <a:r>
            <a:rPr lang="el-GR" b="0" i="0" baseline="0" dirty="0" err="1"/>
            <a:t>χωρικότητες</a:t>
          </a:r>
          <a:r>
            <a:rPr lang="el-GR" b="0" i="0" baseline="0" dirty="0"/>
            <a:t> του καπιταλισμού συν-εξελίσσονται με τις οικονομικές του διαδικασίες, περιλαμβάνοντας και τη γεωγραφία των εργασιακών δεξιοτήτων και των αναντιστοιχιών που σχετίζονται με αυτές. </a:t>
          </a:r>
          <a:endParaRPr lang="en-US" dirty="0"/>
        </a:p>
      </dgm:t>
    </dgm:pt>
    <dgm:pt modelId="{CD01A908-0FCD-4834-876F-D016FD66D5C4}" type="parTrans" cxnId="{F49BE343-55C4-47E6-96D6-802627CE9506}">
      <dgm:prSet/>
      <dgm:spPr/>
      <dgm:t>
        <a:bodyPr/>
        <a:lstStyle/>
        <a:p>
          <a:endParaRPr lang="en-US"/>
        </a:p>
      </dgm:t>
    </dgm:pt>
    <dgm:pt modelId="{16CF39BC-7F2E-4612-93C0-F860C2AB24EC}" type="sibTrans" cxnId="{F49BE343-55C4-47E6-96D6-802627CE9506}">
      <dgm:prSet/>
      <dgm:spPr/>
      <dgm:t>
        <a:bodyPr/>
        <a:lstStyle/>
        <a:p>
          <a:endParaRPr lang="en-US"/>
        </a:p>
      </dgm:t>
    </dgm:pt>
    <dgm:pt modelId="{07957650-18EA-4F2B-9FEE-BFB26F95B638}">
      <dgm:prSet/>
      <dgm:spPr/>
      <dgm:t>
        <a:bodyPr/>
        <a:lstStyle/>
        <a:p>
          <a:r>
            <a:rPr lang="el-GR" b="0" i="0" baseline="0" dirty="0"/>
            <a:t>Δύο ευρείες κατηγορίες δεξιοτήτων</a:t>
          </a:r>
          <a:r>
            <a:rPr lang="en-US" b="0" i="0" baseline="0" dirty="0"/>
            <a:t>:</a:t>
          </a:r>
          <a:r>
            <a:rPr lang="el-GR" b="0" i="0" baseline="0" dirty="0"/>
            <a:t> </a:t>
          </a:r>
          <a:r>
            <a:rPr lang="el-GR" b="1" i="0" baseline="0" dirty="0"/>
            <a:t>σκληρές </a:t>
          </a:r>
          <a:r>
            <a:rPr lang="el-GR" b="1" i="0" baseline="0" dirty="0" err="1"/>
            <a:t>hard</a:t>
          </a:r>
          <a:r>
            <a:rPr lang="el-GR" b="1" i="0" baseline="0" dirty="0"/>
            <a:t> </a:t>
          </a:r>
          <a:r>
            <a:rPr lang="el-GR" b="1" i="0" baseline="0" dirty="0" err="1"/>
            <a:t>skills</a:t>
          </a:r>
          <a:r>
            <a:rPr lang="el-GR" b="1" i="0" baseline="0" dirty="0"/>
            <a:t> </a:t>
          </a:r>
          <a:r>
            <a:rPr lang="el-GR" b="0" i="0" baseline="0" dirty="0"/>
            <a:t>δεξιότητες (ακαδημαϊκά πτυχία, πιστοποιητικά, ξένες γλώσσες, υπολογιστές κ.λπ.) και </a:t>
          </a:r>
          <a:r>
            <a:rPr lang="el-GR" b="1" i="0" baseline="0" dirty="0"/>
            <a:t>ήπιες </a:t>
          </a:r>
          <a:r>
            <a:rPr lang="el-GR" b="1" i="0" baseline="0" dirty="0" err="1"/>
            <a:t>soft</a:t>
          </a:r>
          <a:r>
            <a:rPr lang="el-GR" b="1" i="0" baseline="0" dirty="0"/>
            <a:t> </a:t>
          </a:r>
          <a:r>
            <a:rPr lang="el-GR" b="1" i="0" baseline="0" dirty="0" err="1"/>
            <a:t>skills</a:t>
          </a:r>
          <a:r>
            <a:rPr lang="el-GR" b="1" i="0" baseline="0" dirty="0"/>
            <a:t> </a:t>
          </a:r>
          <a:r>
            <a:rPr lang="el-GR" b="0" i="0" baseline="0" dirty="0"/>
            <a:t>δεξιότητες, οι οποίες κατέχουν σημαντικό ρόλο στον εργασιακό χώρο και την προσωπική ευημερία. </a:t>
          </a:r>
          <a:endParaRPr lang="en-US" dirty="0"/>
        </a:p>
      </dgm:t>
    </dgm:pt>
    <dgm:pt modelId="{F6162B02-72AF-4B98-9C90-BF0A0A0065B4}" type="parTrans" cxnId="{E8C8571E-2423-409F-ABAB-9F8CFF940575}">
      <dgm:prSet/>
      <dgm:spPr/>
      <dgm:t>
        <a:bodyPr/>
        <a:lstStyle/>
        <a:p>
          <a:endParaRPr lang="en-US"/>
        </a:p>
      </dgm:t>
    </dgm:pt>
    <dgm:pt modelId="{94546AA4-6795-4C18-9D99-BB84DA5F0BDA}" type="sibTrans" cxnId="{E8C8571E-2423-409F-ABAB-9F8CFF940575}">
      <dgm:prSet/>
      <dgm:spPr/>
      <dgm:t>
        <a:bodyPr/>
        <a:lstStyle/>
        <a:p>
          <a:endParaRPr lang="en-US"/>
        </a:p>
      </dgm:t>
    </dgm:pt>
    <dgm:pt modelId="{1991B62F-FDD2-49EF-8465-64131A88EFF0}">
      <dgm:prSet/>
      <dgm:spPr/>
      <dgm:t>
        <a:bodyPr/>
        <a:lstStyle/>
        <a:p>
          <a:r>
            <a:rPr lang="el-GR" b="0" i="0" baseline="0" dirty="0"/>
            <a:t>Οι </a:t>
          </a:r>
          <a:r>
            <a:rPr lang="el-GR" b="0" i="0" baseline="0" dirty="0" err="1"/>
            <a:t>soft</a:t>
          </a:r>
          <a:r>
            <a:rPr lang="el-GR" b="0" i="0" baseline="0" dirty="0"/>
            <a:t> </a:t>
          </a:r>
          <a:r>
            <a:rPr lang="el-GR" b="0" i="0" baseline="0" dirty="0" err="1"/>
            <a:t>skills</a:t>
          </a:r>
          <a:r>
            <a:rPr lang="el-GR" b="0" i="0" baseline="0" dirty="0"/>
            <a:t> (ή μη-γνωστικές δεξιότητες ή διαπροσωπικές και προσωπικές δεξιότητες) προσθέτουν μεγαλύτερη αξία στις λεγόμενες </a:t>
          </a:r>
          <a:r>
            <a:rPr lang="el-GR" b="0" i="0" baseline="0" dirty="0" err="1"/>
            <a:t>hard</a:t>
          </a:r>
          <a:r>
            <a:rPr lang="el-GR" b="0" i="0" baseline="0" dirty="0"/>
            <a:t> </a:t>
          </a:r>
          <a:r>
            <a:rPr lang="el-GR" b="0" i="0" baseline="0" dirty="0" err="1"/>
            <a:t>skills</a:t>
          </a:r>
          <a:r>
            <a:rPr lang="el-GR" b="0" i="0" baseline="0" dirty="0"/>
            <a:t>. Οι </a:t>
          </a:r>
          <a:r>
            <a:rPr lang="el-GR" b="0" i="0" baseline="0" dirty="0" err="1"/>
            <a:t>hard</a:t>
          </a:r>
          <a:r>
            <a:rPr lang="el-GR" b="0" i="0" baseline="0" dirty="0"/>
            <a:t> </a:t>
          </a:r>
          <a:r>
            <a:rPr lang="el-GR" b="0" i="0" baseline="0" dirty="0" err="1"/>
            <a:t>skills</a:t>
          </a:r>
          <a:r>
            <a:rPr lang="el-GR" b="0" i="0" baseline="0" dirty="0"/>
            <a:t> είναι μετρήσιμες και αρκετά εύκολο να αξιολογηθούν, ωστόσο οι </a:t>
          </a:r>
          <a:r>
            <a:rPr lang="el-GR" b="0" i="0" baseline="0" dirty="0" err="1"/>
            <a:t>soft</a:t>
          </a:r>
          <a:r>
            <a:rPr lang="el-GR" b="0" i="0" baseline="0" dirty="0"/>
            <a:t> δεξιότητες </a:t>
          </a:r>
          <a:r>
            <a:rPr lang="el-GR" dirty="0"/>
            <a:t>αν </a:t>
          </a:r>
          <a:r>
            <a:rPr lang="el-GR" b="0" i="0" baseline="0" dirty="0"/>
            <a:t>δεν είναι εύκολο να </a:t>
          </a:r>
          <a:r>
            <a:rPr lang="el-GR" b="0" i="0" baseline="0" dirty="0" err="1"/>
            <a:t>ποσοτικοποιηθούν</a:t>
          </a:r>
          <a:r>
            <a:rPr lang="el-GR" b="0" i="0" baseline="0" dirty="0"/>
            <a:t>, αντικατοπτρίζουν το συνολικό προφίλ ενός ατόμου, και καθορίζουν τη δύναμή του να ηγείται, να προσφέρει, να εργάζεται ομαδικά κλπ.</a:t>
          </a:r>
          <a:endParaRPr lang="en-US" dirty="0"/>
        </a:p>
      </dgm:t>
    </dgm:pt>
    <dgm:pt modelId="{7EBD495F-FCF3-4E25-AF22-33530DDE72FF}" type="parTrans" cxnId="{1557E2C8-89D9-412D-9F51-F5D668B9B6F0}">
      <dgm:prSet/>
      <dgm:spPr/>
      <dgm:t>
        <a:bodyPr/>
        <a:lstStyle/>
        <a:p>
          <a:endParaRPr lang="en-US"/>
        </a:p>
      </dgm:t>
    </dgm:pt>
    <dgm:pt modelId="{8AEB096C-B0CA-4088-985A-3B284759E091}" type="sibTrans" cxnId="{1557E2C8-89D9-412D-9F51-F5D668B9B6F0}">
      <dgm:prSet/>
      <dgm:spPr/>
      <dgm:t>
        <a:bodyPr/>
        <a:lstStyle/>
        <a:p>
          <a:endParaRPr lang="en-US"/>
        </a:p>
      </dgm:t>
    </dgm:pt>
    <dgm:pt modelId="{7ED85676-F224-4C6C-A8C5-C2EA5D3B8FDB}" type="pres">
      <dgm:prSet presAssocID="{D493F409-5419-43A6-9FFC-B115232B0B6E}" presName="linear" presStyleCnt="0">
        <dgm:presLayoutVars>
          <dgm:animLvl val="lvl"/>
          <dgm:resizeHandles val="exact"/>
        </dgm:presLayoutVars>
      </dgm:prSet>
      <dgm:spPr/>
      <dgm:t>
        <a:bodyPr/>
        <a:lstStyle/>
        <a:p>
          <a:endParaRPr lang="el-GR"/>
        </a:p>
      </dgm:t>
    </dgm:pt>
    <dgm:pt modelId="{A4C1B1B1-D126-426F-BE36-D4A598A6857C}" type="pres">
      <dgm:prSet presAssocID="{515A9BF3-C66B-4DB4-AC5D-4A7A421399E1}" presName="parentText" presStyleLbl="node1" presStyleIdx="0" presStyleCnt="3">
        <dgm:presLayoutVars>
          <dgm:chMax val="0"/>
          <dgm:bulletEnabled val="1"/>
        </dgm:presLayoutVars>
      </dgm:prSet>
      <dgm:spPr/>
      <dgm:t>
        <a:bodyPr/>
        <a:lstStyle/>
        <a:p>
          <a:endParaRPr lang="el-GR"/>
        </a:p>
      </dgm:t>
    </dgm:pt>
    <dgm:pt modelId="{0213FA25-F8C1-4C81-A9C0-7730EEED83D0}" type="pres">
      <dgm:prSet presAssocID="{16CF39BC-7F2E-4612-93C0-F860C2AB24EC}" presName="spacer" presStyleCnt="0"/>
      <dgm:spPr/>
    </dgm:pt>
    <dgm:pt modelId="{DE26B35C-A46B-4714-A6C2-F84C543087E8}" type="pres">
      <dgm:prSet presAssocID="{07957650-18EA-4F2B-9FEE-BFB26F95B638}" presName="parentText" presStyleLbl="node1" presStyleIdx="1" presStyleCnt="3">
        <dgm:presLayoutVars>
          <dgm:chMax val="0"/>
          <dgm:bulletEnabled val="1"/>
        </dgm:presLayoutVars>
      </dgm:prSet>
      <dgm:spPr/>
      <dgm:t>
        <a:bodyPr/>
        <a:lstStyle/>
        <a:p>
          <a:endParaRPr lang="el-GR"/>
        </a:p>
      </dgm:t>
    </dgm:pt>
    <dgm:pt modelId="{8187B823-C0B7-4C09-B70D-5419D581ED58}" type="pres">
      <dgm:prSet presAssocID="{94546AA4-6795-4C18-9D99-BB84DA5F0BDA}" presName="spacer" presStyleCnt="0"/>
      <dgm:spPr/>
    </dgm:pt>
    <dgm:pt modelId="{2E265A99-D8F6-4B41-BFD1-CFF9078E31B1}" type="pres">
      <dgm:prSet presAssocID="{1991B62F-FDD2-49EF-8465-64131A88EFF0}" presName="parentText" presStyleLbl="node1" presStyleIdx="2" presStyleCnt="3">
        <dgm:presLayoutVars>
          <dgm:chMax val="0"/>
          <dgm:bulletEnabled val="1"/>
        </dgm:presLayoutVars>
      </dgm:prSet>
      <dgm:spPr/>
      <dgm:t>
        <a:bodyPr/>
        <a:lstStyle/>
        <a:p>
          <a:endParaRPr lang="el-GR"/>
        </a:p>
      </dgm:t>
    </dgm:pt>
  </dgm:ptLst>
  <dgm:cxnLst>
    <dgm:cxn modelId="{E1930B5C-8AC7-457D-B3FC-97C61D9CC734}" type="presOf" srcId="{1991B62F-FDD2-49EF-8465-64131A88EFF0}" destId="{2E265A99-D8F6-4B41-BFD1-CFF9078E31B1}" srcOrd="0" destOrd="0" presId="urn:microsoft.com/office/officeart/2005/8/layout/vList2"/>
    <dgm:cxn modelId="{E8C8571E-2423-409F-ABAB-9F8CFF940575}" srcId="{D493F409-5419-43A6-9FFC-B115232B0B6E}" destId="{07957650-18EA-4F2B-9FEE-BFB26F95B638}" srcOrd="1" destOrd="0" parTransId="{F6162B02-72AF-4B98-9C90-BF0A0A0065B4}" sibTransId="{94546AA4-6795-4C18-9D99-BB84DA5F0BDA}"/>
    <dgm:cxn modelId="{1FAD01EB-FF37-4D76-8841-21B0C9E3FED0}" type="presOf" srcId="{515A9BF3-C66B-4DB4-AC5D-4A7A421399E1}" destId="{A4C1B1B1-D126-426F-BE36-D4A598A6857C}" srcOrd="0" destOrd="0" presId="urn:microsoft.com/office/officeart/2005/8/layout/vList2"/>
    <dgm:cxn modelId="{A384467D-AC98-475D-931E-948604DAC1DA}" type="presOf" srcId="{07957650-18EA-4F2B-9FEE-BFB26F95B638}" destId="{DE26B35C-A46B-4714-A6C2-F84C543087E8}" srcOrd="0" destOrd="0" presId="urn:microsoft.com/office/officeart/2005/8/layout/vList2"/>
    <dgm:cxn modelId="{F49BE343-55C4-47E6-96D6-802627CE9506}" srcId="{D493F409-5419-43A6-9FFC-B115232B0B6E}" destId="{515A9BF3-C66B-4DB4-AC5D-4A7A421399E1}" srcOrd="0" destOrd="0" parTransId="{CD01A908-0FCD-4834-876F-D016FD66D5C4}" sibTransId="{16CF39BC-7F2E-4612-93C0-F860C2AB24EC}"/>
    <dgm:cxn modelId="{A722A869-1351-46BE-8824-2C5EE4923D5B}" type="presOf" srcId="{D493F409-5419-43A6-9FFC-B115232B0B6E}" destId="{7ED85676-F224-4C6C-A8C5-C2EA5D3B8FDB}" srcOrd="0" destOrd="0" presId="urn:microsoft.com/office/officeart/2005/8/layout/vList2"/>
    <dgm:cxn modelId="{1557E2C8-89D9-412D-9F51-F5D668B9B6F0}" srcId="{D493F409-5419-43A6-9FFC-B115232B0B6E}" destId="{1991B62F-FDD2-49EF-8465-64131A88EFF0}" srcOrd="2" destOrd="0" parTransId="{7EBD495F-FCF3-4E25-AF22-33530DDE72FF}" sibTransId="{8AEB096C-B0CA-4088-985A-3B284759E091}"/>
    <dgm:cxn modelId="{334F72C5-765B-4122-B8CC-056008C89170}" type="presParOf" srcId="{7ED85676-F224-4C6C-A8C5-C2EA5D3B8FDB}" destId="{A4C1B1B1-D126-426F-BE36-D4A598A6857C}" srcOrd="0" destOrd="0" presId="urn:microsoft.com/office/officeart/2005/8/layout/vList2"/>
    <dgm:cxn modelId="{13202E50-157B-4E33-B0B4-29A77E5402F6}" type="presParOf" srcId="{7ED85676-F224-4C6C-A8C5-C2EA5D3B8FDB}" destId="{0213FA25-F8C1-4C81-A9C0-7730EEED83D0}" srcOrd="1" destOrd="0" presId="urn:microsoft.com/office/officeart/2005/8/layout/vList2"/>
    <dgm:cxn modelId="{61AD7E2C-1A2B-48CE-9974-7D1FC802B90C}" type="presParOf" srcId="{7ED85676-F224-4C6C-A8C5-C2EA5D3B8FDB}" destId="{DE26B35C-A46B-4714-A6C2-F84C543087E8}" srcOrd="2" destOrd="0" presId="urn:microsoft.com/office/officeart/2005/8/layout/vList2"/>
    <dgm:cxn modelId="{1C01A5D3-42E5-4094-9A40-66C597ECA986}" type="presParOf" srcId="{7ED85676-F224-4C6C-A8C5-C2EA5D3B8FDB}" destId="{8187B823-C0B7-4C09-B70D-5419D581ED58}" srcOrd="3" destOrd="0" presId="urn:microsoft.com/office/officeart/2005/8/layout/vList2"/>
    <dgm:cxn modelId="{17A3D9A7-6E68-4589-9828-C74CFD4AC6BD}" type="presParOf" srcId="{7ED85676-F224-4C6C-A8C5-C2EA5D3B8FDB}" destId="{2E265A99-D8F6-4B41-BFD1-CFF9078E31B1}"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5C0073E-37B4-49FB-9788-1B5F3B52B52B}"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ED5B3AE2-E858-46AF-AA91-8107D097340B}">
      <dgm:prSet/>
      <dgm:spPr/>
      <dgm:t>
        <a:bodyPr/>
        <a:lstStyle/>
        <a:p>
          <a:r>
            <a:rPr lang="el-GR"/>
            <a:t>Σημαντική οριζόντια και κάθετη αναντιστοιχία εκπαιδευτικού αντικειμένου και επιπέδου (υπερεκπαίδευση)</a:t>
          </a:r>
          <a:endParaRPr lang="en-US"/>
        </a:p>
      </dgm:t>
    </dgm:pt>
    <dgm:pt modelId="{00C25475-BBA2-46B0-86BF-FED5D332F8CB}" type="parTrans" cxnId="{465A9BAF-65D4-40BF-A239-F41A4DB47A81}">
      <dgm:prSet/>
      <dgm:spPr/>
      <dgm:t>
        <a:bodyPr/>
        <a:lstStyle/>
        <a:p>
          <a:endParaRPr lang="en-US"/>
        </a:p>
      </dgm:t>
    </dgm:pt>
    <dgm:pt modelId="{F5015AE9-0F11-4C13-BEE2-8790BE1B0B03}" type="sibTrans" cxnId="{465A9BAF-65D4-40BF-A239-F41A4DB47A81}">
      <dgm:prSet/>
      <dgm:spPr/>
      <dgm:t>
        <a:bodyPr/>
        <a:lstStyle/>
        <a:p>
          <a:endParaRPr lang="en-US"/>
        </a:p>
      </dgm:t>
    </dgm:pt>
    <dgm:pt modelId="{53260102-F0FA-4F25-81F6-B7361E25F867}">
      <dgm:prSet/>
      <dgm:spPr/>
      <dgm:t>
        <a:bodyPr/>
        <a:lstStyle/>
        <a:p>
          <a:r>
            <a:rPr lang="el-GR"/>
            <a:t>Σχεδόν οι μισοί από τους ερωτηθέντες έχουν διαφορετικό γνωστικό αντικείμενο σε σχέση με το απαιτούμενο στην εργασία, ενώ οι μισοί απασχολούμενοι δηλώνουν ότι έχουν υψηλότερο επίπεδο δεξιοτήτων σε σχέση με το απαιτούμενο στην εργασία τους.</a:t>
          </a:r>
          <a:endParaRPr lang="en-US"/>
        </a:p>
      </dgm:t>
    </dgm:pt>
    <dgm:pt modelId="{167E668E-97B5-4CBA-91DA-F47C88841611}" type="parTrans" cxnId="{2C773B4E-C73F-4679-8F94-7A8EF3BCC609}">
      <dgm:prSet/>
      <dgm:spPr/>
      <dgm:t>
        <a:bodyPr/>
        <a:lstStyle/>
        <a:p>
          <a:endParaRPr lang="en-US"/>
        </a:p>
      </dgm:t>
    </dgm:pt>
    <dgm:pt modelId="{9F7FD9D6-F4A1-4D93-B26B-27E37635063B}" type="sibTrans" cxnId="{2C773B4E-C73F-4679-8F94-7A8EF3BCC609}">
      <dgm:prSet/>
      <dgm:spPr/>
      <dgm:t>
        <a:bodyPr/>
        <a:lstStyle/>
        <a:p>
          <a:endParaRPr lang="en-US"/>
        </a:p>
      </dgm:t>
    </dgm:pt>
    <dgm:pt modelId="{507BFF84-47E9-4A8F-B32F-5DD0A34B4693}">
      <dgm:prSet/>
      <dgm:spPr/>
      <dgm:t>
        <a:bodyPr/>
        <a:lstStyle/>
        <a:p>
          <a:r>
            <a:rPr lang="el-GR"/>
            <a:t>Συνήθεις ευρωπαϊκές πηγές δείχνουν ότι σε χώρες που πλήττονται περισσότερο από την αύξηση της ανεργίας, (δηλ. η Ελλάδα, η Ισπανία, Κύπρος), χαρακτηρίζονται από λιγότερες ελλείψεις στο επίπεδο των «ταλαντούχων εργαζόμενων»</a:t>
          </a:r>
          <a:endParaRPr lang="en-US"/>
        </a:p>
      </dgm:t>
    </dgm:pt>
    <dgm:pt modelId="{3AA9FA8C-6BEF-47CA-81D1-AFD51B2CA09E}" type="parTrans" cxnId="{4AFCD03E-6297-491F-9A49-7AE9840AF354}">
      <dgm:prSet/>
      <dgm:spPr/>
      <dgm:t>
        <a:bodyPr/>
        <a:lstStyle/>
        <a:p>
          <a:endParaRPr lang="en-US"/>
        </a:p>
      </dgm:t>
    </dgm:pt>
    <dgm:pt modelId="{95486747-32B0-4470-84C1-685BC5054766}" type="sibTrans" cxnId="{4AFCD03E-6297-491F-9A49-7AE9840AF354}">
      <dgm:prSet/>
      <dgm:spPr/>
      <dgm:t>
        <a:bodyPr/>
        <a:lstStyle/>
        <a:p>
          <a:endParaRPr lang="en-US"/>
        </a:p>
      </dgm:t>
    </dgm:pt>
    <dgm:pt modelId="{8E1642EF-7740-4C21-81E2-F48716E84B85}">
      <dgm:prSet/>
      <dgm:spPr/>
      <dgm:t>
        <a:bodyPr/>
        <a:lstStyle/>
        <a:p>
          <a:r>
            <a:rPr lang="el-GR"/>
            <a:t>Σε σχέση με το επίπεδο εκπαίδευσης, η ελληνική κοινωνία κατατάσσεται αρκετά υψηλότερα από τον μέσο όρο της ΕΕ, αν και αυτό δεν αντικατοπτρίζεται στα επίπεδα εισοδήματος των εργαζομένων.</a:t>
          </a:r>
          <a:endParaRPr lang="en-US"/>
        </a:p>
      </dgm:t>
    </dgm:pt>
    <dgm:pt modelId="{B98A5B0F-4EC6-4DCB-B275-01BE58CBAFC5}" type="parTrans" cxnId="{D793AD70-4149-4AEA-9EF2-60BED302911F}">
      <dgm:prSet/>
      <dgm:spPr/>
      <dgm:t>
        <a:bodyPr/>
        <a:lstStyle/>
        <a:p>
          <a:endParaRPr lang="en-US"/>
        </a:p>
      </dgm:t>
    </dgm:pt>
    <dgm:pt modelId="{E20FD83B-FC6B-47E4-A2E7-9D31BEB65007}" type="sibTrans" cxnId="{D793AD70-4149-4AEA-9EF2-60BED302911F}">
      <dgm:prSet/>
      <dgm:spPr/>
      <dgm:t>
        <a:bodyPr/>
        <a:lstStyle/>
        <a:p>
          <a:endParaRPr lang="en-US"/>
        </a:p>
      </dgm:t>
    </dgm:pt>
    <dgm:pt modelId="{C2A52545-8B77-4F56-ADBC-2F08C8201063}">
      <dgm:prSet/>
      <dgm:spPr/>
      <dgm:t>
        <a:bodyPr/>
        <a:lstStyle/>
        <a:p>
          <a:r>
            <a:rPr lang="el-GR" dirty="0"/>
            <a:t>Οι γυναίκες που έλαβαν μέρος στην έρευνα, σε μεγάλο ποσοστό καταλαμβάνουν θέσεις υπαλλήλων γραφείου, και πωλητών, ενώ </a:t>
          </a:r>
          <a:r>
            <a:rPr lang="el-GR" dirty="0" err="1"/>
            <a:t>υποεκπροσωπούνται</a:t>
          </a:r>
          <a:r>
            <a:rPr lang="el-GR" dirty="0"/>
            <a:t> σε θέσεις ανώτερων διευθυντικών στελεχών, - ενίσχυση της γυναικείας </a:t>
          </a:r>
          <a:r>
            <a:rPr lang="el-GR" dirty="0" err="1"/>
            <a:t>ευαλωτότητας</a:t>
          </a:r>
          <a:endParaRPr lang="en-US" dirty="0"/>
        </a:p>
      </dgm:t>
    </dgm:pt>
    <dgm:pt modelId="{ECAD6BB4-936A-43B0-A4B7-1F9A20E78337}" type="parTrans" cxnId="{048CEDB4-DFEA-445C-B02D-36D8C5AA9D47}">
      <dgm:prSet/>
      <dgm:spPr/>
      <dgm:t>
        <a:bodyPr/>
        <a:lstStyle/>
        <a:p>
          <a:endParaRPr lang="en-US"/>
        </a:p>
      </dgm:t>
    </dgm:pt>
    <dgm:pt modelId="{78C478DB-7793-4B07-9285-4DDBB8B3A914}" type="sibTrans" cxnId="{048CEDB4-DFEA-445C-B02D-36D8C5AA9D47}">
      <dgm:prSet/>
      <dgm:spPr/>
      <dgm:t>
        <a:bodyPr/>
        <a:lstStyle/>
        <a:p>
          <a:endParaRPr lang="en-US"/>
        </a:p>
      </dgm:t>
    </dgm:pt>
    <dgm:pt modelId="{9B7A5607-6183-4A43-81DB-F8B7AE40502A}">
      <dgm:prSet/>
      <dgm:spPr/>
      <dgm:t>
        <a:bodyPr/>
        <a:lstStyle/>
        <a:p>
          <a:r>
            <a:rPr lang="el-GR"/>
            <a:t>Μεγάλο ποσοστό των νέων έως 24 ετών θεωρεί ότι η εργασία του έχει χαμηλότερο εκπαιδευτικό επίπεδο σε σχέση με αυτό που έχει, ενώ απασχολούνται σε δραστηριότητες υπηρεσιών παροχής καταλύματος -παγίδευση σε χαμηλών δεξιοτήτων εργασίες – ενίσχυση νεανικής ευαλωτότητας</a:t>
          </a:r>
          <a:endParaRPr lang="en-US"/>
        </a:p>
      </dgm:t>
    </dgm:pt>
    <dgm:pt modelId="{A3D63D5B-BBE5-4446-A69C-FD1F83975F4A}" type="parTrans" cxnId="{BA7A6699-9941-4C6A-B5D0-105C5C67D4BA}">
      <dgm:prSet/>
      <dgm:spPr/>
      <dgm:t>
        <a:bodyPr/>
        <a:lstStyle/>
        <a:p>
          <a:endParaRPr lang="en-US"/>
        </a:p>
      </dgm:t>
    </dgm:pt>
    <dgm:pt modelId="{A6DEDB11-A676-4E74-A7C6-718AE7ABF300}" type="sibTrans" cxnId="{BA7A6699-9941-4C6A-B5D0-105C5C67D4BA}">
      <dgm:prSet/>
      <dgm:spPr/>
      <dgm:t>
        <a:bodyPr/>
        <a:lstStyle/>
        <a:p>
          <a:endParaRPr lang="en-US"/>
        </a:p>
      </dgm:t>
    </dgm:pt>
    <dgm:pt modelId="{66FF7E50-7D45-46BC-8646-65B36DAE2197}" type="pres">
      <dgm:prSet presAssocID="{35C0073E-37B4-49FB-9788-1B5F3B52B52B}" presName="linear" presStyleCnt="0">
        <dgm:presLayoutVars>
          <dgm:animLvl val="lvl"/>
          <dgm:resizeHandles val="exact"/>
        </dgm:presLayoutVars>
      </dgm:prSet>
      <dgm:spPr/>
      <dgm:t>
        <a:bodyPr/>
        <a:lstStyle/>
        <a:p>
          <a:endParaRPr lang="el-GR"/>
        </a:p>
      </dgm:t>
    </dgm:pt>
    <dgm:pt modelId="{99A1E7C4-2A5A-415A-9DCD-5DC309EF86A7}" type="pres">
      <dgm:prSet presAssocID="{ED5B3AE2-E858-46AF-AA91-8107D097340B}" presName="parentText" presStyleLbl="node1" presStyleIdx="0" presStyleCnt="6">
        <dgm:presLayoutVars>
          <dgm:chMax val="0"/>
          <dgm:bulletEnabled val="1"/>
        </dgm:presLayoutVars>
      </dgm:prSet>
      <dgm:spPr/>
      <dgm:t>
        <a:bodyPr/>
        <a:lstStyle/>
        <a:p>
          <a:endParaRPr lang="el-GR"/>
        </a:p>
      </dgm:t>
    </dgm:pt>
    <dgm:pt modelId="{A550276E-3B1E-4792-A83B-2DB1A9D52743}" type="pres">
      <dgm:prSet presAssocID="{F5015AE9-0F11-4C13-BEE2-8790BE1B0B03}" presName="spacer" presStyleCnt="0"/>
      <dgm:spPr/>
    </dgm:pt>
    <dgm:pt modelId="{969210EC-A96F-45BB-B48D-22EF0DA4CACD}" type="pres">
      <dgm:prSet presAssocID="{53260102-F0FA-4F25-81F6-B7361E25F867}" presName="parentText" presStyleLbl="node1" presStyleIdx="1" presStyleCnt="6">
        <dgm:presLayoutVars>
          <dgm:chMax val="0"/>
          <dgm:bulletEnabled val="1"/>
        </dgm:presLayoutVars>
      </dgm:prSet>
      <dgm:spPr/>
      <dgm:t>
        <a:bodyPr/>
        <a:lstStyle/>
        <a:p>
          <a:endParaRPr lang="el-GR"/>
        </a:p>
      </dgm:t>
    </dgm:pt>
    <dgm:pt modelId="{9036741C-FF25-44EE-9411-0D38CBDA4638}" type="pres">
      <dgm:prSet presAssocID="{9F7FD9D6-F4A1-4D93-B26B-27E37635063B}" presName="spacer" presStyleCnt="0"/>
      <dgm:spPr/>
    </dgm:pt>
    <dgm:pt modelId="{529A679A-ABF9-411A-B503-BD578CAE69DA}" type="pres">
      <dgm:prSet presAssocID="{507BFF84-47E9-4A8F-B32F-5DD0A34B4693}" presName="parentText" presStyleLbl="node1" presStyleIdx="2" presStyleCnt="6">
        <dgm:presLayoutVars>
          <dgm:chMax val="0"/>
          <dgm:bulletEnabled val="1"/>
        </dgm:presLayoutVars>
      </dgm:prSet>
      <dgm:spPr/>
      <dgm:t>
        <a:bodyPr/>
        <a:lstStyle/>
        <a:p>
          <a:endParaRPr lang="el-GR"/>
        </a:p>
      </dgm:t>
    </dgm:pt>
    <dgm:pt modelId="{D249EBA3-D868-4851-9BB2-3B5B6E0D94A7}" type="pres">
      <dgm:prSet presAssocID="{95486747-32B0-4470-84C1-685BC5054766}" presName="spacer" presStyleCnt="0"/>
      <dgm:spPr/>
    </dgm:pt>
    <dgm:pt modelId="{6AF50555-A65B-474B-BB93-36C8DCD2070A}" type="pres">
      <dgm:prSet presAssocID="{8E1642EF-7740-4C21-81E2-F48716E84B85}" presName="parentText" presStyleLbl="node1" presStyleIdx="3" presStyleCnt="6">
        <dgm:presLayoutVars>
          <dgm:chMax val="0"/>
          <dgm:bulletEnabled val="1"/>
        </dgm:presLayoutVars>
      </dgm:prSet>
      <dgm:spPr/>
      <dgm:t>
        <a:bodyPr/>
        <a:lstStyle/>
        <a:p>
          <a:endParaRPr lang="el-GR"/>
        </a:p>
      </dgm:t>
    </dgm:pt>
    <dgm:pt modelId="{0A68ADED-7A99-4B68-8634-94ACAADA228E}" type="pres">
      <dgm:prSet presAssocID="{E20FD83B-FC6B-47E4-A2E7-9D31BEB65007}" presName="spacer" presStyleCnt="0"/>
      <dgm:spPr/>
    </dgm:pt>
    <dgm:pt modelId="{F86D4B1E-6D3D-4AB8-9C31-13EE5DEA6E3D}" type="pres">
      <dgm:prSet presAssocID="{C2A52545-8B77-4F56-ADBC-2F08C8201063}" presName="parentText" presStyleLbl="node1" presStyleIdx="4" presStyleCnt="6">
        <dgm:presLayoutVars>
          <dgm:chMax val="0"/>
          <dgm:bulletEnabled val="1"/>
        </dgm:presLayoutVars>
      </dgm:prSet>
      <dgm:spPr/>
      <dgm:t>
        <a:bodyPr/>
        <a:lstStyle/>
        <a:p>
          <a:endParaRPr lang="el-GR"/>
        </a:p>
      </dgm:t>
    </dgm:pt>
    <dgm:pt modelId="{76F1F205-8F53-43C1-B86F-88B2940AC6FD}" type="pres">
      <dgm:prSet presAssocID="{78C478DB-7793-4B07-9285-4DDBB8B3A914}" presName="spacer" presStyleCnt="0"/>
      <dgm:spPr/>
    </dgm:pt>
    <dgm:pt modelId="{39D068A1-EB38-46F6-A096-B460772CAC7C}" type="pres">
      <dgm:prSet presAssocID="{9B7A5607-6183-4A43-81DB-F8B7AE40502A}" presName="parentText" presStyleLbl="node1" presStyleIdx="5" presStyleCnt="6">
        <dgm:presLayoutVars>
          <dgm:chMax val="0"/>
          <dgm:bulletEnabled val="1"/>
        </dgm:presLayoutVars>
      </dgm:prSet>
      <dgm:spPr/>
      <dgm:t>
        <a:bodyPr/>
        <a:lstStyle/>
        <a:p>
          <a:endParaRPr lang="el-GR"/>
        </a:p>
      </dgm:t>
    </dgm:pt>
  </dgm:ptLst>
  <dgm:cxnLst>
    <dgm:cxn modelId="{BA7A6699-9941-4C6A-B5D0-105C5C67D4BA}" srcId="{35C0073E-37B4-49FB-9788-1B5F3B52B52B}" destId="{9B7A5607-6183-4A43-81DB-F8B7AE40502A}" srcOrd="5" destOrd="0" parTransId="{A3D63D5B-BBE5-4446-A69C-FD1F83975F4A}" sibTransId="{A6DEDB11-A676-4E74-A7C6-718AE7ABF300}"/>
    <dgm:cxn modelId="{AA7B8EB6-41A5-4D95-85BA-278DA93AC28B}" type="presOf" srcId="{507BFF84-47E9-4A8F-B32F-5DD0A34B4693}" destId="{529A679A-ABF9-411A-B503-BD578CAE69DA}" srcOrd="0" destOrd="0" presId="urn:microsoft.com/office/officeart/2005/8/layout/vList2"/>
    <dgm:cxn modelId="{F78E9437-2DDF-4CF6-96A1-BB5545A36E99}" type="presOf" srcId="{9B7A5607-6183-4A43-81DB-F8B7AE40502A}" destId="{39D068A1-EB38-46F6-A096-B460772CAC7C}" srcOrd="0" destOrd="0" presId="urn:microsoft.com/office/officeart/2005/8/layout/vList2"/>
    <dgm:cxn modelId="{048CEDB4-DFEA-445C-B02D-36D8C5AA9D47}" srcId="{35C0073E-37B4-49FB-9788-1B5F3B52B52B}" destId="{C2A52545-8B77-4F56-ADBC-2F08C8201063}" srcOrd="4" destOrd="0" parTransId="{ECAD6BB4-936A-43B0-A4B7-1F9A20E78337}" sibTransId="{78C478DB-7793-4B07-9285-4DDBB8B3A914}"/>
    <dgm:cxn modelId="{DD89B313-7217-4F41-8CED-15A964A6DFA5}" type="presOf" srcId="{ED5B3AE2-E858-46AF-AA91-8107D097340B}" destId="{99A1E7C4-2A5A-415A-9DCD-5DC309EF86A7}" srcOrd="0" destOrd="0" presId="urn:microsoft.com/office/officeart/2005/8/layout/vList2"/>
    <dgm:cxn modelId="{465A9BAF-65D4-40BF-A239-F41A4DB47A81}" srcId="{35C0073E-37B4-49FB-9788-1B5F3B52B52B}" destId="{ED5B3AE2-E858-46AF-AA91-8107D097340B}" srcOrd="0" destOrd="0" parTransId="{00C25475-BBA2-46B0-86BF-FED5D332F8CB}" sibTransId="{F5015AE9-0F11-4C13-BEE2-8790BE1B0B03}"/>
    <dgm:cxn modelId="{0E0A6374-09B8-461A-A331-57E4DEA2E31C}" type="presOf" srcId="{53260102-F0FA-4F25-81F6-B7361E25F867}" destId="{969210EC-A96F-45BB-B48D-22EF0DA4CACD}" srcOrd="0" destOrd="0" presId="urn:microsoft.com/office/officeart/2005/8/layout/vList2"/>
    <dgm:cxn modelId="{4AFCD03E-6297-491F-9A49-7AE9840AF354}" srcId="{35C0073E-37B4-49FB-9788-1B5F3B52B52B}" destId="{507BFF84-47E9-4A8F-B32F-5DD0A34B4693}" srcOrd="2" destOrd="0" parTransId="{3AA9FA8C-6BEF-47CA-81D1-AFD51B2CA09E}" sibTransId="{95486747-32B0-4470-84C1-685BC5054766}"/>
    <dgm:cxn modelId="{2C773B4E-C73F-4679-8F94-7A8EF3BCC609}" srcId="{35C0073E-37B4-49FB-9788-1B5F3B52B52B}" destId="{53260102-F0FA-4F25-81F6-B7361E25F867}" srcOrd="1" destOrd="0" parTransId="{167E668E-97B5-4CBA-91DA-F47C88841611}" sibTransId="{9F7FD9D6-F4A1-4D93-B26B-27E37635063B}"/>
    <dgm:cxn modelId="{D793AD70-4149-4AEA-9EF2-60BED302911F}" srcId="{35C0073E-37B4-49FB-9788-1B5F3B52B52B}" destId="{8E1642EF-7740-4C21-81E2-F48716E84B85}" srcOrd="3" destOrd="0" parTransId="{B98A5B0F-4EC6-4DCB-B275-01BE58CBAFC5}" sibTransId="{E20FD83B-FC6B-47E4-A2E7-9D31BEB65007}"/>
    <dgm:cxn modelId="{03FFCD38-F5EC-44F8-9C1D-E95B07C78473}" type="presOf" srcId="{35C0073E-37B4-49FB-9788-1B5F3B52B52B}" destId="{66FF7E50-7D45-46BC-8646-65B36DAE2197}" srcOrd="0" destOrd="0" presId="urn:microsoft.com/office/officeart/2005/8/layout/vList2"/>
    <dgm:cxn modelId="{81E9C4DE-F4D9-4D99-9980-000E9AF92B66}" type="presOf" srcId="{8E1642EF-7740-4C21-81E2-F48716E84B85}" destId="{6AF50555-A65B-474B-BB93-36C8DCD2070A}" srcOrd="0" destOrd="0" presId="urn:microsoft.com/office/officeart/2005/8/layout/vList2"/>
    <dgm:cxn modelId="{A430335C-1BB3-45BF-BBF6-B9F5443D1D30}" type="presOf" srcId="{C2A52545-8B77-4F56-ADBC-2F08C8201063}" destId="{F86D4B1E-6D3D-4AB8-9C31-13EE5DEA6E3D}" srcOrd="0" destOrd="0" presId="urn:microsoft.com/office/officeart/2005/8/layout/vList2"/>
    <dgm:cxn modelId="{29EA9441-8149-4726-8B8D-AC1B74ED4896}" type="presParOf" srcId="{66FF7E50-7D45-46BC-8646-65B36DAE2197}" destId="{99A1E7C4-2A5A-415A-9DCD-5DC309EF86A7}" srcOrd="0" destOrd="0" presId="urn:microsoft.com/office/officeart/2005/8/layout/vList2"/>
    <dgm:cxn modelId="{942E4240-BFD0-4407-94B6-13068E8F1BD9}" type="presParOf" srcId="{66FF7E50-7D45-46BC-8646-65B36DAE2197}" destId="{A550276E-3B1E-4792-A83B-2DB1A9D52743}" srcOrd="1" destOrd="0" presId="urn:microsoft.com/office/officeart/2005/8/layout/vList2"/>
    <dgm:cxn modelId="{254AB506-F940-4B4A-A999-B0ADCCB65F9C}" type="presParOf" srcId="{66FF7E50-7D45-46BC-8646-65B36DAE2197}" destId="{969210EC-A96F-45BB-B48D-22EF0DA4CACD}" srcOrd="2" destOrd="0" presId="urn:microsoft.com/office/officeart/2005/8/layout/vList2"/>
    <dgm:cxn modelId="{A6EA2EC3-5F85-4FE1-9EB2-97646081793E}" type="presParOf" srcId="{66FF7E50-7D45-46BC-8646-65B36DAE2197}" destId="{9036741C-FF25-44EE-9411-0D38CBDA4638}" srcOrd="3" destOrd="0" presId="urn:microsoft.com/office/officeart/2005/8/layout/vList2"/>
    <dgm:cxn modelId="{64000340-CDE8-4C6C-8CA1-EC89A10D9463}" type="presParOf" srcId="{66FF7E50-7D45-46BC-8646-65B36DAE2197}" destId="{529A679A-ABF9-411A-B503-BD578CAE69DA}" srcOrd="4" destOrd="0" presId="urn:microsoft.com/office/officeart/2005/8/layout/vList2"/>
    <dgm:cxn modelId="{3D11615E-FED4-4A30-B681-73ADC175E8C5}" type="presParOf" srcId="{66FF7E50-7D45-46BC-8646-65B36DAE2197}" destId="{D249EBA3-D868-4851-9BB2-3B5B6E0D94A7}" srcOrd="5" destOrd="0" presId="urn:microsoft.com/office/officeart/2005/8/layout/vList2"/>
    <dgm:cxn modelId="{098B1389-013F-44F8-8883-ECF315FF7488}" type="presParOf" srcId="{66FF7E50-7D45-46BC-8646-65B36DAE2197}" destId="{6AF50555-A65B-474B-BB93-36C8DCD2070A}" srcOrd="6" destOrd="0" presId="urn:microsoft.com/office/officeart/2005/8/layout/vList2"/>
    <dgm:cxn modelId="{88E2DF7A-D82A-4C8E-8D2F-7684BDFD11DB}" type="presParOf" srcId="{66FF7E50-7D45-46BC-8646-65B36DAE2197}" destId="{0A68ADED-7A99-4B68-8634-94ACAADA228E}" srcOrd="7" destOrd="0" presId="urn:microsoft.com/office/officeart/2005/8/layout/vList2"/>
    <dgm:cxn modelId="{FCCBDDB2-713C-49F6-AC55-78E122DD8016}" type="presParOf" srcId="{66FF7E50-7D45-46BC-8646-65B36DAE2197}" destId="{F86D4B1E-6D3D-4AB8-9C31-13EE5DEA6E3D}" srcOrd="8" destOrd="0" presId="urn:microsoft.com/office/officeart/2005/8/layout/vList2"/>
    <dgm:cxn modelId="{7A14DAA8-C80D-43BF-AC78-FBB9883EC188}" type="presParOf" srcId="{66FF7E50-7D45-46BC-8646-65B36DAE2197}" destId="{76F1F205-8F53-43C1-B86F-88B2940AC6FD}" srcOrd="9" destOrd="0" presId="urn:microsoft.com/office/officeart/2005/8/layout/vList2"/>
    <dgm:cxn modelId="{563F7077-C887-454F-B154-6EFBBEBDEB76}" type="presParOf" srcId="{66FF7E50-7D45-46BC-8646-65B36DAE2197}" destId="{39D068A1-EB38-46F6-A096-B460772CAC7C}" srcOrd="1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22891AB-C9DF-4049-BB07-3238E289B1D5}"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en-US"/>
        </a:p>
      </dgm:t>
    </dgm:pt>
    <dgm:pt modelId="{7F0E7003-DEDC-4163-83D1-AF347CE2D4E7}">
      <dgm:prSet custT="1"/>
      <dgm:spPr/>
      <dgm:t>
        <a:bodyPr/>
        <a:lstStyle/>
        <a:p>
          <a:r>
            <a:rPr lang="el-GR" sz="1400" dirty="0"/>
            <a:t>Σχετικά χαμηλή συμμετοχή των εργαζομένων σε προγράμματα δια βίου μάθησης με στόχο τη συνεχή </a:t>
          </a:r>
          <a:r>
            <a:rPr lang="el-GR" sz="1400" dirty="0" err="1"/>
            <a:t>επικαιροποίηση</a:t>
          </a:r>
          <a:r>
            <a:rPr lang="el-GR" sz="1400" dirty="0"/>
            <a:t> των δεξιοτήτων, και μικρή συμμετοχή των επιχειρήσεων στα προγράμματα εκπαίδευσης.</a:t>
          </a:r>
          <a:endParaRPr lang="en-US" sz="1400" dirty="0"/>
        </a:p>
      </dgm:t>
    </dgm:pt>
    <dgm:pt modelId="{ACF19557-FE6A-4845-84F4-1006D8B50C61}" type="parTrans" cxnId="{B12A8A7D-3F1F-4199-AC0A-422AABE112C5}">
      <dgm:prSet/>
      <dgm:spPr/>
      <dgm:t>
        <a:bodyPr/>
        <a:lstStyle/>
        <a:p>
          <a:endParaRPr lang="en-US"/>
        </a:p>
      </dgm:t>
    </dgm:pt>
    <dgm:pt modelId="{22BCF7BD-2D97-4523-B312-7485D20C3F1C}" type="sibTrans" cxnId="{B12A8A7D-3F1F-4199-AC0A-422AABE112C5}">
      <dgm:prSet/>
      <dgm:spPr/>
      <dgm:t>
        <a:bodyPr/>
        <a:lstStyle/>
        <a:p>
          <a:endParaRPr lang="en-US"/>
        </a:p>
      </dgm:t>
    </dgm:pt>
    <dgm:pt modelId="{74076808-DC79-40C9-A5C4-A313B8A305E9}">
      <dgm:prSet custT="1"/>
      <dgm:spPr/>
      <dgm:t>
        <a:bodyPr/>
        <a:lstStyle/>
        <a:p>
          <a:r>
            <a:rPr lang="el-GR" sz="1400" dirty="0"/>
            <a:t>Σημαντικό ποσοστό αυτών που τελικά παρακολούθησε κάποιο πρόγραμμα ήταν ανώτερα διευθυντικά στελέχη, επαγγελματίες και υπάλληλοι γραφείου, όπως και επίσης, κάτοχοι μεταπτυχιακού ή διδακτορικού τίτλου - σημαντική διάθεση των ήδη εξειδικευμένων ατόμων προς τη συνεχή μάθηση</a:t>
          </a:r>
          <a:endParaRPr lang="en-US" sz="1400" dirty="0"/>
        </a:p>
      </dgm:t>
    </dgm:pt>
    <dgm:pt modelId="{F368F359-848B-4B6D-838B-5897DD98C599}" type="parTrans" cxnId="{EEF026F5-C482-48CD-8ED7-AC18A28C6DFF}">
      <dgm:prSet/>
      <dgm:spPr/>
      <dgm:t>
        <a:bodyPr/>
        <a:lstStyle/>
        <a:p>
          <a:endParaRPr lang="en-US"/>
        </a:p>
      </dgm:t>
    </dgm:pt>
    <dgm:pt modelId="{7CFE9C93-1A44-4020-86BD-9778B1A2D588}" type="sibTrans" cxnId="{EEF026F5-C482-48CD-8ED7-AC18A28C6DFF}">
      <dgm:prSet/>
      <dgm:spPr/>
      <dgm:t>
        <a:bodyPr/>
        <a:lstStyle/>
        <a:p>
          <a:endParaRPr lang="en-US"/>
        </a:p>
      </dgm:t>
    </dgm:pt>
    <dgm:pt modelId="{934DFCF0-A142-4616-8BB2-C1CAF413A12D}">
      <dgm:prSet custT="1"/>
      <dgm:spPr/>
      <dgm:t>
        <a:bodyPr/>
        <a:lstStyle/>
        <a:p>
          <a:r>
            <a:rPr lang="el-GR" sz="1400" dirty="0"/>
            <a:t>Χαμηλότερο απαιτούμενο επίπεδο ψηφιακών δεξιοτήτων σε θέσεις μερικής ή προσωρινής απασχόλησης</a:t>
          </a:r>
          <a:endParaRPr lang="en-US" sz="1400" dirty="0"/>
        </a:p>
      </dgm:t>
    </dgm:pt>
    <dgm:pt modelId="{73D43B5D-2A9C-4DB5-BFC2-3DFA377D02C5}" type="parTrans" cxnId="{F3F43DE8-7BE3-4BFB-99B4-7A9F7BFA58B7}">
      <dgm:prSet/>
      <dgm:spPr/>
      <dgm:t>
        <a:bodyPr/>
        <a:lstStyle/>
        <a:p>
          <a:endParaRPr lang="en-US"/>
        </a:p>
      </dgm:t>
    </dgm:pt>
    <dgm:pt modelId="{46897372-A9D8-49D9-B39B-FA0FF90B1B21}" type="sibTrans" cxnId="{F3F43DE8-7BE3-4BFB-99B4-7A9F7BFA58B7}">
      <dgm:prSet/>
      <dgm:spPr/>
      <dgm:t>
        <a:bodyPr/>
        <a:lstStyle/>
        <a:p>
          <a:endParaRPr lang="en-US"/>
        </a:p>
      </dgm:t>
    </dgm:pt>
    <dgm:pt modelId="{AE465991-FB72-48E2-918A-ECE5E5B28025}">
      <dgm:prSet custT="1"/>
      <dgm:spPr/>
      <dgm:t>
        <a:bodyPr/>
        <a:lstStyle/>
        <a:p>
          <a:r>
            <a:rPr lang="el-GR" sz="1400" dirty="0"/>
            <a:t>Μεγαλύτερη αναβάθμιση δεξιοτήτων των απασχολούμενων σε θέσεις τυπικής απασχόλησης, αλλά και αναβάθμιση δεξιοτήτων των συμβασιούχων με μπλοκάκι. Η συστηματική αναβάθμιση δεξιοτήτων αφορά κυρίως εργαζόμενους σε μεγάλες επιχειρήσεις και αυτοαπασχολούμενους με μπλοκάκι - μικρή  συμμετοχή και συμβολή των επιχειρήσεων στη συνεχή επαγγελματική εκπαίδευση και κατάρτιση σε σύγκριση με την υπόλοιπη ΕΕ</a:t>
          </a:r>
          <a:r>
            <a:rPr lang="el-GR" sz="500" dirty="0"/>
            <a:t>.</a:t>
          </a:r>
          <a:endParaRPr lang="en-US" sz="500" dirty="0"/>
        </a:p>
      </dgm:t>
    </dgm:pt>
    <dgm:pt modelId="{A4FE52DB-FF04-490E-8BE3-015223767F70}" type="parTrans" cxnId="{AEBAA50F-CD9C-409E-A9BA-990B9D59B3FD}">
      <dgm:prSet/>
      <dgm:spPr/>
      <dgm:t>
        <a:bodyPr/>
        <a:lstStyle/>
        <a:p>
          <a:endParaRPr lang="en-US"/>
        </a:p>
      </dgm:t>
    </dgm:pt>
    <dgm:pt modelId="{A1E80BC2-D1BA-4500-A25F-9133DFA7C29D}" type="sibTrans" cxnId="{AEBAA50F-CD9C-409E-A9BA-990B9D59B3FD}">
      <dgm:prSet/>
      <dgm:spPr/>
      <dgm:t>
        <a:bodyPr/>
        <a:lstStyle/>
        <a:p>
          <a:endParaRPr lang="en-US"/>
        </a:p>
      </dgm:t>
    </dgm:pt>
    <dgm:pt modelId="{713E8B2D-9602-4A40-A0A7-1646795E7790}">
      <dgm:prSet custT="1"/>
      <dgm:spPr/>
      <dgm:t>
        <a:bodyPr/>
        <a:lstStyle/>
        <a:p>
          <a:r>
            <a:rPr lang="el-GR" sz="1400" dirty="0"/>
            <a:t>Χαμηλές επιδόσεις στη δια βίου μάθηση και στη συνεχή </a:t>
          </a:r>
          <a:r>
            <a:rPr lang="el-GR" sz="1400" dirty="0" err="1"/>
            <a:t>επικαιροποίηση</a:t>
          </a:r>
          <a:r>
            <a:rPr lang="el-GR" sz="1400" dirty="0"/>
            <a:t> των δεξιοτήτων των ενηλίκων, σημαντική υστέρηση σε σχέση με τον </a:t>
          </a:r>
          <a:r>
            <a:rPr lang="el-GR" sz="1400" dirty="0" err="1"/>
            <a:t>μ.ο</a:t>
          </a:r>
          <a:r>
            <a:rPr lang="el-GR" sz="1400" dirty="0"/>
            <a:t>. της ΕΕ</a:t>
          </a:r>
          <a:r>
            <a:rPr lang="el-GR" sz="500" dirty="0"/>
            <a:t>.</a:t>
          </a:r>
          <a:endParaRPr lang="en-US" sz="500" dirty="0"/>
        </a:p>
      </dgm:t>
    </dgm:pt>
    <dgm:pt modelId="{B62E980C-0DBA-43D8-B664-CFD6EC74CF58}" type="parTrans" cxnId="{3B163FF5-0143-4CE2-A05D-B1405F5D0F64}">
      <dgm:prSet/>
      <dgm:spPr/>
      <dgm:t>
        <a:bodyPr/>
        <a:lstStyle/>
        <a:p>
          <a:endParaRPr lang="en-US"/>
        </a:p>
      </dgm:t>
    </dgm:pt>
    <dgm:pt modelId="{20E4D90A-1247-4356-AD2C-4CB587969B02}" type="sibTrans" cxnId="{3B163FF5-0143-4CE2-A05D-B1405F5D0F64}">
      <dgm:prSet/>
      <dgm:spPr/>
      <dgm:t>
        <a:bodyPr/>
        <a:lstStyle/>
        <a:p>
          <a:endParaRPr lang="en-US"/>
        </a:p>
      </dgm:t>
    </dgm:pt>
    <dgm:pt modelId="{F837B40A-E831-4587-AA71-94FE40D3A046}">
      <dgm:prSet custT="1"/>
      <dgm:spPr/>
      <dgm:t>
        <a:bodyPr/>
        <a:lstStyle/>
        <a:p>
          <a:r>
            <a:rPr lang="el-GR" sz="1400" dirty="0"/>
            <a:t>Συγκέντρωση μεγάλου μέρος της απασχόλησης στις μικρές επιχειρήσεις, και σε ακούσια μη- τυπική -και συχνά επισφαλή, κακοπληρωμένη απασχόληση – συσχέτιση με χαμηλή πρόσβαση στην απαιτούμενη κατάρτιση</a:t>
          </a:r>
          <a:r>
            <a:rPr lang="el-GR" sz="500" dirty="0"/>
            <a:t>.</a:t>
          </a:r>
          <a:endParaRPr lang="en-US" sz="500" dirty="0"/>
        </a:p>
      </dgm:t>
    </dgm:pt>
    <dgm:pt modelId="{59281A1F-1595-43D9-AE5E-368A078682D2}" type="parTrans" cxnId="{46BC732B-8AFF-4943-A8A9-88330EE1412B}">
      <dgm:prSet/>
      <dgm:spPr/>
      <dgm:t>
        <a:bodyPr/>
        <a:lstStyle/>
        <a:p>
          <a:endParaRPr lang="en-US"/>
        </a:p>
      </dgm:t>
    </dgm:pt>
    <dgm:pt modelId="{55AF27A8-A1C0-4758-A903-25F5CD4937E0}" type="sibTrans" cxnId="{46BC732B-8AFF-4943-A8A9-88330EE1412B}">
      <dgm:prSet/>
      <dgm:spPr/>
      <dgm:t>
        <a:bodyPr/>
        <a:lstStyle/>
        <a:p>
          <a:endParaRPr lang="en-US"/>
        </a:p>
      </dgm:t>
    </dgm:pt>
    <dgm:pt modelId="{0F2FC9B3-2563-4CC0-94F9-FD68D0E4FE38}" type="pres">
      <dgm:prSet presAssocID="{B22891AB-C9DF-4049-BB07-3238E289B1D5}" presName="linear" presStyleCnt="0">
        <dgm:presLayoutVars>
          <dgm:animLvl val="lvl"/>
          <dgm:resizeHandles val="exact"/>
        </dgm:presLayoutVars>
      </dgm:prSet>
      <dgm:spPr/>
      <dgm:t>
        <a:bodyPr/>
        <a:lstStyle/>
        <a:p>
          <a:endParaRPr lang="el-GR"/>
        </a:p>
      </dgm:t>
    </dgm:pt>
    <dgm:pt modelId="{17081975-5B59-4F76-A4C0-E97AEABF95B5}" type="pres">
      <dgm:prSet presAssocID="{7F0E7003-DEDC-4163-83D1-AF347CE2D4E7}" presName="parentText" presStyleLbl="node1" presStyleIdx="0" presStyleCnt="6">
        <dgm:presLayoutVars>
          <dgm:chMax val="0"/>
          <dgm:bulletEnabled val="1"/>
        </dgm:presLayoutVars>
      </dgm:prSet>
      <dgm:spPr/>
      <dgm:t>
        <a:bodyPr/>
        <a:lstStyle/>
        <a:p>
          <a:endParaRPr lang="el-GR"/>
        </a:p>
      </dgm:t>
    </dgm:pt>
    <dgm:pt modelId="{C637AEDB-0B16-4773-A999-38E577E5336F}" type="pres">
      <dgm:prSet presAssocID="{22BCF7BD-2D97-4523-B312-7485D20C3F1C}" presName="spacer" presStyleCnt="0"/>
      <dgm:spPr/>
    </dgm:pt>
    <dgm:pt modelId="{D8EC02B7-C1CB-46CE-8DD6-7FC914298482}" type="pres">
      <dgm:prSet presAssocID="{74076808-DC79-40C9-A5C4-A313B8A305E9}" presName="parentText" presStyleLbl="node1" presStyleIdx="1" presStyleCnt="6">
        <dgm:presLayoutVars>
          <dgm:chMax val="0"/>
          <dgm:bulletEnabled val="1"/>
        </dgm:presLayoutVars>
      </dgm:prSet>
      <dgm:spPr/>
      <dgm:t>
        <a:bodyPr/>
        <a:lstStyle/>
        <a:p>
          <a:endParaRPr lang="el-GR"/>
        </a:p>
      </dgm:t>
    </dgm:pt>
    <dgm:pt modelId="{B3EDC2B3-AE2F-4EC1-A6BA-3C284A0983EE}" type="pres">
      <dgm:prSet presAssocID="{7CFE9C93-1A44-4020-86BD-9778B1A2D588}" presName="spacer" presStyleCnt="0"/>
      <dgm:spPr/>
    </dgm:pt>
    <dgm:pt modelId="{2923C84B-107E-4401-9B10-6E7311770007}" type="pres">
      <dgm:prSet presAssocID="{934DFCF0-A142-4616-8BB2-C1CAF413A12D}" presName="parentText" presStyleLbl="node1" presStyleIdx="2" presStyleCnt="6">
        <dgm:presLayoutVars>
          <dgm:chMax val="0"/>
          <dgm:bulletEnabled val="1"/>
        </dgm:presLayoutVars>
      </dgm:prSet>
      <dgm:spPr/>
      <dgm:t>
        <a:bodyPr/>
        <a:lstStyle/>
        <a:p>
          <a:endParaRPr lang="el-GR"/>
        </a:p>
      </dgm:t>
    </dgm:pt>
    <dgm:pt modelId="{3510860A-B187-497B-B234-3EE5F8388513}" type="pres">
      <dgm:prSet presAssocID="{46897372-A9D8-49D9-B39B-FA0FF90B1B21}" presName="spacer" presStyleCnt="0"/>
      <dgm:spPr/>
    </dgm:pt>
    <dgm:pt modelId="{E027FA8A-A15C-40A7-9FFD-07C0D15F2C62}" type="pres">
      <dgm:prSet presAssocID="{AE465991-FB72-48E2-918A-ECE5E5B28025}" presName="parentText" presStyleLbl="node1" presStyleIdx="3" presStyleCnt="6">
        <dgm:presLayoutVars>
          <dgm:chMax val="0"/>
          <dgm:bulletEnabled val="1"/>
        </dgm:presLayoutVars>
      </dgm:prSet>
      <dgm:spPr/>
      <dgm:t>
        <a:bodyPr/>
        <a:lstStyle/>
        <a:p>
          <a:endParaRPr lang="el-GR"/>
        </a:p>
      </dgm:t>
    </dgm:pt>
    <dgm:pt modelId="{C8722FE5-EB73-4EDC-89EF-A47F8286FCBA}" type="pres">
      <dgm:prSet presAssocID="{A1E80BC2-D1BA-4500-A25F-9133DFA7C29D}" presName="spacer" presStyleCnt="0"/>
      <dgm:spPr/>
    </dgm:pt>
    <dgm:pt modelId="{D47E41AA-DD7B-4E4E-90DB-11825E3A4379}" type="pres">
      <dgm:prSet presAssocID="{713E8B2D-9602-4A40-A0A7-1646795E7790}" presName="parentText" presStyleLbl="node1" presStyleIdx="4" presStyleCnt="6">
        <dgm:presLayoutVars>
          <dgm:chMax val="0"/>
          <dgm:bulletEnabled val="1"/>
        </dgm:presLayoutVars>
      </dgm:prSet>
      <dgm:spPr/>
      <dgm:t>
        <a:bodyPr/>
        <a:lstStyle/>
        <a:p>
          <a:endParaRPr lang="el-GR"/>
        </a:p>
      </dgm:t>
    </dgm:pt>
    <dgm:pt modelId="{F265F515-DE17-4D59-9558-70615C43567F}" type="pres">
      <dgm:prSet presAssocID="{20E4D90A-1247-4356-AD2C-4CB587969B02}" presName="spacer" presStyleCnt="0"/>
      <dgm:spPr/>
    </dgm:pt>
    <dgm:pt modelId="{80E51FD7-17B3-4BBB-A0FE-C8B5B02C97B8}" type="pres">
      <dgm:prSet presAssocID="{F837B40A-E831-4587-AA71-94FE40D3A046}" presName="parentText" presStyleLbl="node1" presStyleIdx="5" presStyleCnt="6">
        <dgm:presLayoutVars>
          <dgm:chMax val="0"/>
          <dgm:bulletEnabled val="1"/>
        </dgm:presLayoutVars>
      </dgm:prSet>
      <dgm:spPr/>
      <dgm:t>
        <a:bodyPr/>
        <a:lstStyle/>
        <a:p>
          <a:endParaRPr lang="el-GR"/>
        </a:p>
      </dgm:t>
    </dgm:pt>
  </dgm:ptLst>
  <dgm:cxnLst>
    <dgm:cxn modelId="{52609D56-3514-401C-AC1F-FAFA83EF2089}" type="presOf" srcId="{7F0E7003-DEDC-4163-83D1-AF347CE2D4E7}" destId="{17081975-5B59-4F76-A4C0-E97AEABF95B5}" srcOrd="0" destOrd="0" presId="urn:microsoft.com/office/officeart/2005/8/layout/vList2"/>
    <dgm:cxn modelId="{6EC0ECB9-6A77-4DD5-81F5-587647D9A120}" type="presOf" srcId="{F837B40A-E831-4587-AA71-94FE40D3A046}" destId="{80E51FD7-17B3-4BBB-A0FE-C8B5B02C97B8}" srcOrd="0" destOrd="0" presId="urn:microsoft.com/office/officeart/2005/8/layout/vList2"/>
    <dgm:cxn modelId="{AEBAA50F-CD9C-409E-A9BA-990B9D59B3FD}" srcId="{B22891AB-C9DF-4049-BB07-3238E289B1D5}" destId="{AE465991-FB72-48E2-918A-ECE5E5B28025}" srcOrd="3" destOrd="0" parTransId="{A4FE52DB-FF04-490E-8BE3-015223767F70}" sibTransId="{A1E80BC2-D1BA-4500-A25F-9133DFA7C29D}"/>
    <dgm:cxn modelId="{C292E681-787D-45FB-B746-47467CDB0897}" type="presOf" srcId="{713E8B2D-9602-4A40-A0A7-1646795E7790}" destId="{D47E41AA-DD7B-4E4E-90DB-11825E3A4379}" srcOrd="0" destOrd="0" presId="urn:microsoft.com/office/officeart/2005/8/layout/vList2"/>
    <dgm:cxn modelId="{871134DC-2AEA-4B1E-BD91-4BB188BD5D24}" type="presOf" srcId="{934DFCF0-A142-4616-8BB2-C1CAF413A12D}" destId="{2923C84B-107E-4401-9B10-6E7311770007}" srcOrd="0" destOrd="0" presId="urn:microsoft.com/office/officeart/2005/8/layout/vList2"/>
    <dgm:cxn modelId="{25C3DD89-9794-4DD5-9F63-6C44E6236A9A}" type="presOf" srcId="{AE465991-FB72-48E2-918A-ECE5E5B28025}" destId="{E027FA8A-A15C-40A7-9FFD-07C0D15F2C62}" srcOrd="0" destOrd="0" presId="urn:microsoft.com/office/officeart/2005/8/layout/vList2"/>
    <dgm:cxn modelId="{46BC732B-8AFF-4943-A8A9-88330EE1412B}" srcId="{B22891AB-C9DF-4049-BB07-3238E289B1D5}" destId="{F837B40A-E831-4587-AA71-94FE40D3A046}" srcOrd="5" destOrd="0" parTransId="{59281A1F-1595-43D9-AE5E-368A078682D2}" sibTransId="{55AF27A8-A1C0-4758-A903-25F5CD4937E0}"/>
    <dgm:cxn modelId="{B12A8A7D-3F1F-4199-AC0A-422AABE112C5}" srcId="{B22891AB-C9DF-4049-BB07-3238E289B1D5}" destId="{7F0E7003-DEDC-4163-83D1-AF347CE2D4E7}" srcOrd="0" destOrd="0" parTransId="{ACF19557-FE6A-4845-84F4-1006D8B50C61}" sibTransId="{22BCF7BD-2D97-4523-B312-7485D20C3F1C}"/>
    <dgm:cxn modelId="{3B163FF5-0143-4CE2-A05D-B1405F5D0F64}" srcId="{B22891AB-C9DF-4049-BB07-3238E289B1D5}" destId="{713E8B2D-9602-4A40-A0A7-1646795E7790}" srcOrd="4" destOrd="0" parTransId="{B62E980C-0DBA-43D8-B664-CFD6EC74CF58}" sibTransId="{20E4D90A-1247-4356-AD2C-4CB587969B02}"/>
    <dgm:cxn modelId="{C516635C-1F52-4540-A907-2CE6CAE65F10}" type="presOf" srcId="{74076808-DC79-40C9-A5C4-A313B8A305E9}" destId="{D8EC02B7-C1CB-46CE-8DD6-7FC914298482}" srcOrd="0" destOrd="0" presId="urn:microsoft.com/office/officeart/2005/8/layout/vList2"/>
    <dgm:cxn modelId="{F3F43DE8-7BE3-4BFB-99B4-7A9F7BFA58B7}" srcId="{B22891AB-C9DF-4049-BB07-3238E289B1D5}" destId="{934DFCF0-A142-4616-8BB2-C1CAF413A12D}" srcOrd="2" destOrd="0" parTransId="{73D43B5D-2A9C-4DB5-BFC2-3DFA377D02C5}" sibTransId="{46897372-A9D8-49D9-B39B-FA0FF90B1B21}"/>
    <dgm:cxn modelId="{7D146530-A883-4500-8ADE-71D631CA6FAA}" type="presOf" srcId="{B22891AB-C9DF-4049-BB07-3238E289B1D5}" destId="{0F2FC9B3-2563-4CC0-94F9-FD68D0E4FE38}" srcOrd="0" destOrd="0" presId="urn:microsoft.com/office/officeart/2005/8/layout/vList2"/>
    <dgm:cxn modelId="{EEF026F5-C482-48CD-8ED7-AC18A28C6DFF}" srcId="{B22891AB-C9DF-4049-BB07-3238E289B1D5}" destId="{74076808-DC79-40C9-A5C4-A313B8A305E9}" srcOrd="1" destOrd="0" parTransId="{F368F359-848B-4B6D-838B-5897DD98C599}" sibTransId="{7CFE9C93-1A44-4020-86BD-9778B1A2D588}"/>
    <dgm:cxn modelId="{9B8BB601-D5B2-493B-ACFB-6C3BE87E19FF}" type="presParOf" srcId="{0F2FC9B3-2563-4CC0-94F9-FD68D0E4FE38}" destId="{17081975-5B59-4F76-A4C0-E97AEABF95B5}" srcOrd="0" destOrd="0" presId="urn:microsoft.com/office/officeart/2005/8/layout/vList2"/>
    <dgm:cxn modelId="{9BB32ACC-549A-4B52-9A04-00788DEC2A1E}" type="presParOf" srcId="{0F2FC9B3-2563-4CC0-94F9-FD68D0E4FE38}" destId="{C637AEDB-0B16-4773-A999-38E577E5336F}" srcOrd="1" destOrd="0" presId="urn:microsoft.com/office/officeart/2005/8/layout/vList2"/>
    <dgm:cxn modelId="{B9AAEF8C-0947-402B-8F68-85601F8A8614}" type="presParOf" srcId="{0F2FC9B3-2563-4CC0-94F9-FD68D0E4FE38}" destId="{D8EC02B7-C1CB-46CE-8DD6-7FC914298482}" srcOrd="2" destOrd="0" presId="urn:microsoft.com/office/officeart/2005/8/layout/vList2"/>
    <dgm:cxn modelId="{2D1FD822-EADE-4020-BC46-A9D26266BB32}" type="presParOf" srcId="{0F2FC9B3-2563-4CC0-94F9-FD68D0E4FE38}" destId="{B3EDC2B3-AE2F-4EC1-A6BA-3C284A0983EE}" srcOrd="3" destOrd="0" presId="urn:microsoft.com/office/officeart/2005/8/layout/vList2"/>
    <dgm:cxn modelId="{BC75E754-AFBB-44AD-8D77-B38F01F705A8}" type="presParOf" srcId="{0F2FC9B3-2563-4CC0-94F9-FD68D0E4FE38}" destId="{2923C84B-107E-4401-9B10-6E7311770007}" srcOrd="4" destOrd="0" presId="urn:microsoft.com/office/officeart/2005/8/layout/vList2"/>
    <dgm:cxn modelId="{EE781C20-AE5F-4166-946F-AD0E1CD6B874}" type="presParOf" srcId="{0F2FC9B3-2563-4CC0-94F9-FD68D0E4FE38}" destId="{3510860A-B187-497B-B234-3EE5F8388513}" srcOrd="5" destOrd="0" presId="urn:microsoft.com/office/officeart/2005/8/layout/vList2"/>
    <dgm:cxn modelId="{851AC8E1-A8A1-4283-91D1-B4DC0F23A2C2}" type="presParOf" srcId="{0F2FC9B3-2563-4CC0-94F9-FD68D0E4FE38}" destId="{E027FA8A-A15C-40A7-9FFD-07C0D15F2C62}" srcOrd="6" destOrd="0" presId="urn:microsoft.com/office/officeart/2005/8/layout/vList2"/>
    <dgm:cxn modelId="{C5FE5187-0F46-4B11-99F3-7CD492DE5828}" type="presParOf" srcId="{0F2FC9B3-2563-4CC0-94F9-FD68D0E4FE38}" destId="{C8722FE5-EB73-4EDC-89EF-A47F8286FCBA}" srcOrd="7" destOrd="0" presId="urn:microsoft.com/office/officeart/2005/8/layout/vList2"/>
    <dgm:cxn modelId="{D2797176-54D2-47FC-B114-C9ECF21E79E6}" type="presParOf" srcId="{0F2FC9B3-2563-4CC0-94F9-FD68D0E4FE38}" destId="{D47E41AA-DD7B-4E4E-90DB-11825E3A4379}" srcOrd="8" destOrd="0" presId="urn:microsoft.com/office/officeart/2005/8/layout/vList2"/>
    <dgm:cxn modelId="{B9D3529F-30B5-416A-A17B-914FD170FA93}" type="presParOf" srcId="{0F2FC9B3-2563-4CC0-94F9-FD68D0E4FE38}" destId="{F265F515-DE17-4D59-9558-70615C43567F}" srcOrd="9" destOrd="0" presId="urn:microsoft.com/office/officeart/2005/8/layout/vList2"/>
    <dgm:cxn modelId="{92670BEC-0817-48DA-9661-0AB443FE8A0C}" type="presParOf" srcId="{0F2FC9B3-2563-4CC0-94F9-FD68D0E4FE38}" destId="{80E51FD7-17B3-4BBB-A0FE-C8B5B02C97B8}" srcOrd="1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610496E-123B-497B-BD65-A9F63581275D}" type="doc">
      <dgm:prSet loTypeId="urn:microsoft.com/office/officeart/2005/8/layout/vList2" loCatId="list" qsTypeId="urn:microsoft.com/office/officeart/2005/8/quickstyle/simple4" qsCatId="simple" csTypeId="urn:microsoft.com/office/officeart/2005/8/colors/accent2_2" csCatId="accent2"/>
      <dgm:spPr/>
      <dgm:t>
        <a:bodyPr/>
        <a:lstStyle/>
        <a:p>
          <a:endParaRPr lang="en-US"/>
        </a:p>
      </dgm:t>
    </dgm:pt>
    <dgm:pt modelId="{28DB04AB-4ABD-414E-A7E7-039B48333BBA}">
      <dgm:prSet/>
      <dgm:spPr/>
      <dgm:t>
        <a:bodyPr/>
        <a:lstStyle/>
        <a:p>
          <a:r>
            <a:rPr lang="el-GR"/>
            <a:t>Η τηλεργασία, αν και αποτέλεσε βασική κατεύθυνση για την ασφάλεια ειδικά την περίοδο του πρώτου κύματος της πανδημίας, δεν ήταν δεδομένη για τους μισούς εργαζόμενους του ιδιωτικού τομέα.</a:t>
          </a:r>
          <a:endParaRPr lang="en-US"/>
        </a:p>
      </dgm:t>
    </dgm:pt>
    <dgm:pt modelId="{C88115ED-8801-424B-B528-A39B2402988D}" type="parTrans" cxnId="{42544640-ABB4-4DB2-B18E-9FA3A2E5CFC2}">
      <dgm:prSet/>
      <dgm:spPr/>
      <dgm:t>
        <a:bodyPr/>
        <a:lstStyle/>
        <a:p>
          <a:endParaRPr lang="en-US"/>
        </a:p>
      </dgm:t>
    </dgm:pt>
    <dgm:pt modelId="{A9EDC2B6-7942-41F6-AB87-D2B73D8C5D72}" type="sibTrans" cxnId="{42544640-ABB4-4DB2-B18E-9FA3A2E5CFC2}">
      <dgm:prSet/>
      <dgm:spPr/>
      <dgm:t>
        <a:bodyPr/>
        <a:lstStyle/>
        <a:p>
          <a:endParaRPr lang="en-US"/>
        </a:p>
      </dgm:t>
    </dgm:pt>
    <dgm:pt modelId="{3E7C7337-4DA0-4613-B5D1-7874F94CD13B}">
      <dgm:prSet/>
      <dgm:spPr/>
      <dgm:t>
        <a:bodyPr/>
        <a:lstStyle/>
        <a:p>
          <a:r>
            <a:rPr lang="el-GR" dirty="0"/>
            <a:t>Μεγάλο ποσοστό των </a:t>
          </a:r>
          <a:r>
            <a:rPr lang="el-GR" dirty="0" err="1"/>
            <a:t>τηλεργαζόμενων</a:t>
          </a:r>
          <a:r>
            <a:rPr lang="el-GR" dirty="0"/>
            <a:t> ανήκει σε απασχολούμενους που καταλαμβάνουν θέσεις εργασίας που βρίσκονται σε υψηλές θέσεις στον κοινωνικό και τεχνικό καταμερισμό της εργασίας (ανώτερα διευθυντικά στελέχη και επαγγελματίες).</a:t>
          </a:r>
          <a:endParaRPr lang="en-US" dirty="0"/>
        </a:p>
      </dgm:t>
    </dgm:pt>
    <dgm:pt modelId="{7C68E8DC-53CE-45C5-B1E6-B6A59A5D8362}" type="parTrans" cxnId="{9484ADA2-6577-434B-9124-80E244204468}">
      <dgm:prSet/>
      <dgm:spPr/>
      <dgm:t>
        <a:bodyPr/>
        <a:lstStyle/>
        <a:p>
          <a:endParaRPr lang="en-US"/>
        </a:p>
      </dgm:t>
    </dgm:pt>
    <dgm:pt modelId="{1C51FC5D-071C-4185-9E74-8A66057510AB}" type="sibTrans" cxnId="{9484ADA2-6577-434B-9124-80E244204468}">
      <dgm:prSet/>
      <dgm:spPr/>
      <dgm:t>
        <a:bodyPr/>
        <a:lstStyle/>
        <a:p>
          <a:endParaRPr lang="en-US"/>
        </a:p>
      </dgm:t>
    </dgm:pt>
    <dgm:pt modelId="{CF9187D7-3A06-4665-AAFF-CB2E17134E5F}">
      <dgm:prSet/>
      <dgm:spPr/>
      <dgm:t>
        <a:bodyPr/>
        <a:lstStyle/>
        <a:p>
          <a:r>
            <a:rPr lang="el-GR"/>
            <a:t>Οι νέοι είχαν τα μικρότερα ποσοστά τηλεργασίας (63%), υπονοώντας τη μεγάλη εργασιακή επισφάλεια των νέων.</a:t>
          </a:r>
          <a:endParaRPr lang="en-US"/>
        </a:p>
      </dgm:t>
    </dgm:pt>
    <dgm:pt modelId="{245B91AC-BD6C-41C3-B38E-F8331B24719E}" type="parTrans" cxnId="{670F52EE-9021-42D4-9E75-0CFFA2C81AF3}">
      <dgm:prSet/>
      <dgm:spPr/>
      <dgm:t>
        <a:bodyPr/>
        <a:lstStyle/>
        <a:p>
          <a:endParaRPr lang="en-US"/>
        </a:p>
      </dgm:t>
    </dgm:pt>
    <dgm:pt modelId="{FAD5410E-2863-4840-BC09-F3E18EDD99D9}" type="sibTrans" cxnId="{670F52EE-9021-42D4-9E75-0CFFA2C81AF3}">
      <dgm:prSet/>
      <dgm:spPr/>
      <dgm:t>
        <a:bodyPr/>
        <a:lstStyle/>
        <a:p>
          <a:endParaRPr lang="en-US"/>
        </a:p>
      </dgm:t>
    </dgm:pt>
    <dgm:pt modelId="{8EE7E0E4-1406-4B88-BF8F-B78BC3F106DD}">
      <dgm:prSet/>
      <dgm:spPr/>
      <dgm:t>
        <a:bodyPr/>
        <a:lstStyle/>
        <a:p>
          <a:r>
            <a:rPr lang="el-GR"/>
            <a:t>Οι εργαζόμενοι με προηγμένες ψηφιακές δεξιότητες μπορούσαν να εργάζονται με ασφάλεια από το σπίτι, ενώ εργαζόμενοι «πρώτης γραμμής» σε άλλους τομείς (π.χ. διαμονή, ψυχαγωγία, τρόφιμα, κλπ.) δεν μπορούσαν να εργαστούν από μακριά.</a:t>
          </a:r>
          <a:endParaRPr lang="en-US"/>
        </a:p>
      </dgm:t>
    </dgm:pt>
    <dgm:pt modelId="{EA5B8BAE-1DC2-4482-83E5-8AE24C227FA0}" type="parTrans" cxnId="{A124AA83-AF90-495E-BEE0-07D6DE62481B}">
      <dgm:prSet/>
      <dgm:spPr/>
      <dgm:t>
        <a:bodyPr/>
        <a:lstStyle/>
        <a:p>
          <a:endParaRPr lang="en-US"/>
        </a:p>
      </dgm:t>
    </dgm:pt>
    <dgm:pt modelId="{D49936BD-8874-4425-A779-B5A9BB280E2C}" type="sibTrans" cxnId="{A124AA83-AF90-495E-BEE0-07D6DE62481B}">
      <dgm:prSet/>
      <dgm:spPr/>
      <dgm:t>
        <a:bodyPr/>
        <a:lstStyle/>
        <a:p>
          <a:endParaRPr lang="en-US"/>
        </a:p>
      </dgm:t>
    </dgm:pt>
    <dgm:pt modelId="{F0D040E0-7ADA-4579-A537-A4A6E4B420B0}">
      <dgm:prSet/>
      <dgm:spPr/>
      <dgm:t>
        <a:bodyPr/>
        <a:lstStyle/>
        <a:p>
          <a:r>
            <a:rPr lang="el-GR"/>
            <a:t>Οι δεξιότητες επηρεάζονται συνεχώς από την σύγχρονη εποχή της ‘οικονομίας της γνώσης’, αυξάνοντας την ζήτηση καταρτισμένων εργαζόμενων που μπορούν να ανταποκριθούν στις αλλαγές.</a:t>
          </a:r>
          <a:endParaRPr lang="en-US"/>
        </a:p>
      </dgm:t>
    </dgm:pt>
    <dgm:pt modelId="{4ED7B2BD-72C5-4332-887E-687B5A456602}" type="parTrans" cxnId="{387CC47D-0CB8-48FB-BC6B-0AA085A6DEE1}">
      <dgm:prSet/>
      <dgm:spPr/>
      <dgm:t>
        <a:bodyPr/>
        <a:lstStyle/>
        <a:p>
          <a:endParaRPr lang="en-US"/>
        </a:p>
      </dgm:t>
    </dgm:pt>
    <dgm:pt modelId="{AE05CD91-1515-4A8E-B26E-37E42FD16DAA}" type="sibTrans" cxnId="{387CC47D-0CB8-48FB-BC6B-0AA085A6DEE1}">
      <dgm:prSet/>
      <dgm:spPr/>
      <dgm:t>
        <a:bodyPr/>
        <a:lstStyle/>
        <a:p>
          <a:endParaRPr lang="en-US"/>
        </a:p>
      </dgm:t>
    </dgm:pt>
    <dgm:pt modelId="{B79B3353-7F0A-4E8C-8064-73A58BB8D4DC}" type="pres">
      <dgm:prSet presAssocID="{3610496E-123B-497B-BD65-A9F63581275D}" presName="linear" presStyleCnt="0">
        <dgm:presLayoutVars>
          <dgm:animLvl val="lvl"/>
          <dgm:resizeHandles val="exact"/>
        </dgm:presLayoutVars>
      </dgm:prSet>
      <dgm:spPr/>
      <dgm:t>
        <a:bodyPr/>
        <a:lstStyle/>
        <a:p>
          <a:endParaRPr lang="el-GR"/>
        </a:p>
      </dgm:t>
    </dgm:pt>
    <dgm:pt modelId="{1F08EDD7-9A51-4403-A7CF-C8478B9083E6}" type="pres">
      <dgm:prSet presAssocID="{28DB04AB-4ABD-414E-A7E7-039B48333BBA}" presName="parentText" presStyleLbl="node1" presStyleIdx="0" presStyleCnt="5">
        <dgm:presLayoutVars>
          <dgm:chMax val="0"/>
          <dgm:bulletEnabled val="1"/>
        </dgm:presLayoutVars>
      </dgm:prSet>
      <dgm:spPr/>
      <dgm:t>
        <a:bodyPr/>
        <a:lstStyle/>
        <a:p>
          <a:endParaRPr lang="el-GR"/>
        </a:p>
      </dgm:t>
    </dgm:pt>
    <dgm:pt modelId="{B593E41F-3F62-497B-8068-A7E9E8C6BDF8}" type="pres">
      <dgm:prSet presAssocID="{A9EDC2B6-7942-41F6-AB87-D2B73D8C5D72}" presName="spacer" presStyleCnt="0"/>
      <dgm:spPr/>
    </dgm:pt>
    <dgm:pt modelId="{F3CB894E-9CFA-4D3B-B025-7755105BA287}" type="pres">
      <dgm:prSet presAssocID="{3E7C7337-4DA0-4613-B5D1-7874F94CD13B}" presName="parentText" presStyleLbl="node1" presStyleIdx="1" presStyleCnt="5">
        <dgm:presLayoutVars>
          <dgm:chMax val="0"/>
          <dgm:bulletEnabled val="1"/>
        </dgm:presLayoutVars>
      </dgm:prSet>
      <dgm:spPr/>
      <dgm:t>
        <a:bodyPr/>
        <a:lstStyle/>
        <a:p>
          <a:endParaRPr lang="el-GR"/>
        </a:p>
      </dgm:t>
    </dgm:pt>
    <dgm:pt modelId="{D272BC4C-85C2-4A9B-B546-8410EE56E448}" type="pres">
      <dgm:prSet presAssocID="{1C51FC5D-071C-4185-9E74-8A66057510AB}" presName="spacer" presStyleCnt="0"/>
      <dgm:spPr/>
    </dgm:pt>
    <dgm:pt modelId="{F04715CC-156E-4282-9E7D-5D146F1B582C}" type="pres">
      <dgm:prSet presAssocID="{CF9187D7-3A06-4665-AAFF-CB2E17134E5F}" presName="parentText" presStyleLbl="node1" presStyleIdx="2" presStyleCnt="5">
        <dgm:presLayoutVars>
          <dgm:chMax val="0"/>
          <dgm:bulletEnabled val="1"/>
        </dgm:presLayoutVars>
      </dgm:prSet>
      <dgm:spPr/>
      <dgm:t>
        <a:bodyPr/>
        <a:lstStyle/>
        <a:p>
          <a:endParaRPr lang="el-GR"/>
        </a:p>
      </dgm:t>
    </dgm:pt>
    <dgm:pt modelId="{15D8F4FE-71CA-43C2-AAED-68900322D44E}" type="pres">
      <dgm:prSet presAssocID="{FAD5410E-2863-4840-BC09-F3E18EDD99D9}" presName="spacer" presStyleCnt="0"/>
      <dgm:spPr/>
    </dgm:pt>
    <dgm:pt modelId="{5A1AC9B6-7513-4E17-BBED-7ACE49021184}" type="pres">
      <dgm:prSet presAssocID="{8EE7E0E4-1406-4B88-BF8F-B78BC3F106DD}" presName="parentText" presStyleLbl="node1" presStyleIdx="3" presStyleCnt="5">
        <dgm:presLayoutVars>
          <dgm:chMax val="0"/>
          <dgm:bulletEnabled val="1"/>
        </dgm:presLayoutVars>
      </dgm:prSet>
      <dgm:spPr/>
      <dgm:t>
        <a:bodyPr/>
        <a:lstStyle/>
        <a:p>
          <a:endParaRPr lang="el-GR"/>
        </a:p>
      </dgm:t>
    </dgm:pt>
    <dgm:pt modelId="{3890FD83-BB0B-4EAD-B6F3-D6F499F78397}" type="pres">
      <dgm:prSet presAssocID="{D49936BD-8874-4425-A779-B5A9BB280E2C}" presName="spacer" presStyleCnt="0"/>
      <dgm:spPr/>
    </dgm:pt>
    <dgm:pt modelId="{9BA0D105-8929-4BB2-B45D-5C9ED29E721F}" type="pres">
      <dgm:prSet presAssocID="{F0D040E0-7ADA-4579-A537-A4A6E4B420B0}" presName="parentText" presStyleLbl="node1" presStyleIdx="4" presStyleCnt="5">
        <dgm:presLayoutVars>
          <dgm:chMax val="0"/>
          <dgm:bulletEnabled val="1"/>
        </dgm:presLayoutVars>
      </dgm:prSet>
      <dgm:spPr/>
      <dgm:t>
        <a:bodyPr/>
        <a:lstStyle/>
        <a:p>
          <a:endParaRPr lang="el-GR"/>
        </a:p>
      </dgm:t>
    </dgm:pt>
  </dgm:ptLst>
  <dgm:cxnLst>
    <dgm:cxn modelId="{9484ADA2-6577-434B-9124-80E244204468}" srcId="{3610496E-123B-497B-BD65-A9F63581275D}" destId="{3E7C7337-4DA0-4613-B5D1-7874F94CD13B}" srcOrd="1" destOrd="0" parTransId="{7C68E8DC-53CE-45C5-B1E6-B6A59A5D8362}" sibTransId="{1C51FC5D-071C-4185-9E74-8A66057510AB}"/>
    <dgm:cxn modelId="{C57867D9-5DFF-4966-896E-74E0C97EBF49}" type="presOf" srcId="{CF9187D7-3A06-4665-AAFF-CB2E17134E5F}" destId="{F04715CC-156E-4282-9E7D-5D146F1B582C}" srcOrd="0" destOrd="0" presId="urn:microsoft.com/office/officeart/2005/8/layout/vList2"/>
    <dgm:cxn modelId="{609EB4EB-9DB2-46DB-9735-B6948DDBF992}" type="presOf" srcId="{3E7C7337-4DA0-4613-B5D1-7874F94CD13B}" destId="{F3CB894E-9CFA-4D3B-B025-7755105BA287}" srcOrd="0" destOrd="0" presId="urn:microsoft.com/office/officeart/2005/8/layout/vList2"/>
    <dgm:cxn modelId="{387CC47D-0CB8-48FB-BC6B-0AA085A6DEE1}" srcId="{3610496E-123B-497B-BD65-A9F63581275D}" destId="{F0D040E0-7ADA-4579-A537-A4A6E4B420B0}" srcOrd="4" destOrd="0" parTransId="{4ED7B2BD-72C5-4332-887E-687B5A456602}" sibTransId="{AE05CD91-1515-4A8E-B26E-37E42FD16DAA}"/>
    <dgm:cxn modelId="{42544640-ABB4-4DB2-B18E-9FA3A2E5CFC2}" srcId="{3610496E-123B-497B-BD65-A9F63581275D}" destId="{28DB04AB-4ABD-414E-A7E7-039B48333BBA}" srcOrd="0" destOrd="0" parTransId="{C88115ED-8801-424B-B528-A39B2402988D}" sibTransId="{A9EDC2B6-7942-41F6-AB87-D2B73D8C5D72}"/>
    <dgm:cxn modelId="{A47186E9-9806-4B74-B238-C436F3FD866B}" type="presOf" srcId="{8EE7E0E4-1406-4B88-BF8F-B78BC3F106DD}" destId="{5A1AC9B6-7513-4E17-BBED-7ACE49021184}" srcOrd="0" destOrd="0" presId="urn:microsoft.com/office/officeart/2005/8/layout/vList2"/>
    <dgm:cxn modelId="{F965A546-89EA-47CF-B9CF-697CB55D91E8}" type="presOf" srcId="{3610496E-123B-497B-BD65-A9F63581275D}" destId="{B79B3353-7F0A-4E8C-8064-73A58BB8D4DC}" srcOrd="0" destOrd="0" presId="urn:microsoft.com/office/officeart/2005/8/layout/vList2"/>
    <dgm:cxn modelId="{670F52EE-9021-42D4-9E75-0CFFA2C81AF3}" srcId="{3610496E-123B-497B-BD65-A9F63581275D}" destId="{CF9187D7-3A06-4665-AAFF-CB2E17134E5F}" srcOrd="2" destOrd="0" parTransId="{245B91AC-BD6C-41C3-B38E-F8331B24719E}" sibTransId="{FAD5410E-2863-4840-BC09-F3E18EDD99D9}"/>
    <dgm:cxn modelId="{3C6BD4E4-19B1-4A8D-843A-2D371E2C5FCB}" type="presOf" srcId="{28DB04AB-4ABD-414E-A7E7-039B48333BBA}" destId="{1F08EDD7-9A51-4403-A7CF-C8478B9083E6}" srcOrd="0" destOrd="0" presId="urn:microsoft.com/office/officeart/2005/8/layout/vList2"/>
    <dgm:cxn modelId="{603FD14C-9077-4911-9279-3D2D67CEF287}" type="presOf" srcId="{F0D040E0-7ADA-4579-A537-A4A6E4B420B0}" destId="{9BA0D105-8929-4BB2-B45D-5C9ED29E721F}" srcOrd="0" destOrd="0" presId="urn:microsoft.com/office/officeart/2005/8/layout/vList2"/>
    <dgm:cxn modelId="{A124AA83-AF90-495E-BEE0-07D6DE62481B}" srcId="{3610496E-123B-497B-BD65-A9F63581275D}" destId="{8EE7E0E4-1406-4B88-BF8F-B78BC3F106DD}" srcOrd="3" destOrd="0" parTransId="{EA5B8BAE-1DC2-4482-83E5-8AE24C227FA0}" sibTransId="{D49936BD-8874-4425-A779-B5A9BB280E2C}"/>
    <dgm:cxn modelId="{FD4053C8-0BD1-4BD8-9001-B49C244D6C13}" type="presParOf" srcId="{B79B3353-7F0A-4E8C-8064-73A58BB8D4DC}" destId="{1F08EDD7-9A51-4403-A7CF-C8478B9083E6}" srcOrd="0" destOrd="0" presId="urn:microsoft.com/office/officeart/2005/8/layout/vList2"/>
    <dgm:cxn modelId="{0B8AC96A-06C4-4B33-AF00-07020B77E2C2}" type="presParOf" srcId="{B79B3353-7F0A-4E8C-8064-73A58BB8D4DC}" destId="{B593E41F-3F62-497B-8068-A7E9E8C6BDF8}" srcOrd="1" destOrd="0" presId="urn:microsoft.com/office/officeart/2005/8/layout/vList2"/>
    <dgm:cxn modelId="{BC3A46B7-4470-49D1-ACD8-118B890D7FC2}" type="presParOf" srcId="{B79B3353-7F0A-4E8C-8064-73A58BB8D4DC}" destId="{F3CB894E-9CFA-4D3B-B025-7755105BA287}" srcOrd="2" destOrd="0" presId="urn:microsoft.com/office/officeart/2005/8/layout/vList2"/>
    <dgm:cxn modelId="{1295EA35-8ABF-4712-B2BD-C6631EAAF04C}" type="presParOf" srcId="{B79B3353-7F0A-4E8C-8064-73A58BB8D4DC}" destId="{D272BC4C-85C2-4A9B-B546-8410EE56E448}" srcOrd="3" destOrd="0" presId="urn:microsoft.com/office/officeart/2005/8/layout/vList2"/>
    <dgm:cxn modelId="{78035A6B-895E-4E5E-8314-D4AE0B9610F9}" type="presParOf" srcId="{B79B3353-7F0A-4E8C-8064-73A58BB8D4DC}" destId="{F04715CC-156E-4282-9E7D-5D146F1B582C}" srcOrd="4" destOrd="0" presId="urn:microsoft.com/office/officeart/2005/8/layout/vList2"/>
    <dgm:cxn modelId="{363C83F9-A04B-4D86-8A32-DC0DBC7AE96B}" type="presParOf" srcId="{B79B3353-7F0A-4E8C-8064-73A58BB8D4DC}" destId="{15D8F4FE-71CA-43C2-AAED-68900322D44E}" srcOrd="5" destOrd="0" presId="urn:microsoft.com/office/officeart/2005/8/layout/vList2"/>
    <dgm:cxn modelId="{FA14C392-A023-4BF7-AD84-B10E8B7B475E}" type="presParOf" srcId="{B79B3353-7F0A-4E8C-8064-73A58BB8D4DC}" destId="{5A1AC9B6-7513-4E17-BBED-7ACE49021184}" srcOrd="6" destOrd="0" presId="urn:microsoft.com/office/officeart/2005/8/layout/vList2"/>
    <dgm:cxn modelId="{297EDB97-E41C-40F1-A5C0-4E4A94F804E7}" type="presParOf" srcId="{B79B3353-7F0A-4E8C-8064-73A58BB8D4DC}" destId="{3890FD83-BB0B-4EAD-B6F3-D6F499F78397}" srcOrd="7" destOrd="0" presId="urn:microsoft.com/office/officeart/2005/8/layout/vList2"/>
    <dgm:cxn modelId="{FC878057-6E33-432C-B7B9-1D829091C2CA}" type="presParOf" srcId="{B79B3353-7F0A-4E8C-8064-73A58BB8D4DC}" destId="{9BA0D105-8929-4BB2-B45D-5C9ED29E721F}"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7A4F821-FE40-47BB-A231-4CD89EA44557}" type="doc">
      <dgm:prSet loTypeId="urn:microsoft.com/office/officeart/2005/8/layout/vList2" loCatId="list" qsTypeId="urn:microsoft.com/office/officeart/2005/8/quickstyle/simple5" qsCatId="simple" csTypeId="urn:microsoft.com/office/officeart/2005/8/colors/accent2_2" csCatId="accent2"/>
      <dgm:spPr/>
      <dgm:t>
        <a:bodyPr/>
        <a:lstStyle/>
        <a:p>
          <a:endParaRPr lang="en-US"/>
        </a:p>
      </dgm:t>
    </dgm:pt>
    <dgm:pt modelId="{322B1292-0E55-4C3C-AD85-8FE5465479B0}">
      <dgm:prSet/>
      <dgm:spPr/>
      <dgm:t>
        <a:bodyPr/>
        <a:lstStyle/>
        <a:p>
          <a:r>
            <a:rPr lang="el-GR" dirty="0"/>
            <a:t>Ανάγκη μετατόπισης του παραγωγικού μοντέλου προς τον ψηφιακό μετασχηματισμό. Ωστόσο, η ποιότητα που θα αποκτήσει το ανθρώπινο κεφάλαιο μέσω της εκπαίδευσης και της κατάρτισης θα καθορίσει το συγκριτικό πλεονέκτημα των περιφερειών ή και των χωρών</a:t>
          </a:r>
          <a:endParaRPr lang="en-US" dirty="0"/>
        </a:p>
      </dgm:t>
    </dgm:pt>
    <dgm:pt modelId="{3F855A97-69EB-4D55-9147-3380C82D792A}" type="parTrans" cxnId="{B39E2524-83A9-4CC9-A62E-1467215214B2}">
      <dgm:prSet/>
      <dgm:spPr/>
      <dgm:t>
        <a:bodyPr/>
        <a:lstStyle/>
        <a:p>
          <a:endParaRPr lang="en-US"/>
        </a:p>
      </dgm:t>
    </dgm:pt>
    <dgm:pt modelId="{4C8CB89D-8481-4A40-90C4-4A3941688A40}" type="sibTrans" cxnId="{B39E2524-83A9-4CC9-A62E-1467215214B2}">
      <dgm:prSet/>
      <dgm:spPr/>
      <dgm:t>
        <a:bodyPr/>
        <a:lstStyle/>
        <a:p>
          <a:endParaRPr lang="en-US"/>
        </a:p>
      </dgm:t>
    </dgm:pt>
    <dgm:pt modelId="{E7A43274-1BDF-4873-8A4F-D0678D8627CE}">
      <dgm:prSet/>
      <dgm:spPr/>
      <dgm:t>
        <a:bodyPr/>
        <a:lstStyle/>
        <a:p>
          <a:r>
            <a:rPr lang="el-GR" dirty="0"/>
            <a:t>Αβέβαιο μέλλον για την εργασία καθώς μεγάλα τμήματα του εργατικού δυναμικού, μάλιστα νεαρής ηλικίας, απέχουν πολύ από το να αναπτύσσουν δεξιότητες που μπορούν να επιταχύνουν τον ψηφιακό μετασχηματισμό.</a:t>
          </a:r>
          <a:endParaRPr lang="en-US" dirty="0"/>
        </a:p>
      </dgm:t>
    </dgm:pt>
    <dgm:pt modelId="{FD3CBFCC-2A08-4156-9A40-BBA420834A7C}" type="parTrans" cxnId="{DFB1EF3A-66FE-4E08-A8E7-B9781C0CD63C}">
      <dgm:prSet/>
      <dgm:spPr/>
      <dgm:t>
        <a:bodyPr/>
        <a:lstStyle/>
        <a:p>
          <a:endParaRPr lang="en-US"/>
        </a:p>
      </dgm:t>
    </dgm:pt>
    <dgm:pt modelId="{4FAD5AF0-72D1-42D4-B28C-1DA6237C51C8}" type="sibTrans" cxnId="{DFB1EF3A-66FE-4E08-A8E7-B9781C0CD63C}">
      <dgm:prSet/>
      <dgm:spPr/>
      <dgm:t>
        <a:bodyPr/>
        <a:lstStyle/>
        <a:p>
          <a:endParaRPr lang="en-US"/>
        </a:p>
      </dgm:t>
    </dgm:pt>
    <dgm:pt modelId="{2E62E335-9C41-49E5-B6AC-B7A974E7D393}">
      <dgm:prSet/>
      <dgm:spPr/>
      <dgm:t>
        <a:bodyPr/>
        <a:lstStyle/>
        <a:p>
          <a:r>
            <a:rPr lang="el-GR"/>
            <a:t>Ο ελληνικός μετασχηματισμός δεξιοτήτων κατατάσσεται μεταξύ των ασθενέστερων όλων των προηγμένων χωρών, καθώς η ικανότητά του ελληνικού πλαισίου να αναπτύσσει, να ενεργοποιεί και να συνδυάζει τις δεξιότητες του πληθυσμού, είναι μικρή.</a:t>
          </a:r>
          <a:endParaRPr lang="en-US"/>
        </a:p>
      </dgm:t>
    </dgm:pt>
    <dgm:pt modelId="{535B7F53-61CC-4D61-9E97-99CD2E4768E0}" type="parTrans" cxnId="{87E38F89-FF39-4CC4-A108-546396D428EC}">
      <dgm:prSet/>
      <dgm:spPr/>
      <dgm:t>
        <a:bodyPr/>
        <a:lstStyle/>
        <a:p>
          <a:endParaRPr lang="en-US"/>
        </a:p>
      </dgm:t>
    </dgm:pt>
    <dgm:pt modelId="{A9549D0A-17C8-496D-ADB8-A21F25DA23CD}" type="sibTrans" cxnId="{87E38F89-FF39-4CC4-A108-546396D428EC}">
      <dgm:prSet/>
      <dgm:spPr/>
      <dgm:t>
        <a:bodyPr/>
        <a:lstStyle/>
        <a:p>
          <a:endParaRPr lang="en-US"/>
        </a:p>
      </dgm:t>
    </dgm:pt>
    <dgm:pt modelId="{040C618B-DF56-43C4-A8BD-273A4AF7B67A}">
      <dgm:prSet/>
      <dgm:spPr/>
      <dgm:t>
        <a:bodyPr/>
        <a:lstStyle/>
        <a:p>
          <a:r>
            <a:rPr lang="el-GR" dirty="0"/>
            <a:t>Ανησυχίες για την συνολική ποιότητα και την ανθεκτικότητα του αποθέματος δεξιοτήτων στην οικονομία και την ικανότητά του να προάγει την καινοτομία και την μελλοντική ανάπτυξη</a:t>
          </a:r>
          <a:endParaRPr lang="en-US" dirty="0"/>
        </a:p>
      </dgm:t>
    </dgm:pt>
    <dgm:pt modelId="{327CF75E-CB47-44A2-ABF8-9C1DC9C1EE63}" type="parTrans" cxnId="{F31CE909-DD52-447C-B877-3AA842C49142}">
      <dgm:prSet/>
      <dgm:spPr/>
      <dgm:t>
        <a:bodyPr/>
        <a:lstStyle/>
        <a:p>
          <a:endParaRPr lang="en-US"/>
        </a:p>
      </dgm:t>
    </dgm:pt>
    <dgm:pt modelId="{0D448A73-1FAC-4307-BEFC-0091BD8190B9}" type="sibTrans" cxnId="{F31CE909-DD52-447C-B877-3AA842C49142}">
      <dgm:prSet/>
      <dgm:spPr/>
      <dgm:t>
        <a:bodyPr/>
        <a:lstStyle/>
        <a:p>
          <a:endParaRPr lang="en-US"/>
        </a:p>
      </dgm:t>
    </dgm:pt>
    <dgm:pt modelId="{EF76D429-108D-4B36-A919-DD696F6460B8}" type="pres">
      <dgm:prSet presAssocID="{D7A4F821-FE40-47BB-A231-4CD89EA44557}" presName="linear" presStyleCnt="0">
        <dgm:presLayoutVars>
          <dgm:animLvl val="lvl"/>
          <dgm:resizeHandles val="exact"/>
        </dgm:presLayoutVars>
      </dgm:prSet>
      <dgm:spPr/>
      <dgm:t>
        <a:bodyPr/>
        <a:lstStyle/>
        <a:p>
          <a:endParaRPr lang="el-GR"/>
        </a:p>
      </dgm:t>
    </dgm:pt>
    <dgm:pt modelId="{AF38B1D1-7574-4C22-8B80-7D0A383A7369}" type="pres">
      <dgm:prSet presAssocID="{322B1292-0E55-4C3C-AD85-8FE5465479B0}" presName="parentText" presStyleLbl="node1" presStyleIdx="0" presStyleCnt="4">
        <dgm:presLayoutVars>
          <dgm:chMax val="0"/>
          <dgm:bulletEnabled val="1"/>
        </dgm:presLayoutVars>
      </dgm:prSet>
      <dgm:spPr/>
      <dgm:t>
        <a:bodyPr/>
        <a:lstStyle/>
        <a:p>
          <a:endParaRPr lang="el-GR"/>
        </a:p>
      </dgm:t>
    </dgm:pt>
    <dgm:pt modelId="{04FF11DB-D8FE-4AB6-A1A5-01FF9DDB8BF2}" type="pres">
      <dgm:prSet presAssocID="{4C8CB89D-8481-4A40-90C4-4A3941688A40}" presName="spacer" presStyleCnt="0"/>
      <dgm:spPr/>
    </dgm:pt>
    <dgm:pt modelId="{5A109EE1-AD93-48A1-9E62-032C8D7245E2}" type="pres">
      <dgm:prSet presAssocID="{E7A43274-1BDF-4873-8A4F-D0678D8627CE}" presName="parentText" presStyleLbl="node1" presStyleIdx="1" presStyleCnt="4">
        <dgm:presLayoutVars>
          <dgm:chMax val="0"/>
          <dgm:bulletEnabled val="1"/>
        </dgm:presLayoutVars>
      </dgm:prSet>
      <dgm:spPr/>
      <dgm:t>
        <a:bodyPr/>
        <a:lstStyle/>
        <a:p>
          <a:endParaRPr lang="el-GR"/>
        </a:p>
      </dgm:t>
    </dgm:pt>
    <dgm:pt modelId="{B1F29027-F71C-49B5-9783-611FDEBB0920}" type="pres">
      <dgm:prSet presAssocID="{4FAD5AF0-72D1-42D4-B28C-1DA6237C51C8}" presName="spacer" presStyleCnt="0"/>
      <dgm:spPr/>
    </dgm:pt>
    <dgm:pt modelId="{9C00F69C-C02D-411C-A822-C12CE5CB9AE7}" type="pres">
      <dgm:prSet presAssocID="{2E62E335-9C41-49E5-B6AC-B7A974E7D393}" presName="parentText" presStyleLbl="node1" presStyleIdx="2" presStyleCnt="4">
        <dgm:presLayoutVars>
          <dgm:chMax val="0"/>
          <dgm:bulletEnabled val="1"/>
        </dgm:presLayoutVars>
      </dgm:prSet>
      <dgm:spPr/>
      <dgm:t>
        <a:bodyPr/>
        <a:lstStyle/>
        <a:p>
          <a:endParaRPr lang="el-GR"/>
        </a:p>
      </dgm:t>
    </dgm:pt>
    <dgm:pt modelId="{FDBAD4BA-D045-4455-A000-02654D10A37F}" type="pres">
      <dgm:prSet presAssocID="{A9549D0A-17C8-496D-ADB8-A21F25DA23CD}" presName="spacer" presStyleCnt="0"/>
      <dgm:spPr/>
    </dgm:pt>
    <dgm:pt modelId="{EA204CF1-6BBC-4160-AFAC-A58590859DA2}" type="pres">
      <dgm:prSet presAssocID="{040C618B-DF56-43C4-A8BD-273A4AF7B67A}" presName="parentText" presStyleLbl="node1" presStyleIdx="3" presStyleCnt="4">
        <dgm:presLayoutVars>
          <dgm:chMax val="0"/>
          <dgm:bulletEnabled val="1"/>
        </dgm:presLayoutVars>
      </dgm:prSet>
      <dgm:spPr/>
      <dgm:t>
        <a:bodyPr/>
        <a:lstStyle/>
        <a:p>
          <a:endParaRPr lang="el-GR"/>
        </a:p>
      </dgm:t>
    </dgm:pt>
  </dgm:ptLst>
  <dgm:cxnLst>
    <dgm:cxn modelId="{F31CE909-DD52-447C-B877-3AA842C49142}" srcId="{D7A4F821-FE40-47BB-A231-4CD89EA44557}" destId="{040C618B-DF56-43C4-A8BD-273A4AF7B67A}" srcOrd="3" destOrd="0" parTransId="{327CF75E-CB47-44A2-ABF8-9C1DC9C1EE63}" sibTransId="{0D448A73-1FAC-4307-BEFC-0091BD8190B9}"/>
    <dgm:cxn modelId="{B39E2524-83A9-4CC9-A62E-1467215214B2}" srcId="{D7A4F821-FE40-47BB-A231-4CD89EA44557}" destId="{322B1292-0E55-4C3C-AD85-8FE5465479B0}" srcOrd="0" destOrd="0" parTransId="{3F855A97-69EB-4D55-9147-3380C82D792A}" sibTransId="{4C8CB89D-8481-4A40-90C4-4A3941688A40}"/>
    <dgm:cxn modelId="{5187C6C9-A478-45F0-AEF3-EE2002F09768}" type="presOf" srcId="{040C618B-DF56-43C4-A8BD-273A4AF7B67A}" destId="{EA204CF1-6BBC-4160-AFAC-A58590859DA2}" srcOrd="0" destOrd="0" presId="urn:microsoft.com/office/officeart/2005/8/layout/vList2"/>
    <dgm:cxn modelId="{05458EE8-54A7-45FE-B254-78216718407E}" type="presOf" srcId="{E7A43274-1BDF-4873-8A4F-D0678D8627CE}" destId="{5A109EE1-AD93-48A1-9E62-032C8D7245E2}" srcOrd="0" destOrd="0" presId="urn:microsoft.com/office/officeart/2005/8/layout/vList2"/>
    <dgm:cxn modelId="{DFB1EF3A-66FE-4E08-A8E7-B9781C0CD63C}" srcId="{D7A4F821-FE40-47BB-A231-4CD89EA44557}" destId="{E7A43274-1BDF-4873-8A4F-D0678D8627CE}" srcOrd="1" destOrd="0" parTransId="{FD3CBFCC-2A08-4156-9A40-BBA420834A7C}" sibTransId="{4FAD5AF0-72D1-42D4-B28C-1DA6237C51C8}"/>
    <dgm:cxn modelId="{50E1C926-BFB1-4986-B131-11380D5B635A}" type="presOf" srcId="{D7A4F821-FE40-47BB-A231-4CD89EA44557}" destId="{EF76D429-108D-4B36-A919-DD696F6460B8}" srcOrd="0" destOrd="0" presId="urn:microsoft.com/office/officeart/2005/8/layout/vList2"/>
    <dgm:cxn modelId="{1F01082E-79E6-4DC3-B3A9-244533BC311D}" type="presOf" srcId="{2E62E335-9C41-49E5-B6AC-B7A974E7D393}" destId="{9C00F69C-C02D-411C-A822-C12CE5CB9AE7}" srcOrd="0" destOrd="0" presId="urn:microsoft.com/office/officeart/2005/8/layout/vList2"/>
    <dgm:cxn modelId="{C3597BBB-6BE2-4299-B6AA-94D455065F7E}" type="presOf" srcId="{322B1292-0E55-4C3C-AD85-8FE5465479B0}" destId="{AF38B1D1-7574-4C22-8B80-7D0A383A7369}" srcOrd="0" destOrd="0" presId="urn:microsoft.com/office/officeart/2005/8/layout/vList2"/>
    <dgm:cxn modelId="{87E38F89-FF39-4CC4-A108-546396D428EC}" srcId="{D7A4F821-FE40-47BB-A231-4CD89EA44557}" destId="{2E62E335-9C41-49E5-B6AC-B7A974E7D393}" srcOrd="2" destOrd="0" parTransId="{535B7F53-61CC-4D61-9E97-99CD2E4768E0}" sibTransId="{A9549D0A-17C8-496D-ADB8-A21F25DA23CD}"/>
    <dgm:cxn modelId="{68D838F4-9900-4C51-A588-F5B7FFF6B2C1}" type="presParOf" srcId="{EF76D429-108D-4B36-A919-DD696F6460B8}" destId="{AF38B1D1-7574-4C22-8B80-7D0A383A7369}" srcOrd="0" destOrd="0" presId="urn:microsoft.com/office/officeart/2005/8/layout/vList2"/>
    <dgm:cxn modelId="{BB5767B6-61AC-4007-935A-01B78A42A805}" type="presParOf" srcId="{EF76D429-108D-4B36-A919-DD696F6460B8}" destId="{04FF11DB-D8FE-4AB6-A1A5-01FF9DDB8BF2}" srcOrd="1" destOrd="0" presId="urn:microsoft.com/office/officeart/2005/8/layout/vList2"/>
    <dgm:cxn modelId="{AA30B789-5654-4E6B-BA40-9EF881E68CAB}" type="presParOf" srcId="{EF76D429-108D-4B36-A919-DD696F6460B8}" destId="{5A109EE1-AD93-48A1-9E62-032C8D7245E2}" srcOrd="2" destOrd="0" presId="urn:microsoft.com/office/officeart/2005/8/layout/vList2"/>
    <dgm:cxn modelId="{8DE52510-E390-4877-82FF-F1EF69904622}" type="presParOf" srcId="{EF76D429-108D-4B36-A919-DD696F6460B8}" destId="{B1F29027-F71C-49B5-9783-611FDEBB0920}" srcOrd="3" destOrd="0" presId="urn:microsoft.com/office/officeart/2005/8/layout/vList2"/>
    <dgm:cxn modelId="{E882DF52-58C0-47ED-AA38-778207F5244C}" type="presParOf" srcId="{EF76D429-108D-4B36-A919-DD696F6460B8}" destId="{9C00F69C-C02D-411C-A822-C12CE5CB9AE7}" srcOrd="4" destOrd="0" presId="urn:microsoft.com/office/officeart/2005/8/layout/vList2"/>
    <dgm:cxn modelId="{81EF7F9D-2761-431C-B934-985E4A8CDFC3}" type="presParOf" srcId="{EF76D429-108D-4B36-A919-DD696F6460B8}" destId="{FDBAD4BA-D045-4455-A000-02654D10A37F}" srcOrd="5" destOrd="0" presId="urn:microsoft.com/office/officeart/2005/8/layout/vList2"/>
    <dgm:cxn modelId="{20C24F24-F8C0-40D6-B52C-9B53460D87B1}" type="presParOf" srcId="{EF76D429-108D-4B36-A919-DD696F6460B8}" destId="{EA204CF1-6BBC-4160-AFAC-A58590859DA2}"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FABF44-C4E5-4EBE-8363-84CEE0C2DE74}">
      <dsp:nvSpPr>
        <dsp:cNvPr id="0" name=""/>
        <dsp:cNvSpPr/>
      </dsp:nvSpPr>
      <dsp:spPr>
        <a:xfrm>
          <a:off x="0" y="1170"/>
          <a:ext cx="8017477" cy="91081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l-GR" sz="1400" kern="1200" dirty="0"/>
            <a:t>Συμβολή στη διαμόρφωση κατάλληλης μεθοδολογίας διερεύνησης των αναγκών δεξιοτήτων, ιδιαίτερα ανά τομέα και επάγγελμα, στηριζόμενη  και στο σχετικό πλαίσιο αρμόδιων ευρωπαϊκών φορέων (π.χ. </a:t>
          </a:r>
          <a:r>
            <a:rPr lang="el-GR" sz="1400" kern="1200" dirty="0" err="1"/>
            <a:t>Cedefop</a:t>
          </a:r>
          <a:r>
            <a:rPr lang="el-GR" sz="1400" kern="1200" dirty="0"/>
            <a:t>), σε συνεργασία με το ΕΙΕΑΔ</a:t>
          </a:r>
          <a:r>
            <a:rPr lang="el-GR" sz="1200" kern="1200" dirty="0"/>
            <a:t>. </a:t>
          </a:r>
          <a:endParaRPr lang="en-US" sz="1200" kern="1200" dirty="0"/>
        </a:p>
      </dsp:txBody>
      <dsp:txXfrm>
        <a:off x="0" y="1170"/>
        <a:ext cx="8017477" cy="910813"/>
      </dsp:txXfrm>
    </dsp:sp>
    <dsp:sp modelId="{1632315E-A7B3-436C-B3C6-7E229E03F1F2}">
      <dsp:nvSpPr>
        <dsp:cNvPr id="0" name=""/>
        <dsp:cNvSpPr/>
      </dsp:nvSpPr>
      <dsp:spPr>
        <a:xfrm>
          <a:off x="0" y="922854"/>
          <a:ext cx="8017477" cy="91081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l-GR" sz="1400" kern="1200" dirty="0"/>
            <a:t>Δημιουργία μιας δέσμης εργαλείων που θα εισάγει βελτιωμένες πρακτικές ποιοτικής διερεύνησης δεξιοτήτων. </a:t>
          </a:r>
          <a:endParaRPr lang="en-US" sz="1400" kern="1200" dirty="0"/>
        </a:p>
      </dsp:txBody>
      <dsp:txXfrm>
        <a:off x="0" y="922854"/>
        <a:ext cx="8017477" cy="910813"/>
      </dsp:txXfrm>
    </dsp:sp>
    <dsp:sp modelId="{99531D5E-26C0-41B5-8CBA-081A49133792}">
      <dsp:nvSpPr>
        <dsp:cNvPr id="0" name=""/>
        <dsp:cNvSpPr/>
      </dsp:nvSpPr>
      <dsp:spPr>
        <a:xfrm>
          <a:off x="0" y="1844537"/>
          <a:ext cx="8017477" cy="91081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l-GR" sz="1400" kern="1200" dirty="0"/>
            <a:t>Υλοποίηση δράσεων που θα προωθήσουν μια ολιστική ερευνητική προσέγγιση σε συγκεκριμένες θεματικές έρευνες δεξιοτήτων (</a:t>
          </a:r>
          <a:r>
            <a:rPr lang="el-GR" sz="1400" kern="1200" dirty="0" err="1"/>
            <a:t>skill</a:t>
          </a:r>
          <a:r>
            <a:rPr lang="el-GR" sz="1400" kern="1200" dirty="0"/>
            <a:t> </a:t>
          </a:r>
          <a:r>
            <a:rPr lang="el-GR" sz="1400" kern="1200" dirty="0" err="1"/>
            <a:t>foresights</a:t>
          </a:r>
          <a:r>
            <a:rPr lang="el-GR" sz="1400" kern="1200" dirty="0"/>
            <a:t> σε επιλεγμένους κλάδους ή/και επαγγέλματα)</a:t>
          </a:r>
          <a:endParaRPr lang="en-US" sz="1400" kern="1200" dirty="0"/>
        </a:p>
      </dsp:txBody>
      <dsp:txXfrm>
        <a:off x="0" y="1844537"/>
        <a:ext cx="8017477" cy="910813"/>
      </dsp:txXfrm>
    </dsp:sp>
    <dsp:sp modelId="{F65EE591-724B-4D06-8279-5DBAB4494C81}">
      <dsp:nvSpPr>
        <dsp:cNvPr id="0" name=""/>
        <dsp:cNvSpPr/>
      </dsp:nvSpPr>
      <dsp:spPr>
        <a:xfrm>
          <a:off x="0" y="2766221"/>
          <a:ext cx="8017477" cy="91081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l-GR" sz="1400" kern="1200" dirty="0"/>
            <a:t>Συμβολή στην εδραίωση μιας στρατηγικής δεξιοτήτων που θα λαμβάνει υπόψη τα δεδομένα της παραγωγικής δομής της ελληνικής οικονομίας, θα συνεργάζεται με άλλους φορείς και στη συνέχεια θα τροφοδοτεί τα υποσυστήματα της εκπαίδευσης – κατάρτισης, τις μονάδες επαγγελματικού προσανατολισμού και την αγορά εργασίας με επίκαιρες και έγκυρες πληροφορίες απαραίτητες για την ορθολογική λήψη αποφάσεων. </a:t>
          </a:r>
          <a:endParaRPr lang="en-US" sz="1400" kern="1200" dirty="0"/>
        </a:p>
      </dsp:txBody>
      <dsp:txXfrm>
        <a:off x="0" y="2766221"/>
        <a:ext cx="8017477" cy="910813"/>
      </dsp:txXfrm>
    </dsp:sp>
    <dsp:sp modelId="{F2BDF990-8F92-4915-8EDC-326879AD4996}">
      <dsp:nvSpPr>
        <dsp:cNvPr id="0" name=""/>
        <dsp:cNvSpPr/>
      </dsp:nvSpPr>
      <dsp:spPr>
        <a:xfrm>
          <a:off x="0" y="3687905"/>
          <a:ext cx="8017477" cy="91081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l-GR" sz="1400" kern="1200" dirty="0"/>
            <a:t>Συμβολή των κοινωνικών εταίρων στη δημιουργία και λειτουργία του Μηχανισμού Διάγνωσης των Αναγκών της Αγοράς Εργασίας, που αναμένεται να αποτελέσει έγκυρη βάση δεδομένων για τον καθορισμό και την τεκμηρίωση εσωτερικών πολιτικών, καθώς και βασικό τροφοδότη του </a:t>
          </a:r>
          <a:r>
            <a:rPr lang="el-GR" sz="1400" kern="1200" dirty="0" err="1"/>
            <a:t>Skills</a:t>
          </a:r>
          <a:r>
            <a:rPr lang="el-GR" sz="1400" kern="1200" dirty="0"/>
            <a:t> </a:t>
          </a:r>
          <a:r>
            <a:rPr lang="el-GR" sz="1400" kern="1200" dirty="0" err="1"/>
            <a:t>Panorama</a:t>
          </a:r>
          <a:r>
            <a:rPr lang="el-GR" sz="1400" kern="1200" dirty="0"/>
            <a:t> της Ε.Ε. και άλλων διεθνών σημείων αναφοράς για τις δεξιότητες</a:t>
          </a:r>
          <a:r>
            <a:rPr lang="el-GR" sz="500" kern="1200" dirty="0"/>
            <a:t>. </a:t>
          </a:r>
          <a:endParaRPr lang="en-US" sz="500" kern="1200" dirty="0"/>
        </a:p>
      </dsp:txBody>
      <dsp:txXfrm>
        <a:off x="0" y="3687905"/>
        <a:ext cx="8017477" cy="910813"/>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545866-9C40-4B1B-AC22-505A7F3B88EF}">
      <dsp:nvSpPr>
        <dsp:cNvPr id="0" name=""/>
        <dsp:cNvSpPr/>
      </dsp:nvSpPr>
      <dsp:spPr>
        <a:xfrm>
          <a:off x="0" y="2485"/>
          <a:ext cx="8137470" cy="80689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l-GR" sz="1400" kern="1200" dirty="0"/>
            <a:t>Σημαντική οριζόντια και κάθετη αναντιστοιχία εκπαιδευτικού αντικειμένου και επιπέδου</a:t>
          </a:r>
          <a:endParaRPr lang="en-US" sz="1400" kern="1200" dirty="0"/>
        </a:p>
      </dsp:txBody>
      <dsp:txXfrm>
        <a:off x="0" y="2485"/>
        <a:ext cx="8137470" cy="806893"/>
      </dsp:txXfrm>
    </dsp:sp>
    <dsp:sp modelId="{33D7030D-EEB2-4DE6-ACAC-96FFAE3E514A}">
      <dsp:nvSpPr>
        <dsp:cNvPr id="0" name=""/>
        <dsp:cNvSpPr/>
      </dsp:nvSpPr>
      <dsp:spPr>
        <a:xfrm>
          <a:off x="0" y="821037"/>
          <a:ext cx="8137470" cy="80689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l-GR" sz="1400" kern="1200" dirty="0"/>
            <a:t>Σημαντικό ποσοστό εργαζομένων έχουν διαφορετικό γνωστικό αντικείμενο σε σχέση με το απαιτούμενο στην εργασία τους, οι μισοί απασχολούμενοι δηλώνουν ότι εργάζονται σε θέσεις έχοντας οι ίδιοι υψηλότερο επίπεδο σε σχέση με το απαιτούμενο - σπατάλη του εργατικού δυναμικού σε θέσεις εργασίας χαμηλότερων απαιτήσεων. - Απαξίωση του ανθρώπινου κεφαλαίου και μειωμένη συνολική ανάπτυξη της χώρας</a:t>
          </a:r>
          <a:endParaRPr lang="en-US" sz="1400" kern="1200" dirty="0"/>
        </a:p>
      </dsp:txBody>
      <dsp:txXfrm>
        <a:off x="0" y="821037"/>
        <a:ext cx="8137470" cy="806893"/>
      </dsp:txXfrm>
    </dsp:sp>
    <dsp:sp modelId="{78D8AEBC-8888-490F-9C1A-9DD95DFB77A7}">
      <dsp:nvSpPr>
        <dsp:cNvPr id="0" name=""/>
        <dsp:cNvSpPr/>
      </dsp:nvSpPr>
      <dsp:spPr>
        <a:xfrm>
          <a:off x="0" y="1639588"/>
          <a:ext cx="8137470" cy="80689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l-GR" sz="1400" kern="1200" dirty="0"/>
            <a:t>Οι γυναίκες </a:t>
          </a:r>
          <a:r>
            <a:rPr lang="el-GR" sz="1400" kern="1200" dirty="0" err="1"/>
            <a:t>υποεκπροσωπούνται</a:t>
          </a:r>
          <a:r>
            <a:rPr lang="el-GR" sz="1400" kern="1200" dirty="0"/>
            <a:t> σε θέσεις ανώτερων διευθυντικών στελεχών, ενώ και οι νέοι παγιδεύονται σε χαμηλής μόρφωσης εργασίες, όπως οι δραστηριότητες υπηρεσιών παροχής καταλύματος</a:t>
          </a:r>
          <a:r>
            <a:rPr lang="el-GR" sz="1100" kern="1200" dirty="0"/>
            <a:t>.</a:t>
          </a:r>
          <a:endParaRPr lang="en-US" sz="1100" kern="1200" dirty="0"/>
        </a:p>
      </dsp:txBody>
      <dsp:txXfrm>
        <a:off x="0" y="1639588"/>
        <a:ext cx="8137470" cy="806893"/>
      </dsp:txXfrm>
    </dsp:sp>
    <dsp:sp modelId="{56F402B4-49B4-44B2-B7C0-05E1F9458E38}">
      <dsp:nvSpPr>
        <dsp:cNvPr id="0" name=""/>
        <dsp:cNvSpPr/>
      </dsp:nvSpPr>
      <dsp:spPr>
        <a:xfrm>
          <a:off x="0" y="2458140"/>
          <a:ext cx="8137470" cy="80689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l-GR" sz="1400" kern="1200" dirty="0"/>
            <a:t>Χαμηλή συμμετοχή των εργαζομένων και μικρή συμμετοχή των επιχειρήσεων σε προγράμματα δια βίου μάθησης και εκπαίδευσης</a:t>
          </a:r>
          <a:r>
            <a:rPr lang="el-GR" sz="1100" kern="1200" dirty="0"/>
            <a:t>.</a:t>
          </a:r>
          <a:endParaRPr lang="en-US" sz="1100" kern="1200" dirty="0"/>
        </a:p>
      </dsp:txBody>
      <dsp:txXfrm>
        <a:off x="0" y="2458140"/>
        <a:ext cx="8137470" cy="806893"/>
      </dsp:txXfrm>
    </dsp:sp>
    <dsp:sp modelId="{86F7E1F8-8DFE-43FF-8AB7-65BBCA2E1DC9}">
      <dsp:nvSpPr>
        <dsp:cNvPr id="0" name=""/>
        <dsp:cNvSpPr/>
      </dsp:nvSpPr>
      <dsp:spPr>
        <a:xfrm>
          <a:off x="0" y="3276691"/>
          <a:ext cx="8137470" cy="80689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l-GR" sz="1400" kern="1200" dirty="0"/>
            <a:t>Οι μισοί εργαζόμενοι του ιδιωτικού τομέα δεν εργάστηκαν από μακριά, κατά τη διάρκεια του α’ κύματος της πανδημίας</a:t>
          </a:r>
          <a:endParaRPr lang="en-US" sz="1400" kern="1200" dirty="0"/>
        </a:p>
      </dsp:txBody>
      <dsp:txXfrm>
        <a:off x="0" y="3276691"/>
        <a:ext cx="8137470" cy="806893"/>
      </dsp:txXfrm>
    </dsp:sp>
    <dsp:sp modelId="{68AEB09D-A217-4999-85DB-0FF99A263490}">
      <dsp:nvSpPr>
        <dsp:cNvPr id="0" name=""/>
        <dsp:cNvSpPr/>
      </dsp:nvSpPr>
      <dsp:spPr>
        <a:xfrm>
          <a:off x="0" y="4095243"/>
          <a:ext cx="8137470" cy="80689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l-GR" sz="1400" kern="1200" dirty="0"/>
            <a:t>Οι ελλείψεις δεξιοτήτων μπορεί να σχετίζονται με τις μισθολογικές και εργασιακές συνθήκες εργασίας που προσφέρουν οι επιχειρήσεις -  όχι ιδιαίτερα ελκυστικοί μισθοί, ούτε επαρκείς ευκαιρίες κατάρτισης</a:t>
          </a:r>
          <a:r>
            <a:rPr lang="el-GR" sz="1100" kern="1200" dirty="0"/>
            <a:t>.</a:t>
          </a:r>
          <a:endParaRPr lang="en-US" sz="1100" kern="1200" dirty="0"/>
        </a:p>
      </dsp:txBody>
      <dsp:txXfrm>
        <a:off x="0" y="4095243"/>
        <a:ext cx="8137470" cy="806893"/>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545866-9C40-4B1B-AC22-505A7F3B88EF}">
      <dsp:nvSpPr>
        <dsp:cNvPr id="0" name=""/>
        <dsp:cNvSpPr/>
      </dsp:nvSpPr>
      <dsp:spPr>
        <a:xfrm>
          <a:off x="0" y="23042"/>
          <a:ext cx="8137470" cy="76415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l-GR" sz="1400" kern="1200" dirty="0"/>
            <a:t>Προώθηση σταθερής και πλήρους εργασίας για εργαζόμενους υψηλών δεξιοτήτων &amp; περιορισμός των </a:t>
          </a:r>
          <a:r>
            <a:rPr lang="el-GR" sz="1400" kern="1200" dirty="0" err="1"/>
            <a:t>απορρυθμισμένων</a:t>
          </a:r>
          <a:r>
            <a:rPr lang="el-GR" sz="1400" kern="1200" dirty="0"/>
            <a:t> </a:t>
          </a:r>
          <a:r>
            <a:rPr lang="el-GR" sz="1400" kern="1200" dirty="0" err="1"/>
            <a:t>υπερ</a:t>
          </a:r>
          <a:r>
            <a:rPr lang="el-GR" sz="1400" kern="1200" dirty="0"/>
            <a:t>-ευέλικτων μορφών απασχόλησης για όσους δεν έχουν σημαντικές δεξιότητες</a:t>
          </a:r>
          <a:endParaRPr lang="en-US" sz="1400" kern="1200" dirty="0"/>
        </a:p>
      </dsp:txBody>
      <dsp:txXfrm>
        <a:off x="0" y="23042"/>
        <a:ext cx="8137470" cy="764156"/>
      </dsp:txXfrm>
    </dsp:sp>
    <dsp:sp modelId="{F193D8BB-07CA-0D43-A1C0-D34B11C0F8C6}">
      <dsp:nvSpPr>
        <dsp:cNvPr id="0" name=""/>
        <dsp:cNvSpPr/>
      </dsp:nvSpPr>
      <dsp:spPr>
        <a:xfrm>
          <a:off x="0" y="841919"/>
          <a:ext cx="8137470" cy="76415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l-GR" sz="1900" kern="1200" dirty="0"/>
            <a:t>Εξειδικευμένα μέτρα ενίσχυσης και περιορισμού αναντιστοιχίας δεξιοτήτων για: </a:t>
          </a:r>
        </a:p>
      </dsp:txBody>
      <dsp:txXfrm>
        <a:off x="0" y="841919"/>
        <a:ext cx="8137470" cy="764156"/>
      </dsp:txXfrm>
    </dsp:sp>
    <dsp:sp modelId="{7ED3BBB9-1446-AE4C-8EF2-84845AF53378}">
      <dsp:nvSpPr>
        <dsp:cNvPr id="0" name=""/>
        <dsp:cNvSpPr/>
      </dsp:nvSpPr>
      <dsp:spPr>
        <a:xfrm>
          <a:off x="0" y="1660795"/>
          <a:ext cx="8137470" cy="76415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sz="1800" kern="1200" dirty="0"/>
            <a:t>- όσους επηρεάζονται ή θα πληγούν από την ψηφιακή και ενεργειακή μετάβαση</a:t>
          </a:r>
        </a:p>
      </dsp:txBody>
      <dsp:txXfrm>
        <a:off x="0" y="1660795"/>
        <a:ext cx="8137470" cy="764156"/>
      </dsp:txXfrm>
    </dsp:sp>
    <dsp:sp modelId="{78D8AEBC-8888-490F-9C1A-9DD95DFB77A7}">
      <dsp:nvSpPr>
        <dsp:cNvPr id="0" name=""/>
        <dsp:cNvSpPr/>
      </dsp:nvSpPr>
      <dsp:spPr>
        <a:xfrm>
          <a:off x="0" y="2479671"/>
          <a:ext cx="8137470" cy="764156"/>
        </a:xfrm>
        <a:prstGeom prst="roundRect">
          <a:avLst/>
        </a:prstGeom>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kern="1200" dirty="0">
              <a:solidFill>
                <a:prstClr val="white"/>
              </a:solidFill>
              <a:latin typeface="Calibri" panose="020F0502020204030204"/>
              <a:ea typeface="+mn-ea"/>
              <a:cs typeface="+mn-cs"/>
            </a:rPr>
            <a:t>- τους </a:t>
          </a:r>
          <a:r>
            <a:rPr lang="el-GR" sz="1800" kern="1200" dirty="0" err="1">
              <a:solidFill>
                <a:prstClr val="white"/>
              </a:solidFill>
              <a:latin typeface="Calibri" panose="020F0502020204030204"/>
              <a:ea typeface="+mn-ea"/>
              <a:cs typeface="+mn-cs"/>
            </a:rPr>
            <a:t>τηλεργαζόμενους</a:t>
          </a:r>
          <a:r>
            <a:rPr lang="el-GR" sz="1800" kern="1200" dirty="0">
              <a:solidFill>
                <a:prstClr val="white"/>
              </a:solidFill>
              <a:latin typeface="Calibri" panose="020F0502020204030204"/>
              <a:ea typeface="+mn-ea"/>
              <a:cs typeface="+mn-cs"/>
            </a:rPr>
            <a:t> (προστασία και ρύθμιση, έλεγχος εξάπλωσης)</a:t>
          </a:r>
          <a:endParaRPr lang="en-US" sz="1800" kern="1200" dirty="0">
            <a:solidFill>
              <a:prstClr val="white"/>
            </a:solidFill>
            <a:latin typeface="Calibri" panose="020F0502020204030204"/>
            <a:ea typeface="+mn-ea"/>
            <a:cs typeface="+mn-cs"/>
          </a:endParaRPr>
        </a:p>
      </dsp:txBody>
      <dsp:txXfrm>
        <a:off x="0" y="2479671"/>
        <a:ext cx="8137470" cy="764156"/>
      </dsp:txXfrm>
    </dsp:sp>
    <dsp:sp modelId="{56F402B4-49B4-44B2-B7C0-05E1F9458E38}">
      <dsp:nvSpPr>
        <dsp:cNvPr id="0" name=""/>
        <dsp:cNvSpPr/>
      </dsp:nvSpPr>
      <dsp:spPr>
        <a:xfrm>
          <a:off x="0" y="3267016"/>
          <a:ext cx="8137470" cy="76415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sz="1800" kern="1200" dirty="0"/>
            <a:t>-</a:t>
          </a:r>
          <a:r>
            <a:rPr lang="el-GR" sz="1800" kern="1200" baseline="0" dirty="0"/>
            <a:t> </a:t>
          </a:r>
          <a:r>
            <a:rPr lang="el-GR" sz="1800" kern="1200" dirty="0"/>
            <a:t>νέους, </a:t>
          </a:r>
          <a:r>
            <a:rPr lang="el-GR" sz="1800" kern="1200" dirty="0">
              <a:solidFill>
                <a:prstClr val="white"/>
              </a:solidFill>
              <a:latin typeface="Calibri" panose="020F0502020204030204"/>
              <a:ea typeface="+mn-ea"/>
              <a:cs typeface="+mn-cs"/>
            </a:rPr>
            <a:t>γυναίκες</a:t>
          </a:r>
          <a:r>
            <a:rPr lang="el-GR" sz="1800" kern="1200" dirty="0"/>
            <a:t> και </a:t>
          </a:r>
          <a:r>
            <a:rPr lang="el-GR" sz="1800" kern="1200" dirty="0">
              <a:solidFill>
                <a:prstClr val="white"/>
              </a:solidFill>
              <a:latin typeface="Calibri" panose="020F0502020204030204"/>
              <a:ea typeface="+mn-ea"/>
              <a:cs typeface="+mn-cs"/>
            </a:rPr>
            <a:t>μετανάστες</a:t>
          </a:r>
          <a:endParaRPr lang="en-US" sz="1800" kern="1200" dirty="0">
            <a:solidFill>
              <a:prstClr val="white"/>
            </a:solidFill>
            <a:latin typeface="Calibri" panose="020F0502020204030204"/>
            <a:ea typeface="+mn-ea"/>
            <a:cs typeface="+mn-cs"/>
          </a:endParaRPr>
        </a:p>
      </dsp:txBody>
      <dsp:txXfrm>
        <a:off x="0" y="3267016"/>
        <a:ext cx="8137470" cy="764156"/>
      </dsp:txXfrm>
    </dsp:sp>
    <dsp:sp modelId="{699490A1-E0A1-5640-8B64-B2475ED113B6}">
      <dsp:nvSpPr>
        <dsp:cNvPr id="0" name=""/>
        <dsp:cNvSpPr/>
      </dsp:nvSpPr>
      <dsp:spPr>
        <a:xfrm>
          <a:off x="0" y="4117424"/>
          <a:ext cx="8137470" cy="76415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l-GR" sz="1900" kern="1200" dirty="0"/>
            <a:t>- μέτρα επανένταξης κρίσιμων δραστηριοτήτων (π.χ. </a:t>
          </a:r>
          <a:r>
            <a:rPr lang="el-GR" sz="1900" kern="1200" dirty="0" err="1"/>
            <a:t>αγρο</a:t>
          </a:r>
          <a:r>
            <a:rPr lang="el-GR" sz="1900" kern="1200" dirty="0"/>
            <a:t>-διατροφική παραγωγή) σε διεθνείς παραγωγικές αλυσίδες</a:t>
          </a:r>
        </a:p>
      </dsp:txBody>
      <dsp:txXfrm>
        <a:off x="0" y="4117424"/>
        <a:ext cx="8137470" cy="76415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B85EF81-7836-4C1B-9F93-7C5410DBDE3F}">
      <dsp:nvSpPr>
        <dsp:cNvPr id="0" name=""/>
        <dsp:cNvSpPr/>
      </dsp:nvSpPr>
      <dsp:spPr>
        <a:xfrm>
          <a:off x="0" y="61734"/>
          <a:ext cx="8017477" cy="71487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l-GR" sz="1300" b="0" i="0" kern="1200" baseline="0"/>
            <a:t>Η έρευνα αφορά στην εκπαίδευση και τις δεξιότητες του εργατικού δυναμικού σε όλες τις περιφέρειες της χώρας, με κύριο στόχο την αποτύπωση αναδυόμενων τάσεων και διαφοροποιήσεων σε επίπεδο κλάδων και επαγγελμάτων, με έμφαση σε πρόσφατα σημαντικά γεγονότα όπως  η πανδημία COVID-19. </a:t>
          </a:r>
          <a:endParaRPr lang="en-US" sz="1300" kern="1200"/>
        </a:p>
      </dsp:txBody>
      <dsp:txXfrm>
        <a:off x="0" y="61734"/>
        <a:ext cx="8017477" cy="714870"/>
      </dsp:txXfrm>
    </dsp:sp>
    <dsp:sp modelId="{35A3D3B8-FDA4-4530-B4B0-02CEB783C919}">
      <dsp:nvSpPr>
        <dsp:cNvPr id="0" name=""/>
        <dsp:cNvSpPr/>
      </dsp:nvSpPr>
      <dsp:spPr>
        <a:xfrm>
          <a:off x="0" y="814044"/>
          <a:ext cx="8017477" cy="71487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l-GR" sz="1300" kern="1200"/>
            <a:t>Τ</a:t>
          </a:r>
          <a:r>
            <a:rPr lang="el-GR" sz="1300" b="0" i="0" kern="1200" baseline="0"/>
            <a:t>ηλεφωνικές συνεντεύξεις – με τη χρήση συστήματος CATI (Computer Assisted Telephone Interviewing)</a:t>
          </a:r>
          <a:endParaRPr lang="en-US" sz="1300" kern="1200"/>
        </a:p>
      </dsp:txBody>
      <dsp:txXfrm>
        <a:off x="0" y="814044"/>
        <a:ext cx="8017477" cy="714870"/>
      </dsp:txXfrm>
    </dsp:sp>
    <dsp:sp modelId="{165A8263-FCAD-4439-B5CE-595306B63A7A}">
      <dsp:nvSpPr>
        <dsp:cNvPr id="0" name=""/>
        <dsp:cNvSpPr/>
      </dsp:nvSpPr>
      <dsp:spPr>
        <a:xfrm>
          <a:off x="0" y="1566354"/>
          <a:ext cx="8017477" cy="71487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l-GR" sz="1300" kern="1200"/>
            <a:t>Μ</a:t>
          </a:r>
          <a:r>
            <a:rPr lang="el-GR" sz="1300" b="0" i="0" kern="1200" baseline="0"/>
            <a:t>ισθωτοί του ιδιωτικού τομέα και απασχολούμενοι με σύμβαση έργου («μπλοκάκι») που έχουν έως και 2 εργοδότες</a:t>
          </a:r>
          <a:r>
            <a:rPr lang="en-US" sz="1300" b="0" i="0" kern="1200" baseline="0"/>
            <a:t> </a:t>
          </a:r>
          <a:r>
            <a:rPr lang="el-GR" sz="1300" b="0" i="0" kern="1200" baseline="0"/>
            <a:t>στο σύνολο των νοικοκυριών της χώρας με τουλάχιστον ένα εργαζόμενο μέλος στον ιδιωτικό τομέα. </a:t>
          </a:r>
          <a:endParaRPr lang="en-US" sz="1300" kern="1200"/>
        </a:p>
      </dsp:txBody>
      <dsp:txXfrm>
        <a:off x="0" y="1566354"/>
        <a:ext cx="8017477" cy="714870"/>
      </dsp:txXfrm>
    </dsp:sp>
    <dsp:sp modelId="{836976A8-B8B4-4A56-8BFD-19C1FDA58E68}">
      <dsp:nvSpPr>
        <dsp:cNvPr id="0" name=""/>
        <dsp:cNvSpPr/>
      </dsp:nvSpPr>
      <dsp:spPr>
        <a:xfrm>
          <a:off x="0" y="2318664"/>
          <a:ext cx="8017477" cy="71487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n-US" sz="1300" kern="1200"/>
            <a:t>T</a:t>
          </a:r>
          <a:r>
            <a:rPr lang="el-GR" sz="1300" b="0" i="0" kern="1200" baseline="0"/>
            <a:t>υχαία στρωματοποιημένη δειγματοληψία με βάση την κατανομή των εργαζομένων ανά Περιφέρεια της χώρας (Εργάνη 2020). </a:t>
          </a:r>
          <a:endParaRPr lang="en-US" sz="1300" kern="1200"/>
        </a:p>
      </dsp:txBody>
      <dsp:txXfrm>
        <a:off x="0" y="2318664"/>
        <a:ext cx="8017477" cy="714870"/>
      </dsp:txXfrm>
    </dsp:sp>
    <dsp:sp modelId="{CF311404-B77E-472A-A707-6E58ACDCB382}">
      <dsp:nvSpPr>
        <dsp:cNvPr id="0" name=""/>
        <dsp:cNvSpPr/>
      </dsp:nvSpPr>
      <dsp:spPr>
        <a:xfrm>
          <a:off x="0" y="3070974"/>
          <a:ext cx="8017477" cy="71487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l-GR" sz="1300" b="0" i="0" kern="1200" baseline="0" dirty="0"/>
            <a:t>Δομημένο ερωτηματολόγιο με συνολική διάρκεια συμπλήρωσης από 10 μέχρι 17 λεπτά της ώρας </a:t>
          </a:r>
          <a:r>
            <a:rPr lang="en-US" sz="1300" b="0" i="0" kern="1200" baseline="0" dirty="0"/>
            <a:t>&amp; </a:t>
          </a:r>
          <a:r>
            <a:rPr lang="el-GR" sz="1300" b="0" i="0" kern="1200" baseline="0" dirty="0"/>
            <a:t>περί τις 25 ερωτήσεις συνολικά (κλειστού τύπου). </a:t>
          </a:r>
          <a:endParaRPr lang="en-US" sz="1300" kern="1200" dirty="0"/>
        </a:p>
      </dsp:txBody>
      <dsp:txXfrm>
        <a:off x="0" y="3070974"/>
        <a:ext cx="8017477" cy="714870"/>
      </dsp:txXfrm>
    </dsp:sp>
    <dsp:sp modelId="{2B375FF0-231D-4A9B-9CB0-C5BE110D2F02}">
      <dsp:nvSpPr>
        <dsp:cNvPr id="0" name=""/>
        <dsp:cNvSpPr/>
      </dsp:nvSpPr>
      <dsp:spPr>
        <a:xfrm>
          <a:off x="0" y="3823284"/>
          <a:ext cx="8017477" cy="71487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l-GR" sz="1300" b="0" i="0" kern="1200" baseline="0"/>
            <a:t>Τελικό μέγεθος του δείγματος 2.503 εργαζόμενοι και μέγιστο δειγματοληπτικό σφάλμα ±2,0%. </a:t>
          </a:r>
          <a:endParaRPr lang="en-US" sz="1300" kern="1200"/>
        </a:p>
      </dsp:txBody>
      <dsp:txXfrm>
        <a:off x="0" y="3823284"/>
        <a:ext cx="8017477" cy="71487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73BFD7-2CFF-4AC3-892A-EE815D95ECE4}">
      <dsp:nvSpPr>
        <dsp:cNvPr id="0" name=""/>
        <dsp:cNvSpPr/>
      </dsp:nvSpPr>
      <dsp:spPr>
        <a:xfrm>
          <a:off x="0" y="93413"/>
          <a:ext cx="8017477" cy="83422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l-GR" sz="2100" kern="1200"/>
            <a:t>Τ</a:t>
          </a:r>
          <a:r>
            <a:rPr lang="el-GR" sz="2100" b="0" i="0" kern="1200" baseline="0"/>
            <a:t>έσσερις βασικοί άξονες ανάλυσης</a:t>
          </a:r>
          <a:r>
            <a:rPr lang="en-US" sz="2100" b="0" i="0" kern="1200" baseline="0"/>
            <a:t>:</a:t>
          </a:r>
          <a:endParaRPr lang="en-US" sz="2100" kern="1200"/>
        </a:p>
      </dsp:txBody>
      <dsp:txXfrm>
        <a:off x="0" y="93413"/>
        <a:ext cx="8017477" cy="834228"/>
      </dsp:txXfrm>
    </dsp:sp>
    <dsp:sp modelId="{A3E3180F-6E12-4518-9B4F-EFB276AED956}">
      <dsp:nvSpPr>
        <dsp:cNvPr id="0" name=""/>
        <dsp:cNvSpPr/>
      </dsp:nvSpPr>
      <dsp:spPr>
        <a:xfrm>
          <a:off x="0" y="988122"/>
          <a:ext cx="8017477" cy="83422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l-GR" sz="2100" b="0" i="0" kern="1200" baseline="0" dirty="0"/>
            <a:t>i) θέματα εκπαίδευσης, δεξιοτήτων και αναντιστοιχιών, </a:t>
          </a:r>
          <a:endParaRPr lang="en-US" sz="2100" kern="1200" dirty="0"/>
        </a:p>
      </dsp:txBody>
      <dsp:txXfrm>
        <a:off x="0" y="988122"/>
        <a:ext cx="8017477" cy="834228"/>
      </dsp:txXfrm>
    </dsp:sp>
    <dsp:sp modelId="{FEE4A42E-54A8-426C-A29A-7EBB31BBAAB8}">
      <dsp:nvSpPr>
        <dsp:cNvPr id="0" name=""/>
        <dsp:cNvSpPr/>
      </dsp:nvSpPr>
      <dsp:spPr>
        <a:xfrm>
          <a:off x="0" y="1882830"/>
          <a:ext cx="8017477" cy="83422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l-GR" sz="2100" b="0" i="0" kern="1200" baseline="0"/>
            <a:t>ii) θέματα κατάρτισης και νέων τεχνολογιών ως προς τις εργασιακές σχέσεις, </a:t>
          </a:r>
          <a:endParaRPr lang="en-US" sz="2100" kern="1200"/>
        </a:p>
      </dsp:txBody>
      <dsp:txXfrm>
        <a:off x="0" y="1882830"/>
        <a:ext cx="8017477" cy="834228"/>
      </dsp:txXfrm>
    </dsp:sp>
    <dsp:sp modelId="{B0CD3FB9-48F9-4F9B-ABB5-D701C904D163}">
      <dsp:nvSpPr>
        <dsp:cNvPr id="0" name=""/>
        <dsp:cNvSpPr/>
      </dsp:nvSpPr>
      <dsp:spPr>
        <a:xfrm>
          <a:off x="0" y="2777538"/>
          <a:ext cx="8017477" cy="83422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l-GR" sz="2100" b="0" i="0" kern="1200" baseline="0"/>
            <a:t>iii) η επίδραση της πανδημίας στις απαιτούμενες/ζητούμενες δεξιότητες και τέλος </a:t>
          </a:r>
          <a:endParaRPr lang="en-US" sz="2100" kern="1200"/>
        </a:p>
      </dsp:txBody>
      <dsp:txXfrm>
        <a:off x="0" y="2777538"/>
        <a:ext cx="8017477" cy="834228"/>
      </dsp:txXfrm>
    </dsp:sp>
    <dsp:sp modelId="{282A6C21-F6D9-48C8-A91A-72714514891C}">
      <dsp:nvSpPr>
        <dsp:cNvPr id="0" name=""/>
        <dsp:cNvSpPr/>
      </dsp:nvSpPr>
      <dsp:spPr>
        <a:xfrm>
          <a:off x="0" y="3672246"/>
          <a:ext cx="8017477" cy="83422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l-GR" sz="2100" b="0" i="0" kern="1200" baseline="0" dirty="0" err="1"/>
            <a:t>iv</a:t>
          </a:r>
          <a:r>
            <a:rPr lang="el-GR" sz="2100" b="0" i="0" kern="1200" baseline="0" dirty="0"/>
            <a:t>) το μέλλον της εργασίας</a:t>
          </a:r>
          <a:endParaRPr lang="en-US" sz="2100" kern="1200" dirty="0"/>
        </a:p>
      </dsp:txBody>
      <dsp:txXfrm>
        <a:off x="0" y="3672246"/>
        <a:ext cx="8017477" cy="83422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73BFD7-2CFF-4AC3-892A-EE815D95ECE4}">
      <dsp:nvSpPr>
        <dsp:cNvPr id="0" name=""/>
        <dsp:cNvSpPr/>
      </dsp:nvSpPr>
      <dsp:spPr>
        <a:xfrm>
          <a:off x="0" y="0"/>
          <a:ext cx="7912437" cy="104746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l-GR" sz="2100" b="0" i="0" kern="1200" baseline="0" dirty="0">
              <a:solidFill>
                <a:prstClr val="white"/>
              </a:solidFill>
              <a:latin typeface="Calibri" panose="020F0502020204030204"/>
              <a:ea typeface="+mn-ea"/>
              <a:cs typeface="+mn-cs"/>
            </a:rPr>
            <a:t>Ερευνητικές υποθέσεις</a:t>
          </a:r>
          <a:r>
            <a:rPr lang="en-US" sz="2100" b="0" i="0" kern="1200" baseline="0" dirty="0">
              <a:solidFill>
                <a:prstClr val="white"/>
              </a:solidFill>
              <a:latin typeface="Calibri" panose="020F0502020204030204"/>
              <a:ea typeface="+mn-ea"/>
              <a:cs typeface="+mn-cs"/>
            </a:rPr>
            <a:t>:</a:t>
          </a:r>
        </a:p>
      </dsp:txBody>
      <dsp:txXfrm>
        <a:off x="0" y="0"/>
        <a:ext cx="7912437" cy="1047469"/>
      </dsp:txXfrm>
    </dsp:sp>
    <dsp:sp modelId="{A3E3180F-6E12-4518-9B4F-EFB276AED956}">
      <dsp:nvSpPr>
        <dsp:cNvPr id="0" name=""/>
        <dsp:cNvSpPr/>
      </dsp:nvSpPr>
      <dsp:spPr>
        <a:xfrm>
          <a:off x="0" y="1060972"/>
          <a:ext cx="7912437" cy="104746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sz="1800" b="0" i="0" kern="1200" baseline="0" dirty="0">
              <a:solidFill>
                <a:prstClr val="white"/>
              </a:solidFill>
              <a:latin typeface="Calibri" panose="020F0502020204030204"/>
              <a:ea typeface="+mn-ea"/>
              <a:cs typeface="+mn-cs"/>
            </a:rPr>
            <a:t>σοβαρό έλλειμμα και σημαντικές αναντιστοιχίες στις απαιτούμενες δεξιότητες</a:t>
          </a:r>
          <a:endParaRPr lang="en-US" sz="1800" b="0" i="0" kern="1200" baseline="0" dirty="0">
            <a:solidFill>
              <a:prstClr val="white"/>
            </a:solidFill>
            <a:latin typeface="Calibri" panose="020F0502020204030204"/>
            <a:ea typeface="+mn-ea"/>
            <a:cs typeface="+mn-cs"/>
          </a:endParaRPr>
        </a:p>
      </dsp:txBody>
      <dsp:txXfrm>
        <a:off x="0" y="1060972"/>
        <a:ext cx="7912437" cy="1047469"/>
      </dsp:txXfrm>
    </dsp:sp>
    <dsp:sp modelId="{FEE4A42E-54A8-426C-A29A-7EBB31BBAAB8}">
      <dsp:nvSpPr>
        <dsp:cNvPr id="0" name=""/>
        <dsp:cNvSpPr/>
      </dsp:nvSpPr>
      <dsp:spPr>
        <a:xfrm>
          <a:off x="0" y="2120142"/>
          <a:ext cx="7912437" cy="104746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sz="1800" kern="1200" dirty="0">
              <a:solidFill>
                <a:schemeClr val="bg1"/>
              </a:solidFill>
              <a:latin typeface="+mn-lt"/>
            </a:rPr>
            <a:t>σημαντική επίδραση της πανδημίας</a:t>
          </a:r>
          <a:endParaRPr lang="en-US" sz="1800" kern="1200" dirty="0">
            <a:solidFill>
              <a:schemeClr val="bg1"/>
            </a:solidFill>
            <a:latin typeface="+mn-lt"/>
          </a:endParaRPr>
        </a:p>
      </dsp:txBody>
      <dsp:txXfrm>
        <a:off x="0" y="2120142"/>
        <a:ext cx="7912437" cy="1047469"/>
      </dsp:txXfrm>
    </dsp:sp>
    <dsp:sp modelId="{B0CD3FB9-48F9-4F9B-ABB5-D701C904D163}">
      <dsp:nvSpPr>
        <dsp:cNvPr id="0" name=""/>
        <dsp:cNvSpPr/>
      </dsp:nvSpPr>
      <dsp:spPr>
        <a:xfrm>
          <a:off x="0" y="3179311"/>
          <a:ext cx="7912437" cy="104746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l-GR" sz="1800" kern="1200" dirty="0">
              <a:solidFill>
                <a:prstClr val="white"/>
              </a:solidFill>
              <a:latin typeface="Calibri" panose="020F0502020204030204"/>
              <a:ea typeface="+mn-ea"/>
              <a:cs typeface="+mn-cs"/>
            </a:rPr>
            <a:t>συνολικά, έλλειψη επάρκειας καλών θέσεων εργασίας που σχετίζεται, μεταξύ άλλων, με την οριζόντια και κάθετη αναντιστοιχία δεξιοτήτων/γνώσεων και επαγγελματικής δραστηριότητας, που δεν δημιουργεί αισιοδοξία για το μέλλον της εργασίας στη χώρα </a:t>
          </a:r>
          <a:endParaRPr lang="en-US" sz="1800" kern="1200" dirty="0">
            <a:solidFill>
              <a:prstClr val="white"/>
            </a:solidFill>
            <a:latin typeface="Calibri" panose="020F0502020204030204"/>
            <a:ea typeface="+mn-ea"/>
            <a:cs typeface="+mn-cs"/>
          </a:endParaRPr>
        </a:p>
      </dsp:txBody>
      <dsp:txXfrm>
        <a:off x="0" y="3179311"/>
        <a:ext cx="7912437" cy="104746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C1B1B1-D126-426F-BE36-D4A598A6857C}">
      <dsp:nvSpPr>
        <dsp:cNvPr id="0" name=""/>
        <dsp:cNvSpPr/>
      </dsp:nvSpPr>
      <dsp:spPr>
        <a:xfrm>
          <a:off x="0" y="43194"/>
          <a:ext cx="8017477" cy="14718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l-GR" sz="1700" i="0" kern="1200" baseline="0" dirty="0"/>
            <a:t>Χρήση της θεωρίας του Ανθρώπινου Κεφαλαίου </a:t>
          </a:r>
          <a:r>
            <a:rPr lang="en-US" sz="1700" b="0" i="0" kern="1200" baseline="0" dirty="0"/>
            <a:t>(Human Capital Theory), </a:t>
          </a:r>
          <a:r>
            <a:rPr lang="el-GR" sz="1700" b="0" i="0" kern="1200" baseline="0" dirty="0"/>
            <a:t>στο ευρύτερο </a:t>
          </a:r>
          <a:r>
            <a:rPr lang="el-GR" sz="1700" i="0" kern="1200" baseline="0" dirty="0"/>
            <a:t>θεωρητικό </a:t>
          </a:r>
          <a:r>
            <a:rPr lang="el-GR" sz="1700" b="0" i="0" kern="1200" baseline="0" dirty="0"/>
            <a:t>πλαίσιο της </a:t>
          </a:r>
          <a:r>
            <a:rPr lang="el-GR" sz="1700" b="1" i="0" kern="1200" baseline="0" dirty="0"/>
            <a:t>Γεωγραφικής Πολιτικής Οικονομίας, </a:t>
          </a:r>
          <a:r>
            <a:rPr lang="el-GR" sz="1700" i="0" kern="1200" baseline="0" dirty="0"/>
            <a:t>καταδεικνύοντας ότι οι </a:t>
          </a:r>
          <a:r>
            <a:rPr lang="el-GR" sz="1700" b="0" i="0" kern="1200" baseline="0" dirty="0" err="1"/>
            <a:t>χωρικότητες</a:t>
          </a:r>
          <a:r>
            <a:rPr lang="el-GR" sz="1700" b="0" i="0" kern="1200" baseline="0" dirty="0"/>
            <a:t> του καπιταλισμού συν-εξελίσσονται με τις οικονομικές του διαδικασίες, περιλαμβάνοντας και τη γεωγραφία των εργασιακών δεξιοτήτων και των αναντιστοιχιών που σχετίζονται με αυτές. </a:t>
          </a:r>
          <a:endParaRPr lang="en-US" sz="1700" kern="1200" dirty="0"/>
        </a:p>
      </dsp:txBody>
      <dsp:txXfrm>
        <a:off x="0" y="43194"/>
        <a:ext cx="8017477" cy="1471860"/>
      </dsp:txXfrm>
    </dsp:sp>
    <dsp:sp modelId="{DE26B35C-A46B-4714-A6C2-F84C543087E8}">
      <dsp:nvSpPr>
        <dsp:cNvPr id="0" name=""/>
        <dsp:cNvSpPr/>
      </dsp:nvSpPr>
      <dsp:spPr>
        <a:xfrm>
          <a:off x="0" y="1564014"/>
          <a:ext cx="8017477" cy="14718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l-GR" sz="1700" b="0" i="0" kern="1200" baseline="0" dirty="0"/>
            <a:t>Δύο ευρείες κατηγορίες δεξιοτήτων</a:t>
          </a:r>
          <a:r>
            <a:rPr lang="en-US" sz="1700" b="0" i="0" kern="1200" baseline="0" dirty="0"/>
            <a:t>:</a:t>
          </a:r>
          <a:r>
            <a:rPr lang="el-GR" sz="1700" b="0" i="0" kern="1200" baseline="0" dirty="0"/>
            <a:t> </a:t>
          </a:r>
          <a:r>
            <a:rPr lang="el-GR" sz="1700" b="1" i="0" kern="1200" baseline="0" dirty="0"/>
            <a:t>σκληρές </a:t>
          </a:r>
          <a:r>
            <a:rPr lang="el-GR" sz="1700" b="1" i="0" kern="1200" baseline="0" dirty="0" err="1"/>
            <a:t>hard</a:t>
          </a:r>
          <a:r>
            <a:rPr lang="el-GR" sz="1700" b="1" i="0" kern="1200" baseline="0" dirty="0"/>
            <a:t> </a:t>
          </a:r>
          <a:r>
            <a:rPr lang="el-GR" sz="1700" b="1" i="0" kern="1200" baseline="0" dirty="0" err="1"/>
            <a:t>skills</a:t>
          </a:r>
          <a:r>
            <a:rPr lang="el-GR" sz="1700" b="1" i="0" kern="1200" baseline="0" dirty="0"/>
            <a:t> </a:t>
          </a:r>
          <a:r>
            <a:rPr lang="el-GR" sz="1700" b="0" i="0" kern="1200" baseline="0" dirty="0"/>
            <a:t>δεξιότητες (ακαδημαϊκά πτυχία, πιστοποιητικά, ξένες γλώσσες, υπολογιστές κ.λπ.) και </a:t>
          </a:r>
          <a:r>
            <a:rPr lang="el-GR" sz="1700" b="1" i="0" kern="1200" baseline="0" dirty="0"/>
            <a:t>ήπιες </a:t>
          </a:r>
          <a:r>
            <a:rPr lang="el-GR" sz="1700" b="1" i="0" kern="1200" baseline="0" dirty="0" err="1"/>
            <a:t>soft</a:t>
          </a:r>
          <a:r>
            <a:rPr lang="el-GR" sz="1700" b="1" i="0" kern="1200" baseline="0" dirty="0"/>
            <a:t> </a:t>
          </a:r>
          <a:r>
            <a:rPr lang="el-GR" sz="1700" b="1" i="0" kern="1200" baseline="0" dirty="0" err="1"/>
            <a:t>skills</a:t>
          </a:r>
          <a:r>
            <a:rPr lang="el-GR" sz="1700" b="1" i="0" kern="1200" baseline="0" dirty="0"/>
            <a:t> </a:t>
          </a:r>
          <a:r>
            <a:rPr lang="el-GR" sz="1700" b="0" i="0" kern="1200" baseline="0" dirty="0"/>
            <a:t>δεξιότητες, οι οποίες κατέχουν σημαντικό ρόλο στον εργασιακό χώρο και την προσωπική ευημερία. </a:t>
          </a:r>
          <a:endParaRPr lang="en-US" sz="1700" kern="1200" dirty="0"/>
        </a:p>
      </dsp:txBody>
      <dsp:txXfrm>
        <a:off x="0" y="1564014"/>
        <a:ext cx="8017477" cy="1471860"/>
      </dsp:txXfrm>
    </dsp:sp>
    <dsp:sp modelId="{2E265A99-D8F6-4B41-BFD1-CFF9078E31B1}">
      <dsp:nvSpPr>
        <dsp:cNvPr id="0" name=""/>
        <dsp:cNvSpPr/>
      </dsp:nvSpPr>
      <dsp:spPr>
        <a:xfrm>
          <a:off x="0" y="3084834"/>
          <a:ext cx="8017477" cy="14718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l-GR" sz="1700" b="0" i="0" kern="1200" baseline="0" dirty="0"/>
            <a:t>Οι </a:t>
          </a:r>
          <a:r>
            <a:rPr lang="el-GR" sz="1700" b="0" i="0" kern="1200" baseline="0" dirty="0" err="1"/>
            <a:t>soft</a:t>
          </a:r>
          <a:r>
            <a:rPr lang="el-GR" sz="1700" b="0" i="0" kern="1200" baseline="0" dirty="0"/>
            <a:t> </a:t>
          </a:r>
          <a:r>
            <a:rPr lang="el-GR" sz="1700" b="0" i="0" kern="1200" baseline="0" dirty="0" err="1"/>
            <a:t>skills</a:t>
          </a:r>
          <a:r>
            <a:rPr lang="el-GR" sz="1700" b="0" i="0" kern="1200" baseline="0" dirty="0"/>
            <a:t> (ή μη-γνωστικές δεξιότητες ή διαπροσωπικές και προσωπικές δεξιότητες) προσθέτουν μεγαλύτερη αξία στις λεγόμενες </a:t>
          </a:r>
          <a:r>
            <a:rPr lang="el-GR" sz="1700" b="0" i="0" kern="1200" baseline="0" dirty="0" err="1"/>
            <a:t>hard</a:t>
          </a:r>
          <a:r>
            <a:rPr lang="el-GR" sz="1700" b="0" i="0" kern="1200" baseline="0" dirty="0"/>
            <a:t> </a:t>
          </a:r>
          <a:r>
            <a:rPr lang="el-GR" sz="1700" b="0" i="0" kern="1200" baseline="0" dirty="0" err="1"/>
            <a:t>skills</a:t>
          </a:r>
          <a:r>
            <a:rPr lang="el-GR" sz="1700" b="0" i="0" kern="1200" baseline="0" dirty="0"/>
            <a:t>. Οι </a:t>
          </a:r>
          <a:r>
            <a:rPr lang="el-GR" sz="1700" b="0" i="0" kern="1200" baseline="0" dirty="0" err="1"/>
            <a:t>hard</a:t>
          </a:r>
          <a:r>
            <a:rPr lang="el-GR" sz="1700" b="0" i="0" kern="1200" baseline="0" dirty="0"/>
            <a:t> </a:t>
          </a:r>
          <a:r>
            <a:rPr lang="el-GR" sz="1700" b="0" i="0" kern="1200" baseline="0" dirty="0" err="1"/>
            <a:t>skills</a:t>
          </a:r>
          <a:r>
            <a:rPr lang="el-GR" sz="1700" b="0" i="0" kern="1200" baseline="0" dirty="0"/>
            <a:t> είναι μετρήσιμες και αρκετά εύκολο να αξιολογηθούν, ωστόσο οι </a:t>
          </a:r>
          <a:r>
            <a:rPr lang="el-GR" sz="1700" b="0" i="0" kern="1200" baseline="0" dirty="0" err="1"/>
            <a:t>soft</a:t>
          </a:r>
          <a:r>
            <a:rPr lang="el-GR" sz="1700" b="0" i="0" kern="1200" baseline="0" dirty="0"/>
            <a:t> δεξιότητες </a:t>
          </a:r>
          <a:r>
            <a:rPr lang="el-GR" sz="1700" kern="1200" dirty="0"/>
            <a:t>αν </a:t>
          </a:r>
          <a:r>
            <a:rPr lang="el-GR" sz="1700" b="0" i="0" kern="1200" baseline="0" dirty="0"/>
            <a:t>δεν είναι εύκολο να </a:t>
          </a:r>
          <a:r>
            <a:rPr lang="el-GR" sz="1700" b="0" i="0" kern="1200" baseline="0" dirty="0" err="1"/>
            <a:t>ποσοτικοποιηθούν</a:t>
          </a:r>
          <a:r>
            <a:rPr lang="el-GR" sz="1700" b="0" i="0" kern="1200" baseline="0" dirty="0"/>
            <a:t>, αντικατοπτρίζουν το συνολικό προφίλ ενός ατόμου, και καθορίζουν τη δύναμή του να ηγείται, να προσφέρει, να εργάζεται ομαδικά κλπ.</a:t>
          </a:r>
          <a:endParaRPr lang="en-US" sz="1700" kern="1200" dirty="0"/>
        </a:p>
      </dsp:txBody>
      <dsp:txXfrm>
        <a:off x="0" y="3084834"/>
        <a:ext cx="8017477" cy="147186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9A1E7C4-2A5A-415A-9DCD-5DC309EF86A7}">
      <dsp:nvSpPr>
        <dsp:cNvPr id="0" name=""/>
        <dsp:cNvSpPr/>
      </dsp:nvSpPr>
      <dsp:spPr>
        <a:xfrm>
          <a:off x="0" y="43197"/>
          <a:ext cx="8017477" cy="7210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l-GR" sz="1300" kern="1200"/>
            <a:t>Σημαντική οριζόντια και κάθετη αναντιστοιχία εκπαιδευτικού αντικειμένου και επιπέδου (υπερεκπαίδευση)</a:t>
          </a:r>
          <a:endParaRPr lang="en-US" sz="1300" kern="1200"/>
        </a:p>
      </dsp:txBody>
      <dsp:txXfrm>
        <a:off x="0" y="43197"/>
        <a:ext cx="8017477" cy="721049"/>
      </dsp:txXfrm>
    </dsp:sp>
    <dsp:sp modelId="{969210EC-A96F-45BB-B48D-22EF0DA4CACD}">
      <dsp:nvSpPr>
        <dsp:cNvPr id="0" name=""/>
        <dsp:cNvSpPr/>
      </dsp:nvSpPr>
      <dsp:spPr>
        <a:xfrm>
          <a:off x="0" y="801686"/>
          <a:ext cx="8017477" cy="7210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l-GR" sz="1300" kern="1200"/>
            <a:t>Σχεδόν οι μισοί από τους ερωτηθέντες έχουν διαφορετικό γνωστικό αντικείμενο σε σχέση με το απαιτούμενο στην εργασία, ενώ οι μισοί απασχολούμενοι δηλώνουν ότι έχουν υψηλότερο επίπεδο δεξιοτήτων σε σχέση με το απαιτούμενο στην εργασία τους.</a:t>
          </a:r>
          <a:endParaRPr lang="en-US" sz="1300" kern="1200"/>
        </a:p>
      </dsp:txBody>
      <dsp:txXfrm>
        <a:off x="0" y="801686"/>
        <a:ext cx="8017477" cy="721049"/>
      </dsp:txXfrm>
    </dsp:sp>
    <dsp:sp modelId="{529A679A-ABF9-411A-B503-BD578CAE69DA}">
      <dsp:nvSpPr>
        <dsp:cNvPr id="0" name=""/>
        <dsp:cNvSpPr/>
      </dsp:nvSpPr>
      <dsp:spPr>
        <a:xfrm>
          <a:off x="0" y="1560175"/>
          <a:ext cx="8017477" cy="7210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l-GR" sz="1300" kern="1200"/>
            <a:t>Συνήθεις ευρωπαϊκές πηγές δείχνουν ότι σε χώρες που πλήττονται περισσότερο από την αύξηση της ανεργίας, (δηλ. η Ελλάδα, η Ισπανία, Κύπρος), χαρακτηρίζονται από λιγότερες ελλείψεις στο επίπεδο των «ταλαντούχων εργαζόμενων»</a:t>
          </a:r>
          <a:endParaRPr lang="en-US" sz="1300" kern="1200"/>
        </a:p>
      </dsp:txBody>
      <dsp:txXfrm>
        <a:off x="0" y="1560175"/>
        <a:ext cx="8017477" cy="721049"/>
      </dsp:txXfrm>
    </dsp:sp>
    <dsp:sp modelId="{6AF50555-A65B-474B-BB93-36C8DCD2070A}">
      <dsp:nvSpPr>
        <dsp:cNvPr id="0" name=""/>
        <dsp:cNvSpPr/>
      </dsp:nvSpPr>
      <dsp:spPr>
        <a:xfrm>
          <a:off x="0" y="2318664"/>
          <a:ext cx="8017477" cy="7210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l-GR" sz="1300" kern="1200"/>
            <a:t>Σε σχέση με το επίπεδο εκπαίδευσης, η ελληνική κοινωνία κατατάσσεται αρκετά υψηλότερα από τον μέσο όρο της ΕΕ, αν και αυτό δεν αντικατοπτρίζεται στα επίπεδα εισοδήματος των εργαζομένων.</a:t>
          </a:r>
          <a:endParaRPr lang="en-US" sz="1300" kern="1200"/>
        </a:p>
      </dsp:txBody>
      <dsp:txXfrm>
        <a:off x="0" y="2318664"/>
        <a:ext cx="8017477" cy="721049"/>
      </dsp:txXfrm>
    </dsp:sp>
    <dsp:sp modelId="{F86D4B1E-6D3D-4AB8-9C31-13EE5DEA6E3D}">
      <dsp:nvSpPr>
        <dsp:cNvPr id="0" name=""/>
        <dsp:cNvSpPr/>
      </dsp:nvSpPr>
      <dsp:spPr>
        <a:xfrm>
          <a:off x="0" y="3077153"/>
          <a:ext cx="8017477" cy="7210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l-GR" sz="1300" kern="1200" dirty="0"/>
            <a:t>Οι γυναίκες που έλαβαν μέρος στην έρευνα, σε μεγάλο ποσοστό καταλαμβάνουν θέσεις υπαλλήλων γραφείου, και πωλητών, ενώ </a:t>
          </a:r>
          <a:r>
            <a:rPr lang="el-GR" sz="1300" kern="1200" dirty="0" err="1"/>
            <a:t>υποεκπροσωπούνται</a:t>
          </a:r>
          <a:r>
            <a:rPr lang="el-GR" sz="1300" kern="1200" dirty="0"/>
            <a:t> σε θέσεις ανώτερων διευθυντικών στελεχών, - ενίσχυση της γυναικείας </a:t>
          </a:r>
          <a:r>
            <a:rPr lang="el-GR" sz="1300" kern="1200" dirty="0" err="1"/>
            <a:t>ευαλωτότητας</a:t>
          </a:r>
          <a:endParaRPr lang="en-US" sz="1300" kern="1200" dirty="0"/>
        </a:p>
      </dsp:txBody>
      <dsp:txXfrm>
        <a:off x="0" y="3077153"/>
        <a:ext cx="8017477" cy="721049"/>
      </dsp:txXfrm>
    </dsp:sp>
    <dsp:sp modelId="{39D068A1-EB38-46F6-A096-B460772CAC7C}">
      <dsp:nvSpPr>
        <dsp:cNvPr id="0" name=""/>
        <dsp:cNvSpPr/>
      </dsp:nvSpPr>
      <dsp:spPr>
        <a:xfrm>
          <a:off x="0" y="3835642"/>
          <a:ext cx="8017477" cy="7210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el-GR" sz="1300" kern="1200"/>
            <a:t>Μεγάλο ποσοστό των νέων έως 24 ετών θεωρεί ότι η εργασία του έχει χαμηλότερο εκπαιδευτικό επίπεδο σε σχέση με αυτό που έχει, ενώ απασχολούνται σε δραστηριότητες υπηρεσιών παροχής καταλύματος -παγίδευση σε χαμηλών δεξιοτήτων εργασίες – ενίσχυση νεανικής ευαλωτότητας</a:t>
          </a:r>
          <a:endParaRPr lang="en-US" sz="1300" kern="1200"/>
        </a:p>
      </dsp:txBody>
      <dsp:txXfrm>
        <a:off x="0" y="3835642"/>
        <a:ext cx="8017477" cy="72104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7081975-5B59-4F76-A4C0-E97AEABF95B5}">
      <dsp:nvSpPr>
        <dsp:cNvPr id="0" name=""/>
        <dsp:cNvSpPr/>
      </dsp:nvSpPr>
      <dsp:spPr>
        <a:xfrm>
          <a:off x="0" y="2160"/>
          <a:ext cx="8268099" cy="818907"/>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l-GR" sz="1400" kern="1200" dirty="0"/>
            <a:t>Σχετικά χαμηλή συμμετοχή των εργαζομένων σε προγράμματα δια βίου μάθησης με στόχο τη συνεχή </a:t>
          </a:r>
          <a:r>
            <a:rPr lang="el-GR" sz="1400" kern="1200" dirty="0" err="1"/>
            <a:t>επικαιροποίηση</a:t>
          </a:r>
          <a:r>
            <a:rPr lang="el-GR" sz="1400" kern="1200" dirty="0"/>
            <a:t> των δεξιοτήτων, και μικρή συμμετοχή των επιχειρήσεων στα προγράμματα εκπαίδευσης.</a:t>
          </a:r>
          <a:endParaRPr lang="en-US" sz="1400" kern="1200" dirty="0"/>
        </a:p>
      </dsp:txBody>
      <dsp:txXfrm>
        <a:off x="0" y="2160"/>
        <a:ext cx="8268099" cy="818907"/>
      </dsp:txXfrm>
    </dsp:sp>
    <dsp:sp modelId="{D8EC02B7-C1CB-46CE-8DD6-7FC914298482}">
      <dsp:nvSpPr>
        <dsp:cNvPr id="0" name=""/>
        <dsp:cNvSpPr/>
      </dsp:nvSpPr>
      <dsp:spPr>
        <a:xfrm>
          <a:off x="0" y="830841"/>
          <a:ext cx="8268099" cy="818907"/>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l-GR" sz="1400" kern="1200" dirty="0"/>
            <a:t>Σημαντικό ποσοστό αυτών που τελικά παρακολούθησε κάποιο πρόγραμμα ήταν ανώτερα διευθυντικά στελέχη, επαγγελματίες και υπάλληλοι γραφείου, όπως και επίσης, κάτοχοι μεταπτυχιακού ή διδακτορικού τίτλου - σημαντική διάθεση των ήδη εξειδικευμένων ατόμων προς τη συνεχή μάθηση</a:t>
          </a:r>
          <a:endParaRPr lang="en-US" sz="1400" kern="1200" dirty="0"/>
        </a:p>
      </dsp:txBody>
      <dsp:txXfrm>
        <a:off x="0" y="830841"/>
        <a:ext cx="8268099" cy="818907"/>
      </dsp:txXfrm>
    </dsp:sp>
    <dsp:sp modelId="{2923C84B-107E-4401-9B10-6E7311770007}">
      <dsp:nvSpPr>
        <dsp:cNvPr id="0" name=""/>
        <dsp:cNvSpPr/>
      </dsp:nvSpPr>
      <dsp:spPr>
        <a:xfrm>
          <a:off x="0" y="1659521"/>
          <a:ext cx="8268099" cy="818907"/>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l-GR" sz="1400" kern="1200" dirty="0"/>
            <a:t>Χαμηλότερο απαιτούμενο επίπεδο ψηφιακών δεξιοτήτων σε θέσεις μερικής ή προσωρινής απασχόλησης</a:t>
          </a:r>
          <a:endParaRPr lang="en-US" sz="1400" kern="1200" dirty="0"/>
        </a:p>
      </dsp:txBody>
      <dsp:txXfrm>
        <a:off x="0" y="1659521"/>
        <a:ext cx="8268099" cy="818907"/>
      </dsp:txXfrm>
    </dsp:sp>
    <dsp:sp modelId="{E027FA8A-A15C-40A7-9FFD-07C0D15F2C62}">
      <dsp:nvSpPr>
        <dsp:cNvPr id="0" name=""/>
        <dsp:cNvSpPr/>
      </dsp:nvSpPr>
      <dsp:spPr>
        <a:xfrm>
          <a:off x="0" y="2488202"/>
          <a:ext cx="8268099" cy="818907"/>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l-GR" sz="1400" kern="1200" dirty="0"/>
            <a:t>Μεγαλύτερη αναβάθμιση δεξιοτήτων των απασχολούμενων σε θέσεις τυπικής απασχόλησης, αλλά και αναβάθμιση δεξιοτήτων των συμβασιούχων με μπλοκάκι. Η συστηματική αναβάθμιση δεξιοτήτων αφορά κυρίως εργαζόμενους σε μεγάλες επιχειρήσεις και αυτοαπασχολούμενους με μπλοκάκι - μικρή  συμμετοχή και συμβολή των επιχειρήσεων στη συνεχή επαγγελματική εκπαίδευση και κατάρτιση σε σύγκριση με την υπόλοιπη ΕΕ</a:t>
          </a:r>
          <a:r>
            <a:rPr lang="el-GR" sz="500" kern="1200" dirty="0"/>
            <a:t>.</a:t>
          </a:r>
          <a:endParaRPr lang="en-US" sz="500" kern="1200" dirty="0"/>
        </a:p>
      </dsp:txBody>
      <dsp:txXfrm>
        <a:off x="0" y="2488202"/>
        <a:ext cx="8268099" cy="818907"/>
      </dsp:txXfrm>
    </dsp:sp>
    <dsp:sp modelId="{D47E41AA-DD7B-4E4E-90DB-11825E3A4379}">
      <dsp:nvSpPr>
        <dsp:cNvPr id="0" name=""/>
        <dsp:cNvSpPr/>
      </dsp:nvSpPr>
      <dsp:spPr>
        <a:xfrm>
          <a:off x="0" y="3316882"/>
          <a:ext cx="8268099" cy="818907"/>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l-GR" sz="1400" kern="1200" dirty="0"/>
            <a:t>Χαμηλές επιδόσεις στη δια βίου μάθηση και στη συνεχή </a:t>
          </a:r>
          <a:r>
            <a:rPr lang="el-GR" sz="1400" kern="1200" dirty="0" err="1"/>
            <a:t>επικαιροποίηση</a:t>
          </a:r>
          <a:r>
            <a:rPr lang="el-GR" sz="1400" kern="1200" dirty="0"/>
            <a:t> των δεξιοτήτων των ενηλίκων, σημαντική υστέρηση σε σχέση με τον </a:t>
          </a:r>
          <a:r>
            <a:rPr lang="el-GR" sz="1400" kern="1200" dirty="0" err="1"/>
            <a:t>μ.ο</a:t>
          </a:r>
          <a:r>
            <a:rPr lang="el-GR" sz="1400" kern="1200" dirty="0"/>
            <a:t>. της ΕΕ</a:t>
          </a:r>
          <a:r>
            <a:rPr lang="el-GR" sz="500" kern="1200" dirty="0"/>
            <a:t>.</a:t>
          </a:r>
          <a:endParaRPr lang="en-US" sz="500" kern="1200" dirty="0"/>
        </a:p>
      </dsp:txBody>
      <dsp:txXfrm>
        <a:off x="0" y="3316882"/>
        <a:ext cx="8268099" cy="818907"/>
      </dsp:txXfrm>
    </dsp:sp>
    <dsp:sp modelId="{80E51FD7-17B3-4BBB-A0FE-C8B5B02C97B8}">
      <dsp:nvSpPr>
        <dsp:cNvPr id="0" name=""/>
        <dsp:cNvSpPr/>
      </dsp:nvSpPr>
      <dsp:spPr>
        <a:xfrm>
          <a:off x="0" y="4145563"/>
          <a:ext cx="8268099" cy="818907"/>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l-GR" sz="1400" kern="1200" dirty="0"/>
            <a:t>Συγκέντρωση μεγάλου μέρος της απασχόλησης στις μικρές επιχειρήσεις, και σε ακούσια μη- τυπική -και συχνά επισφαλή, κακοπληρωμένη απασχόληση – συσχέτιση με χαμηλή πρόσβαση στην απαιτούμενη κατάρτιση</a:t>
          </a:r>
          <a:r>
            <a:rPr lang="el-GR" sz="500" kern="1200" dirty="0"/>
            <a:t>.</a:t>
          </a:r>
          <a:endParaRPr lang="en-US" sz="500" kern="1200" dirty="0"/>
        </a:p>
      </dsp:txBody>
      <dsp:txXfrm>
        <a:off x="0" y="4145563"/>
        <a:ext cx="8268099" cy="818907"/>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08EDD7-9A51-4403-A7CF-C8478B9083E6}">
      <dsp:nvSpPr>
        <dsp:cNvPr id="0" name=""/>
        <dsp:cNvSpPr/>
      </dsp:nvSpPr>
      <dsp:spPr>
        <a:xfrm>
          <a:off x="0" y="8184"/>
          <a:ext cx="8017477" cy="8798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l-GR" sz="1600" kern="1200"/>
            <a:t>Η τηλεργασία, αν και αποτέλεσε βασική κατεύθυνση για την ασφάλεια ειδικά την περίοδο του πρώτου κύματος της πανδημίας, δεν ήταν δεδομένη για τους μισούς εργαζόμενους του ιδιωτικού τομέα.</a:t>
          </a:r>
          <a:endParaRPr lang="en-US" sz="1600" kern="1200"/>
        </a:p>
      </dsp:txBody>
      <dsp:txXfrm>
        <a:off x="0" y="8184"/>
        <a:ext cx="8017477" cy="879840"/>
      </dsp:txXfrm>
    </dsp:sp>
    <dsp:sp modelId="{F3CB894E-9CFA-4D3B-B025-7755105BA287}">
      <dsp:nvSpPr>
        <dsp:cNvPr id="0" name=""/>
        <dsp:cNvSpPr/>
      </dsp:nvSpPr>
      <dsp:spPr>
        <a:xfrm>
          <a:off x="0" y="934104"/>
          <a:ext cx="8017477" cy="8798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l-GR" sz="1600" kern="1200" dirty="0"/>
            <a:t>Μεγάλο ποσοστό των </a:t>
          </a:r>
          <a:r>
            <a:rPr lang="el-GR" sz="1600" kern="1200" dirty="0" err="1"/>
            <a:t>τηλεργαζόμενων</a:t>
          </a:r>
          <a:r>
            <a:rPr lang="el-GR" sz="1600" kern="1200" dirty="0"/>
            <a:t> ανήκει σε απασχολούμενους που καταλαμβάνουν θέσεις εργασίας που βρίσκονται σε υψηλές θέσεις στον κοινωνικό και τεχνικό καταμερισμό της εργασίας (ανώτερα διευθυντικά στελέχη και επαγγελματίες).</a:t>
          </a:r>
          <a:endParaRPr lang="en-US" sz="1600" kern="1200" dirty="0"/>
        </a:p>
      </dsp:txBody>
      <dsp:txXfrm>
        <a:off x="0" y="934104"/>
        <a:ext cx="8017477" cy="879840"/>
      </dsp:txXfrm>
    </dsp:sp>
    <dsp:sp modelId="{F04715CC-156E-4282-9E7D-5D146F1B582C}">
      <dsp:nvSpPr>
        <dsp:cNvPr id="0" name=""/>
        <dsp:cNvSpPr/>
      </dsp:nvSpPr>
      <dsp:spPr>
        <a:xfrm>
          <a:off x="0" y="1860024"/>
          <a:ext cx="8017477" cy="8798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l-GR" sz="1600" kern="1200"/>
            <a:t>Οι νέοι είχαν τα μικρότερα ποσοστά τηλεργασίας (63%), υπονοώντας τη μεγάλη εργασιακή επισφάλεια των νέων.</a:t>
          </a:r>
          <a:endParaRPr lang="en-US" sz="1600" kern="1200"/>
        </a:p>
      </dsp:txBody>
      <dsp:txXfrm>
        <a:off x="0" y="1860024"/>
        <a:ext cx="8017477" cy="879840"/>
      </dsp:txXfrm>
    </dsp:sp>
    <dsp:sp modelId="{5A1AC9B6-7513-4E17-BBED-7ACE49021184}">
      <dsp:nvSpPr>
        <dsp:cNvPr id="0" name=""/>
        <dsp:cNvSpPr/>
      </dsp:nvSpPr>
      <dsp:spPr>
        <a:xfrm>
          <a:off x="0" y="2785944"/>
          <a:ext cx="8017477" cy="8798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l-GR" sz="1600" kern="1200"/>
            <a:t>Οι εργαζόμενοι με προηγμένες ψηφιακές δεξιότητες μπορούσαν να εργάζονται με ασφάλεια από το σπίτι, ενώ εργαζόμενοι «πρώτης γραμμής» σε άλλους τομείς (π.χ. διαμονή, ψυχαγωγία, τρόφιμα, κλπ.) δεν μπορούσαν να εργαστούν από μακριά.</a:t>
          </a:r>
          <a:endParaRPr lang="en-US" sz="1600" kern="1200"/>
        </a:p>
      </dsp:txBody>
      <dsp:txXfrm>
        <a:off x="0" y="2785944"/>
        <a:ext cx="8017477" cy="879840"/>
      </dsp:txXfrm>
    </dsp:sp>
    <dsp:sp modelId="{9BA0D105-8929-4BB2-B45D-5C9ED29E721F}">
      <dsp:nvSpPr>
        <dsp:cNvPr id="0" name=""/>
        <dsp:cNvSpPr/>
      </dsp:nvSpPr>
      <dsp:spPr>
        <a:xfrm>
          <a:off x="0" y="3711864"/>
          <a:ext cx="8017477" cy="8798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l-GR" sz="1600" kern="1200"/>
            <a:t>Οι δεξιότητες επηρεάζονται συνεχώς από την σύγχρονη εποχή της ‘οικονομίας της γνώσης’, αυξάνοντας την ζήτηση καταρτισμένων εργαζόμενων που μπορούν να ανταποκριθούν στις αλλαγές.</a:t>
          </a:r>
          <a:endParaRPr lang="en-US" sz="1600" kern="1200"/>
        </a:p>
      </dsp:txBody>
      <dsp:txXfrm>
        <a:off x="0" y="3711864"/>
        <a:ext cx="8017477" cy="87984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38B1D1-7574-4C22-8B80-7D0A383A7369}">
      <dsp:nvSpPr>
        <dsp:cNvPr id="0" name=""/>
        <dsp:cNvSpPr/>
      </dsp:nvSpPr>
      <dsp:spPr>
        <a:xfrm>
          <a:off x="0" y="471144"/>
          <a:ext cx="8017477" cy="8798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l-GR" sz="1600" kern="1200" dirty="0"/>
            <a:t>Ανάγκη μετατόπισης του παραγωγικού μοντέλου προς τον ψηφιακό μετασχηματισμό. Ωστόσο, η ποιότητα που θα αποκτήσει το ανθρώπινο κεφάλαιο μέσω της εκπαίδευσης και της κατάρτισης θα καθορίσει το συγκριτικό πλεονέκτημα των περιφερειών ή και των χωρών</a:t>
          </a:r>
          <a:endParaRPr lang="en-US" sz="1600" kern="1200" dirty="0"/>
        </a:p>
      </dsp:txBody>
      <dsp:txXfrm>
        <a:off x="0" y="471144"/>
        <a:ext cx="8017477" cy="879840"/>
      </dsp:txXfrm>
    </dsp:sp>
    <dsp:sp modelId="{5A109EE1-AD93-48A1-9E62-032C8D7245E2}">
      <dsp:nvSpPr>
        <dsp:cNvPr id="0" name=""/>
        <dsp:cNvSpPr/>
      </dsp:nvSpPr>
      <dsp:spPr>
        <a:xfrm>
          <a:off x="0" y="1397064"/>
          <a:ext cx="8017477" cy="8798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l-GR" sz="1600" kern="1200" dirty="0"/>
            <a:t>Αβέβαιο μέλλον για την εργασία καθώς μεγάλα τμήματα του εργατικού δυναμικού, μάλιστα νεαρής ηλικίας, απέχουν πολύ από το να αναπτύσσουν δεξιότητες που μπορούν να επιταχύνουν τον ψηφιακό μετασχηματισμό.</a:t>
          </a:r>
          <a:endParaRPr lang="en-US" sz="1600" kern="1200" dirty="0"/>
        </a:p>
      </dsp:txBody>
      <dsp:txXfrm>
        <a:off x="0" y="1397064"/>
        <a:ext cx="8017477" cy="879840"/>
      </dsp:txXfrm>
    </dsp:sp>
    <dsp:sp modelId="{9C00F69C-C02D-411C-A822-C12CE5CB9AE7}">
      <dsp:nvSpPr>
        <dsp:cNvPr id="0" name=""/>
        <dsp:cNvSpPr/>
      </dsp:nvSpPr>
      <dsp:spPr>
        <a:xfrm>
          <a:off x="0" y="2322984"/>
          <a:ext cx="8017477" cy="8798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l-GR" sz="1600" kern="1200"/>
            <a:t>Ο ελληνικός μετασχηματισμός δεξιοτήτων κατατάσσεται μεταξύ των ασθενέστερων όλων των προηγμένων χωρών, καθώς η ικανότητά του ελληνικού πλαισίου να αναπτύσσει, να ενεργοποιεί και να συνδυάζει τις δεξιότητες του πληθυσμού, είναι μικρή.</a:t>
          </a:r>
          <a:endParaRPr lang="en-US" sz="1600" kern="1200"/>
        </a:p>
      </dsp:txBody>
      <dsp:txXfrm>
        <a:off x="0" y="2322984"/>
        <a:ext cx="8017477" cy="879840"/>
      </dsp:txXfrm>
    </dsp:sp>
    <dsp:sp modelId="{EA204CF1-6BBC-4160-AFAC-A58590859DA2}">
      <dsp:nvSpPr>
        <dsp:cNvPr id="0" name=""/>
        <dsp:cNvSpPr/>
      </dsp:nvSpPr>
      <dsp:spPr>
        <a:xfrm>
          <a:off x="0" y="3248904"/>
          <a:ext cx="8017477" cy="8798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l-GR" sz="1600" kern="1200" dirty="0"/>
            <a:t>Ανησυχίες για την συνολική ποιότητα και την ανθεκτικότητα του αποθέματος δεξιοτήτων στην οικονομία και την ικανότητά του να προάγει την καινοτομία και την μελλοντική ανάπτυξη</a:t>
          </a:r>
          <a:endParaRPr lang="en-US" sz="1600" kern="1200" dirty="0"/>
        </a:p>
      </dsp:txBody>
      <dsp:txXfrm>
        <a:off x="0" y="3248904"/>
        <a:ext cx="8017477" cy="8798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B688D9BA-7F0B-47DF-8843-9F25633C0CA0}" type="datetimeFigureOut">
              <a:rPr lang="el-GR" smtClean="0"/>
              <a:pPr/>
              <a:t>11/6/2023</a:t>
            </a:fld>
            <a:endParaRPr lang="el-GR"/>
          </a:p>
        </p:txBody>
      </p:sp>
      <p:sp>
        <p:nvSpPr>
          <p:cNvPr id="4" name="Θέση υποσέλιδου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2CF5369E-F70C-4B50-9AD0-EB78C4B0F11C}" type="slidenum">
              <a:rPr lang="el-GR" smtClean="0"/>
              <a:pPr/>
              <a:t>‹#›</a:t>
            </a:fld>
            <a:endParaRPr lang="el-GR"/>
          </a:p>
        </p:txBody>
      </p:sp>
    </p:spTree>
    <p:extLst>
      <p:ext uri="{BB962C8B-B14F-4D97-AF65-F5344CB8AC3E}">
        <p14:creationId xmlns:p14="http://schemas.microsoft.com/office/powerpoint/2010/main" xmlns="" val="1163375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C58107D0-C6C1-4F6A-B248-75DD8C0BEF27}" type="datetimeFigureOut">
              <a:rPr lang="el-GR" smtClean="0"/>
              <a:pPr/>
              <a:t>11/6/2023</a:t>
            </a:fld>
            <a:endParaRPr lang="el-GR"/>
          </a:p>
        </p:txBody>
      </p:sp>
      <p:sp>
        <p:nvSpPr>
          <p:cNvPr id="4" name="Θέση εικόνας διαφάνειας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C5FF3D86-F1F5-407C-ABB5-5D29C5F50A16}" type="slidenum">
              <a:rPr lang="el-GR" smtClean="0"/>
              <a:pPr/>
              <a:t>‹#›</a:t>
            </a:fld>
            <a:endParaRPr lang="el-GR"/>
          </a:p>
        </p:txBody>
      </p:sp>
    </p:spTree>
    <p:extLst>
      <p:ext uri="{BB962C8B-B14F-4D97-AF65-F5344CB8AC3E}">
        <p14:creationId xmlns:p14="http://schemas.microsoft.com/office/powerpoint/2010/main" xmlns="" val="1867266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
        <p:nvSpPr>
          <p:cNvPr id="19" name="Θέση κειμένου 18"/>
          <p:cNvSpPr>
            <a:spLocks noGrp="1"/>
          </p:cNvSpPr>
          <p:nvPr>
            <p:ph type="body" sz="quarter" idx="10" hasCustomPrompt="1"/>
          </p:nvPr>
        </p:nvSpPr>
        <p:spPr>
          <a:xfrm>
            <a:off x="5181600" y="2900363"/>
            <a:ext cx="2536825" cy="452437"/>
          </a:xfrm>
        </p:spPr>
        <p:txBody>
          <a:bodyPr>
            <a:normAutofit/>
          </a:bodyPr>
          <a:lstStyle>
            <a:lvl1pPr marL="0" indent="0">
              <a:buNone/>
              <a:defRPr sz="1800">
                <a:solidFill>
                  <a:srgbClr val="233F8C"/>
                </a:solidFill>
              </a:defRPr>
            </a:lvl1pPr>
          </a:lstStyle>
          <a:p>
            <a:pPr lvl="0"/>
            <a:r>
              <a:rPr lang="el-GR" dirty="0"/>
              <a:t>Ονοματεπώνυμο</a:t>
            </a:r>
          </a:p>
        </p:txBody>
      </p:sp>
      <p:sp>
        <p:nvSpPr>
          <p:cNvPr id="20" name="Θέση κειμένου 18"/>
          <p:cNvSpPr>
            <a:spLocks noGrp="1"/>
          </p:cNvSpPr>
          <p:nvPr>
            <p:ph type="body" sz="quarter" idx="11" hasCustomPrompt="1"/>
          </p:nvPr>
        </p:nvSpPr>
        <p:spPr>
          <a:xfrm>
            <a:off x="5181599" y="3678839"/>
            <a:ext cx="2536825" cy="452437"/>
          </a:xfrm>
        </p:spPr>
        <p:txBody>
          <a:bodyPr>
            <a:normAutofit/>
          </a:bodyPr>
          <a:lstStyle>
            <a:lvl1pPr marL="0" indent="0">
              <a:buNone/>
              <a:defRPr sz="1600">
                <a:solidFill>
                  <a:schemeClr val="tx1"/>
                </a:solidFill>
              </a:defRPr>
            </a:lvl1pPr>
          </a:lstStyle>
          <a:p>
            <a:pPr lvl="0"/>
            <a:r>
              <a:rPr lang="el-GR" dirty="0"/>
              <a:t>Ιδιότητα</a:t>
            </a:r>
          </a:p>
        </p:txBody>
      </p:sp>
      <p:sp>
        <p:nvSpPr>
          <p:cNvPr id="21" name="Θέση κειμένου 18"/>
          <p:cNvSpPr>
            <a:spLocks noGrp="1"/>
          </p:cNvSpPr>
          <p:nvPr>
            <p:ph type="body" sz="quarter" idx="12" hasCustomPrompt="1"/>
          </p:nvPr>
        </p:nvSpPr>
        <p:spPr>
          <a:xfrm>
            <a:off x="8044247" y="2900363"/>
            <a:ext cx="3735861" cy="1811680"/>
          </a:xfrm>
        </p:spPr>
        <p:txBody>
          <a:bodyPr>
            <a:normAutofit/>
          </a:bodyPr>
          <a:lstStyle>
            <a:lvl1pPr marL="0" indent="0">
              <a:buNone/>
              <a:defRPr sz="1600" baseline="0">
                <a:solidFill>
                  <a:schemeClr val="tx1"/>
                </a:solidFill>
              </a:defRPr>
            </a:lvl1pPr>
          </a:lstStyle>
          <a:p>
            <a:pPr lvl="0"/>
            <a:r>
              <a:rPr lang="el-GR" dirty="0"/>
              <a:t>Τίτλος παρουσίασης</a:t>
            </a:r>
          </a:p>
        </p:txBody>
      </p:sp>
      <p:cxnSp>
        <p:nvCxnSpPr>
          <p:cNvPr id="23" name="Ευθεία γραμμή σύνδεσης 22"/>
          <p:cNvCxnSpPr/>
          <p:nvPr userDrawn="1"/>
        </p:nvCxnSpPr>
        <p:spPr>
          <a:xfrm>
            <a:off x="7834184" y="2900363"/>
            <a:ext cx="0" cy="1992913"/>
          </a:xfrm>
          <a:prstGeom prst="line">
            <a:avLst/>
          </a:prstGeom>
          <a:ln w="28575">
            <a:solidFill>
              <a:srgbClr val="CEB02C"/>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xmlns="" val="3991312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
        <p:nvSpPr>
          <p:cNvPr id="10" name="Ορθογώνιο 9"/>
          <p:cNvSpPr/>
          <p:nvPr userDrawn="1"/>
        </p:nvSpPr>
        <p:spPr>
          <a:xfrm>
            <a:off x="330541" y="160528"/>
            <a:ext cx="461319" cy="448106"/>
          </a:xfrm>
          <a:prstGeom prst="rect">
            <a:avLst/>
          </a:prstGeom>
          <a:solidFill>
            <a:srgbClr val="233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Τίτλος 1"/>
          <p:cNvSpPr>
            <a:spLocks noGrp="1"/>
          </p:cNvSpPr>
          <p:nvPr>
            <p:ph type="ctrTitle" hasCustomPrompt="1"/>
          </p:nvPr>
        </p:nvSpPr>
        <p:spPr>
          <a:xfrm>
            <a:off x="3830594" y="543095"/>
            <a:ext cx="7463482" cy="698199"/>
          </a:xfrm>
        </p:spPr>
        <p:txBody>
          <a:bodyPr anchor="b">
            <a:normAutofit/>
          </a:bodyPr>
          <a:lstStyle>
            <a:lvl1pPr algn="l">
              <a:defRPr sz="3600">
                <a:solidFill>
                  <a:srgbClr val="233F8C"/>
                </a:solidFill>
                <a:latin typeface="+mn-lt"/>
              </a:defRPr>
            </a:lvl1pPr>
          </a:lstStyle>
          <a:p>
            <a:r>
              <a:rPr lang="el-GR" dirty="0"/>
              <a:t>Περιεχόμενα παρουσίασης</a:t>
            </a:r>
          </a:p>
        </p:txBody>
      </p:sp>
      <p:sp>
        <p:nvSpPr>
          <p:cNvPr id="3" name="Υπότιτλος 2"/>
          <p:cNvSpPr>
            <a:spLocks noGrp="1"/>
          </p:cNvSpPr>
          <p:nvPr>
            <p:ph type="subTitle" idx="1" hasCustomPrompt="1"/>
          </p:nvPr>
        </p:nvSpPr>
        <p:spPr>
          <a:xfrm>
            <a:off x="3842950" y="1575530"/>
            <a:ext cx="7451126" cy="484174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dirty="0"/>
              <a:t>κείμενο</a:t>
            </a:r>
          </a:p>
        </p:txBody>
      </p:sp>
      <p:sp>
        <p:nvSpPr>
          <p:cNvPr id="6" name="Θέση αριθμού διαφάνειας 5"/>
          <p:cNvSpPr>
            <a:spLocks noGrp="1"/>
          </p:cNvSpPr>
          <p:nvPr>
            <p:ph type="sldNum" sz="quarter" idx="12"/>
          </p:nvPr>
        </p:nvSpPr>
        <p:spPr>
          <a:xfrm>
            <a:off x="345988" y="177970"/>
            <a:ext cx="397476" cy="365125"/>
          </a:xfrm>
        </p:spPr>
        <p:txBody>
          <a:bodyPr/>
          <a:lstStyle>
            <a:lvl1pPr>
              <a:defRPr sz="1400" b="1">
                <a:solidFill>
                  <a:srgbClr val="CEB02C"/>
                </a:solidFill>
              </a:defRPr>
            </a:lvl1pPr>
          </a:lstStyle>
          <a:p>
            <a:fld id="{3842428D-0812-44E2-9FBD-553AB4E1DE8E}" type="slidenum">
              <a:rPr lang="el-GR" smtClean="0"/>
              <a:pPr/>
              <a:t>‹#›</a:t>
            </a:fld>
            <a:endParaRPr lang="el-GR" dirty="0"/>
          </a:p>
        </p:txBody>
      </p:sp>
    </p:spTree>
    <p:extLst>
      <p:ext uri="{BB962C8B-B14F-4D97-AF65-F5344CB8AC3E}">
        <p14:creationId xmlns:p14="http://schemas.microsoft.com/office/powerpoint/2010/main" xmlns="" val="104873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4" name="Ορθογώνιο 3"/>
          <p:cNvSpPr/>
          <p:nvPr userDrawn="1"/>
        </p:nvSpPr>
        <p:spPr>
          <a:xfrm>
            <a:off x="330541" y="160528"/>
            <a:ext cx="461319" cy="448106"/>
          </a:xfrm>
          <a:prstGeom prst="rect">
            <a:avLst/>
          </a:prstGeom>
          <a:solidFill>
            <a:srgbClr val="233F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Τίτλος 1"/>
          <p:cNvSpPr>
            <a:spLocks noGrp="1"/>
          </p:cNvSpPr>
          <p:nvPr>
            <p:ph type="title" hasCustomPrompt="1"/>
          </p:nvPr>
        </p:nvSpPr>
        <p:spPr>
          <a:xfrm>
            <a:off x="3525796" y="360532"/>
            <a:ext cx="8017476" cy="1325563"/>
          </a:xfrm>
        </p:spPr>
        <p:txBody>
          <a:bodyPr>
            <a:normAutofit/>
          </a:bodyPr>
          <a:lstStyle>
            <a:lvl1pPr>
              <a:defRPr sz="2800" baseline="0">
                <a:solidFill>
                  <a:srgbClr val="233F8C"/>
                </a:solidFill>
                <a:latin typeface="+mn-lt"/>
              </a:defRPr>
            </a:lvl1pPr>
          </a:lstStyle>
          <a:p>
            <a:r>
              <a:rPr lang="el-GR" dirty="0"/>
              <a:t>Τίτλος διαφάνειας</a:t>
            </a:r>
          </a:p>
        </p:txBody>
      </p:sp>
      <p:sp>
        <p:nvSpPr>
          <p:cNvPr id="3" name="Θέση περιεχομένου 2"/>
          <p:cNvSpPr>
            <a:spLocks noGrp="1"/>
          </p:cNvSpPr>
          <p:nvPr>
            <p:ph idx="1" hasCustomPrompt="1"/>
          </p:nvPr>
        </p:nvSpPr>
        <p:spPr>
          <a:xfrm>
            <a:off x="3525795" y="1825624"/>
            <a:ext cx="8017477" cy="4599889"/>
          </a:xfrm>
        </p:spPr>
        <p:txBody>
          <a:bodyPr>
            <a:normAutofit/>
          </a:bodyPr>
          <a:lstStyle>
            <a:lvl1pPr marL="0" indent="0">
              <a:buNone/>
              <a:defRPr sz="24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l-GR" dirty="0"/>
              <a:t>κείμενο</a:t>
            </a:r>
          </a:p>
        </p:txBody>
      </p:sp>
      <p:sp>
        <p:nvSpPr>
          <p:cNvPr id="6" name="Θέση αριθμού διαφάνειας 5"/>
          <p:cNvSpPr>
            <a:spLocks noGrp="1"/>
          </p:cNvSpPr>
          <p:nvPr>
            <p:ph type="sldNum" sz="quarter" idx="12"/>
          </p:nvPr>
        </p:nvSpPr>
        <p:spPr>
          <a:xfrm>
            <a:off x="359857" y="177970"/>
            <a:ext cx="402689" cy="365125"/>
          </a:xfrm>
        </p:spPr>
        <p:txBody>
          <a:bodyPr/>
          <a:lstStyle>
            <a:lvl1pPr>
              <a:defRPr sz="1400" b="1">
                <a:solidFill>
                  <a:srgbClr val="CEB02C"/>
                </a:solidFill>
              </a:defRPr>
            </a:lvl1pPr>
          </a:lstStyle>
          <a:p>
            <a:fld id="{3842428D-0812-44E2-9FBD-553AB4E1DE8E}" type="slidenum">
              <a:rPr lang="el-GR" smtClean="0"/>
              <a:pPr/>
              <a:t>‹#›</a:t>
            </a:fld>
            <a:endParaRPr lang="el-GR" dirty="0"/>
          </a:p>
        </p:txBody>
      </p:sp>
    </p:spTree>
    <p:extLst>
      <p:ext uri="{BB962C8B-B14F-4D97-AF65-F5344CB8AC3E}">
        <p14:creationId xmlns:p14="http://schemas.microsoft.com/office/powerpoint/2010/main" xmlns="" val="1654702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17BEFF-9A5B-4352-8509-F8580FB6EEAF}" type="slidenum">
              <a:rPr lang="el-GR" smtClean="0"/>
              <a:pPr/>
              <a:t>‹#›</a:t>
            </a:fld>
            <a:endParaRPr lang="el-GR"/>
          </a:p>
        </p:txBody>
      </p:sp>
      <p:pic>
        <p:nvPicPr>
          <p:cNvPr id="8" name="Εικόνα 7"/>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0" y="403"/>
            <a:ext cx="12192000" cy="6857193"/>
          </a:xfrm>
          <a:prstGeom prst="rect">
            <a:avLst/>
          </a:prstGeom>
        </p:spPr>
      </p:pic>
    </p:spTree>
    <p:extLst>
      <p:ext uri="{BB962C8B-B14F-4D97-AF65-F5344CB8AC3E}">
        <p14:creationId xmlns:p14="http://schemas.microsoft.com/office/powerpoint/2010/main" xmlns="" val="2873963160"/>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2428D-0812-44E2-9FBD-553AB4E1DE8E}" type="slidenum">
              <a:rPr lang="el-GR" smtClean="0"/>
              <a:pPr/>
              <a:t>‹#›</a:t>
            </a:fld>
            <a:endParaRPr lang="el-GR"/>
          </a:p>
        </p:txBody>
      </p:sp>
      <p:pic>
        <p:nvPicPr>
          <p:cNvPr id="8" name="Εικόνα 7"/>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1" y="0"/>
            <a:ext cx="12193435" cy="6858000"/>
          </a:xfrm>
          <a:prstGeom prst="rect">
            <a:avLst/>
          </a:prstGeom>
        </p:spPr>
      </p:pic>
    </p:spTree>
    <p:extLst>
      <p:ext uri="{BB962C8B-B14F-4D97-AF65-F5344CB8AC3E}">
        <p14:creationId xmlns:p14="http://schemas.microsoft.com/office/powerpoint/2010/main" xmlns="" val="3032740228"/>
      </p:ext>
    </p:extLst>
  </p:cSld>
  <p:clrMap bg1="lt1" tx1="dk1" bg2="lt2" tx2="dk2" accent1="accent1" accent2="accent2" accent3="accent3" accent4="accent4" accent5="accent5" accent6="accent6" hlink="hlink" folHlink="folHlink"/>
  <p:sldLayoutIdLst>
    <p:sldLayoutId id="2147483651" r:id="rId1"/>
    <p:sldLayoutId id="214748365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κειμένου 1"/>
          <p:cNvSpPr>
            <a:spLocks noGrp="1"/>
          </p:cNvSpPr>
          <p:nvPr>
            <p:ph type="body" sz="quarter" idx="10"/>
          </p:nvPr>
        </p:nvSpPr>
        <p:spPr>
          <a:xfrm>
            <a:off x="5181600" y="2991806"/>
            <a:ext cx="2536825" cy="452437"/>
          </a:xfrm>
        </p:spPr>
        <p:txBody>
          <a:bodyPr/>
          <a:lstStyle/>
          <a:p>
            <a:r>
              <a:rPr lang="el-GR" dirty="0"/>
              <a:t>Στέλιος </a:t>
            </a:r>
            <a:r>
              <a:rPr lang="el-GR" dirty="0" err="1"/>
              <a:t>Γκιάλης</a:t>
            </a:r>
            <a:r>
              <a:rPr lang="el-GR" dirty="0"/>
              <a:t> </a:t>
            </a:r>
          </a:p>
        </p:txBody>
      </p:sp>
      <p:sp>
        <p:nvSpPr>
          <p:cNvPr id="3" name="Θέση κειμένου 2"/>
          <p:cNvSpPr>
            <a:spLocks noGrp="1"/>
          </p:cNvSpPr>
          <p:nvPr>
            <p:ph type="body" sz="quarter" idx="11"/>
          </p:nvPr>
        </p:nvSpPr>
        <p:spPr>
          <a:xfrm>
            <a:off x="5181599" y="3271502"/>
            <a:ext cx="2536825" cy="452437"/>
          </a:xfrm>
        </p:spPr>
        <p:txBody>
          <a:bodyPr>
            <a:noAutofit/>
          </a:bodyPr>
          <a:lstStyle/>
          <a:p>
            <a:r>
              <a:rPr lang="el-GR" dirty="0" err="1"/>
              <a:t>Αναπ</a:t>
            </a:r>
            <a:r>
              <a:rPr lang="el-GR" dirty="0"/>
              <a:t>. Καθηγητής, Πανεπιστήμιο Αιγαίου</a:t>
            </a:r>
          </a:p>
        </p:txBody>
      </p:sp>
      <p:sp>
        <p:nvSpPr>
          <p:cNvPr id="4" name="Θέση κειμένου 3"/>
          <p:cNvSpPr>
            <a:spLocks noGrp="1"/>
          </p:cNvSpPr>
          <p:nvPr>
            <p:ph type="body" sz="quarter" idx="12"/>
          </p:nvPr>
        </p:nvSpPr>
        <p:spPr/>
        <p:txBody>
          <a:bodyPr/>
          <a:lstStyle/>
          <a:p>
            <a:pPr algn="l"/>
            <a:endParaRPr lang="el-GR" sz="1800" b="0" i="0" u="none" strike="noStrike" baseline="0" dirty="0">
              <a:solidFill>
                <a:srgbClr val="000000"/>
              </a:solidFill>
              <a:latin typeface="Calibri" panose="020F0502020204030204" pitchFamily="34" charset="0"/>
            </a:endParaRPr>
          </a:p>
          <a:p>
            <a:r>
              <a:rPr lang="el-GR" sz="1800" b="0" i="0" u="none" strike="noStrike" baseline="0" dirty="0">
                <a:solidFill>
                  <a:srgbClr val="000000"/>
                </a:solidFill>
                <a:latin typeface="Calibri" panose="020F0502020204030204" pitchFamily="34" charset="0"/>
              </a:rPr>
              <a:t> </a:t>
            </a:r>
            <a:r>
              <a:rPr lang="el-GR" sz="1800" b="0" i="0" u="none" strike="noStrike" baseline="0" dirty="0">
                <a:solidFill>
                  <a:srgbClr val="4F81BC"/>
                </a:solidFill>
                <a:latin typeface="Calibri" panose="020F0502020204030204" pitchFamily="34" charset="0"/>
              </a:rPr>
              <a:t>Έκθεση Αποτελεσμάτων Πανελλαδικής Ποσοτικής Έρευνας Εργαζομένων με έμφαση σε εγκάρσιες, οριζόντιες και κοινωνικές δεξιότητες </a:t>
            </a:r>
            <a:r>
              <a:rPr lang="el-GR" sz="1800" b="0" i="0" u="none" strike="noStrike" baseline="0" dirty="0">
                <a:solidFill>
                  <a:srgbClr val="000000"/>
                </a:solidFill>
                <a:latin typeface="Calibri" panose="020F0502020204030204" pitchFamily="34" charset="0"/>
              </a:rPr>
              <a:t>	</a:t>
            </a:r>
          </a:p>
          <a:p>
            <a:endParaRPr lang="el-GR" dirty="0"/>
          </a:p>
        </p:txBody>
      </p:sp>
      <p:sp>
        <p:nvSpPr>
          <p:cNvPr id="5" name="Θέση κειμένου 1"/>
          <p:cNvSpPr txBox="1">
            <a:spLocks/>
          </p:cNvSpPr>
          <p:nvPr/>
        </p:nvSpPr>
        <p:spPr>
          <a:xfrm>
            <a:off x="5176053" y="3859124"/>
            <a:ext cx="2536825" cy="6630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1800" b="0" i="0" u="none" strike="noStrike" kern="1200" cap="none" spc="0" normalizeH="0" baseline="0" noProof="0" dirty="0" smtClean="0">
                <a:ln>
                  <a:noFill/>
                </a:ln>
                <a:solidFill>
                  <a:srgbClr val="233F8C"/>
                </a:solidFill>
                <a:effectLst/>
                <a:uLnTx/>
                <a:uFillTx/>
                <a:latin typeface="+mn-lt"/>
                <a:ea typeface="+mn-ea"/>
                <a:cs typeface="+mn-cs"/>
              </a:rPr>
              <a:t>Πασχάλης – Αλέξανδρος </a:t>
            </a:r>
            <a:r>
              <a:rPr kumimoji="0" lang="el-GR" sz="1800" b="0" i="0" u="none" strike="noStrike" kern="1200" cap="none" spc="0" normalizeH="0" baseline="0" noProof="0" dirty="0" err="1" smtClean="0">
                <a:ln>
                  <a:noFill/>
                </a:ln>
                <a:solidFill>
                  <a:srgbClr val="233F8C"/>
                </a:solidFill>
                <a:effectLst/>
                <a:uLnTx/>
                <a:uFillTx/>
                <a:latin typeface="+mn-lt"/>
                <a:ea typeface="+mn-ea"/>
                <a:cs typeface="+mn-cs"/>
              </a:rPr>
              <a:t>Τεμεκενίδης</a:t>
            </a:r>
            <a:endParaRPr kumimoji="0" lang="el-GR" sz="1800" b="0" i="0" u="none" strike="noStrike" kern="1200" cap="none" spc="0" normalizeH="0" baseline="0" noProof="0" dirty="0">
              <a:ln>
                <a:noFill/>
              </a:ln>
              <a:solidFill>
                <a:srgbClr val="233F8C"/>
              </a:solidFill>
              <a:effectLst/>
              <a:uLnTx/>
              <a:uFillTx/>
              <a:latin typeface="+mn-lt"/>
              <a:ea typeface="+mn-ea"/>
              <a:cs typeface="+mn-cs"/>
            </a:endParaRPr>
          </a:p>
        </p:txBody>
      </p:sp>
      <p:sp>
        <p:nvSpPr>
          <p:cNvPr id="6" name="Θέση κειμένου 2"/>
          <p:cNvSpPr txBox="1">
            <a:spLocks/>
          </p:cNvSpPr>
          <p:nvPr/>
        </p:nvSpPr>
        <p:spPr>
          <a:xfrm>
            <a:off x="5176052" y="4413128"/>
            <a:ext cx="2536825" cy="599433"/>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1600" b="0" i="0" u="none" strike="noStrike" kern="1200" cap="none" spc="0" normalizeH="0" baseline="0" noProof="0" dirty="0" smtClean="0">
                <a:ln>
                  <a:noFill/>
                </a:ln>
                <a:solidFill>
                  <a:schemeClr val="tx1"/>
                </a:solidFill>
                <a:effectLst/>
                <a:uLnTx/>
                <a:uFillTx/>
                <a:latin typeface="+mn-lt"/>
                <a:ea typeface="+mn-ea"/>
                <a:cs typeface="+mn-cs"/>
              </a:rPr>
              <a:t>Διευθυντής </a:t>
            </a:r>
            <a:r>
              <a:rPr kumimoji="0" lang="el-GR" sz="1600" b="0" i="0" u="none" strike="noStrike" kern="1200" cap="none" spc="0" normalizeH="0" baseline="0" noProof="0" dirty="0" err="1" smtClean="0">
                <a:ln>
                  <a:noFill/>
                </a:ln>
                <a:solidFill>
                  <a:schemeClr val="tx1"/>
                </a:solidFill>
                <a:effectLst/>
                <a:uLnTx/>
                <a:uFillTx/>
                <a:latin typeface="+mn-lt"/>
                <a:ea typeface="+mn-ea"/>
                <a:cs typeface="+mn-cs"/>
              </a:rPr>
              <a:t>Έρευνών</a:t>
            </a:r>
            <a:r>
              <a:rPr kumimoji="0" lang="el-GR" sz="1600" b="0" i="0" u="none" strike="noStrike" kern="1200" cap="none" spc="0" normalizeH="0" baseline="0" noProof="0" dirty="0" smtClean="0">
                <a:ln>
                  <a:noFill/>
                </a:ln>
                <a:solidFill>
                  <a:schemeClr val="tx1"/>
                </a:solidFill>
                <a:effectLst/>
                <a:uLnTx/>
                <a:uFillTx/>
                <a:latin typeface="+mn-lt"/>
                <a:ea typeface="+mn-ea"/>
                <a:cs typeface="+mn-cs"/>
              </a:rPr>
              <a:t> </a:t>
            </a:r>
            <a:r>
              <a:rPr lang="en-US" sz="1600" noProof="0" dirty="0" err="1" smtClean="0"/>
              <a:t>Palmos</a:t>
            </a:r>
            <a:r>
              <a:rPr lang="en-US" sz="1600" noProof="0" dirty="0" smtClean="0"/>
              <a:t> Analysis</a:t>
            </a:r>
            <a:endParaRPr kumimoji="0" lang="el-GR" sz="16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649516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Q20.Η.τρέχουσα.θέση.εργασίας.σας.απαιτεί.ίδιο.ή.παραπλήσιο.γνωστικό.αντικείμενο.με.αυτό.που.έχετε.σπουδάσει.by.Q16.Παρακαλώ.αντιστοιχίστε.το.επάγγελμά.σας.σύμφωνα.με.την.παρακάτω.ταξινόμηση." descr="bf13c1c7-abe3-4136-ad04-e72a4e1623ff table.Q20.Η.τρέχουσα.θέση.εργασίας.σας.απαιτεί.ίδιο.ή.παραπλήσιο.γνωστικό.αντικείμενο.με.αυτό.που.έχετε.σπουδάσει.by.Q16.Παρακαλώ.αντιστοιχίστε.το.επάγγελμά.σας.σύμφωνα.με.την.παρακάτω.ταξινόμηση. Column Spans Count: 0 Row Spans Count: 0 Stats Count: 0 Right Statistics Count: 0 Below Statistics Count: 0"/>
          <p:cNvGraphicFramePr>
            <a:graphicFrameLocks noGrp="1"/>
          </p:cNvGraphicFramePr>
          <p:nvPr>
            <p:extLst>
              <p:ext uri="{D42A27DB-BD31-4B8C-83A1-F6EECF244321}">
                <p14:modId xmlns:p14="http://schemas.microsoft.com/office/powerpoint/2010/main" xmlns="" val="3351633141"/>
              </p:ext>
            </p:extLst>
          </p:nvPr>
        </p:nvGraphicFramePr>
        <p:xfrm>
          <a:off x="3213499" y="2689497"/>
          <a:ext cx="8928623" cy="1431929"/>
        </p:xfrm>
        <a:graphic>
          <a:graphicData uri="http://schemas.openxmlformats.org/drawingml/2006/table">
            <a:tbl>
              <a:tblPr firstRow="1" firstCol="1" bandRow="1">
                <a:tableStyleId>{5C22544A-7EE6-4342-B048-85BDC9FD1C3A}</a:tableStyleId>
              </a:tblPr>
              <a:tblGrid>
                <a:gridCol w="2743200">
                  <a:extLst>
                    <a:ext uri="{9D8B030D-6E8A-4147-A177-3AD203B41FA5}">
                      <a16:colId xmlns:a16="http://schemas.microsoft.com/office/drawing/2014/main" xmlns="" val="20000"/>
                    </a:ext>
                  </a:extLst>
                </a:gridCol>
                <a:gridCol w="792373">
                  <a:extLst>
                    <a:ext uri="{9D8B030D-6E8A-4147-A177-3AD203B41FA5}">
                      <a16:colId xmlns:a16="http://schemas.microsoft.com/office/drawing/2014/main" xmlns="" val="20001"/>
                    </a:ext>
                  </a:extLst>
                </a:gridCol>
                <a:gridCol w="592138">
                  <a:extLst>
                    <a:ext uri="{9D8B030D-6E8A-4147-A177-3AD203B41FA5}">
                      <a16:colId xmlns:a16="http://schemas.microsoft.com/office/drawing/2014/main" xmlns="" val="20002"/>
                    </a:ext>
                  </a:extLst>
                </a:gridCol>
                <a:gridCol w="792373">
                  <a:extLst>
                    <a:ext uri="{9D8B030D-6E8A-4147-A177-3AD203B41FA5}">
                      <a16:colId xmlns:a16="http://schemas.microsoft.com/office/drawing/2014/main" xmlns="" val="20003"/>
                    </a:ext>
                  </a:extLst>
                </a:gridCol>
                <a:gridCol w="467317">
                  <a:extLst>
                    <a:ext uri="{9D8B030D-6E8A-4147-A177-3AD203B41FA5}">
                      <a16:colId xmlns:a16="http://schemas.microsoft.com/office/drawing/2014/main" xmlns="" val="20004"/>
                    </a:ext>
                  </a:extLst>
                </a:gridCol>
                <a:gridCol w="698269">
                  <a:extLst>
                    <a:ext uri="{9D8B030D-6E8A-4147-A177-3AD203B41FA5}">
                      <a16:colId xmlns:a16="http://schemas.microsoft.com/office/drawing/2014/main" xmlns="" val="20005"/>
                    </a:ext>
                  </a:extLst>
                </a:gridCol>
                <a:gridCol w="573578">
                  <a:extLst>
                    <a:ext uri="{9D8B030D-6E8A-4147-A177-3AD203B41FA5}">
                      <a16:colId xmlns:a16="http://schemas.microsoft.com/office/drawing/2014/main" xmlns="" val="20007"/>
                    </a:ext>
                  </a:extLst>
                </a:gridCol>
                <a:gridCol w="798022">
                  <a:extLst>
                    <a:ext uri="{9D8B030D-6E8A-4147-A177-3AD203B41FA5}">
                      <a16:colId xmlns:a16="http://schemas.microsoft.com/office/drawing/2014/main" xmlns="" val="20008"/>
                    </a:ext>
                  </a:extLst>
                </a:gridCol>
                <a:gridCol w="864524">
                  <a:extLst>
                    <a:ext uri="{9D8B030D-6E8A-4147-A177-3AD203B41FA5}">
                      <a16:colId xmlns:a16="http://schemas.microsoft.com/office/drawing/2014/main" xmlns="" val="20009"/>
                    </a:ext>
                  </a:extLst>
                </a:gridCol>
                <a:gridCol w="606829">
                  <a:extLst>
                    <a:ext uri="{9D8B030D-6E8A-4147-A177-3AD203B41FA5}">
                      <a16:colId xmlns:a16="http://schemas.microsoft.com/office/drawing/2014/main" xmlns="" val="20011"/>
                    </a:ext>
                  </a:extLst>
                </a:gridCol>
              </a:tblGrid>
              <a:tr h="652217">
                <a:tc>
                  <a:txBody>
                    <a:bodyPr/>
                    <a:lstStyle/>
                    <a:p>
                      <a:pPr marL="0" lvl="0" indent="0" algn="ctr">
                        <a:buNone/>
                      </a:pPr>
                      <a:endParaRPr sz="600" b="1" i="0" u="none" strike="noStrike" dirty="0">
                        <a:solidFill>
                          <a:srgbClr val="FFFFFF"/>
                        </a:solidFill>
                        <a:latin typeface="Open Sans"/>
                      </a:endParaRPr>
                    </a:p>
                  </a:txBody>
                  <a:tcPr marL="12700" marR="12700" marT="22087" marB="22087" anchor="ctr">
                    <a:lnL>
                      <a:noFill/>
                    </a:lnL>
                    <a:lnR w="12700">
                      <a:solidFill>
                        <a:srgbClr val="FFFFFF"/>
                      </a:solidFill>
                    </a:lnR>
                    <a:lnT>
                      <a:noFill/>
                    </a:lnT>
                    <a:lnB w="38100">
                      <a:solidFill>
                        <a:srgbClr val="FFFFFF"/>
                      </a:solidFill>
                    </a:lnB>
                    <a:solidFill>
                      <a:srgbClr val="3E7DCC"/>
                    </a:solidFill>
                  </a:tcPr>
                </a:tc>
                <a:tc>
                  <a:txBody>
                    <a:bodyPr/>
                    <a:lstStyle/>
                    <a:p>
                      <a:pPr marL="0" lvl="0" indent="0" algn="ctr">
                        <a:buNone/>
                      </a:pPr>
                      <a:r>
                        <a:rPr sz="600" b="1" i="0" u="none" strike="noStrike" dirty="0">
                          <a:solidFill>
                            <a:srgbClr val="FFFFFF"/>
                          </a:solidFill>
                          <a:latin typeface="Open Sans"/>
                        </a:rPr>
                        <a:t>Ανώτερα διευθυντικά και διοικητικά στελέχη</a:t>
                      </a:r>
                    </a:p>
                  </a:txBody>
                  <a:tcPr marL="12700" marR="12700" marT="22087" marB="22087" anchor="ctr">
                    <a:lnL w="12700">
                      <a:solidFill>
                        <a:srgbClr val="FFFFFF"/>
                      </a:solidFill>
                    </a:lnL>
                    <a:lnR w="12700">
                      <a:solidFill>
                        <a:srgbClr val="FFFFFF"/>
                      </a:solidFill>
                    </a:lnR>
                    <a:lnT>
                      <a:noFill/>
                    </a:lnT>
                    <a:lnB w="38100">
                      <a:solidFill>
                        <a:srgbClr val="FFFFFF"/>
                      </a:solidFill>
                    </a:lnB>
                    <a:solidFill>
                      <a:srgbClr val="3E7DCC"/>
                    </a:solidFill>
                  </a:tcPr>
                </a:tc>
                <a:tc>
                  <a:txBody>
                    <a:bodyPr/>
                    <a:lstStyle/>
                    <a:p>
                      <a:pPr marL="0" lvl="0" indent="0" algn="ctr">
                        <a:buNone/>
                      </a:pPr>
                      <a:r>
                        <a:rPr sz="600" b="1" i="0" u="none" strike="noStrike" dirty="0">
                          <a:solidFill>
                            <a:srgbClr val="FFFFFF"/>
                          </a:solidFill>
                          <a:latin typeface="Open Sans"/>
                        </a:rPr>
                        <a:t>Επαγγελματίες</a:t>
                      </a:r>
                    </a:p>
                  </a:txBody>
                  <a:tcPr marL="12700" marR="12700" marT="22087" marB="22087" anchor="ctr">
                    <a:lnL w="12700" cap="flat" cmpd="sng" algn="ctr">
                      <a:solidFill>
                        <a:srgbClr val="FFFFFF"/>
                      </a:solidFill>
                      <a:prstDash val="solid"/>
                      <a:round/>
                      <a:headEnd type="none" w="med" len="med"/>
                      <a:tailEnd type="none" w="med" len="med"/>
                    </a:lnL>
                    <a:lnR w="12700">
                      <a:solidFill>
                        <a:srgbClr val="FFFFFF"/>
                      </a:solidFill>
                    </a:lnR>
                    <a:lnT>
                      <a:noFill/>
                    </a:lnT>
                    <a:lnB w="38100">
                      <a:solidFill>
                        <a:srgbClr val="FFFFFF"/>
                      </a:solidFill>
                    </a:lnB>
                    <a:solidFill>
                      <a:srgbClr val="3E7DCC"/>
                    </a:solidFill>
                  </a:tcPr>
                </a:tc>
                <a:tc>
                  <a:txBody>
                    <a:bodyPr/>
                    <a:lstStyle/>
                    <a:p>
                      <a:pPr marL="0" lvl="0" indent="0" algn="ctr">
                        <a:buNone/>
                      </a:pPr>
                      <a:r>
                        <a:rPr sz="600" b="1" i="0" u="none" strike="noStrike" dirty="0">
                          <a:solidFill>
                            <a:srgbClr val="FFFFFF"/>
                          </a:solidFill>
                          <a:latin typeface="Open Sans"/>
                        </a:rPr>
                        <a:t>Τεχνικοί και ασκούντες συναφή επαγγέλματα</a:t>
                      </a:r>
                    </a:p>
                  </a:txBody>
                  <a:tcPr marL="12700" marR="12700" marT="22087" marB="22087" anchor="ctr">
                    <a:lnL w="12700" cap="flat" cmpd="sng" algn="ctr">
                      <a:solidFill>
                        <a:srgbClr val="FFFFFF"/>
                      </a:solidFill>
                      <a:prstDash val="solid"/>
                      <a:round/>
                      <a:headEnd type="none" w="med" len="med"/>
                      <a:tailEnd type="none" w="med" len="med"/>
                    </a:lnL>
                    <a:lnR w="12700">
                      <a:solidFill>
                        <a:srgbClr val="FFFFFF"/>
                      </a:solidFill>
                    </a:lnR>
                    <a:lnT>
                      <a:noFill/>
                    </a:lnT>
                    <a:lnB w="38100">
                      <a:solidFill>
                        <a:srgbClr val="FFFFFF"/>
                      </a:solidFill>
                    </a:lnB>
                    <a:solidFill>
                      <a:srgbClr val="3E7DCC"/>
                    </a:solidFill>
                  </a:tcPr>
                </a:tc>
                <a:tc>
                  <a:txBody>
                    <a:bodyPr/>
                    <a:lstStyle/>
                    <a:p>
                      <a:pPr marL="0" lvl="0" indent="0" algn="ctr">
                        <a:buNone/>
                      </a:pPr>
                      <a:r>
                        <a:rPr sz="600" b="1" i="0" u="none" strike="noStrike" dirty="0">
                          <a:solidFill>
                            <a:srgbClr val="FFFFFF"/>
                          </a:solidFill>
                          <a:latin typeface="Open Sans"/>
                        </a:rPr>
                        <a:t>Υπάλληλοι γραφείου</a:t>
                      </a:r>
                    </a:p>
                  </a:txBody>
                  <a:tcPr marL="12700" marR="12700" marT="22087" marB="22087" anchor="ctr">
                    <a:lnL w="12700" cap="flat" cmpd="sng" algn="ctr">
                      <a:solidFill>
                        <a:srgbClr val="FFFFFF"/>
                      </a:solidFill>
                      <a:prstDash val="solid"/>
                      <a:round/>
                      <a:headEnd type="none" w="med" len="med"/>
                      <a:tailEnd type="none" w="med" len="med"/>
                    </a:lnL>
                    <a:lnR w="12700">
                      <a:solidFill>
                        <a:srgbClr val="FFFFFF"/>
                      </a:solidFill>
                    </a:lnR>
                    <a:lnT>
                      <a:noFill/>
                    </a:lnT>
                    <a:lnB w="38100">
                      <a:solidFill>
                        <a:srgbClr val="FFFFFF"/>
                      </a:solidFill>
                    </a:lnB>
                    <a:solidFill>
                      <a:srgbClr val="3E7DCC"/>
                    </a:solidFill>
                  </a:tcPr>
                </a:tc>
                <a:tc>
                  <a:txBody>
                    <a:bodyPr/>
                    <a:lstStyle/>
                    <a:p>
                      <a:pPr marL="0" lvl="0" indent="0" algn="ctr">
                        <a:buNone/>
                      </a:pPr>
                      <a:r>
                        <a:rPr sz="600" b="1" i="0" u="none" strike="noStrike" dirty="0">
                          <a:solidFill>
                            <a:srgbClr val="FFFFFF"/>
                          </a:solidFill>
                          <a:latin typeface="Open Sans"/>
                        </a:rPr>
                        <a:t>Απασχολούμενοι στην παροχή υπηρεσιών και πωλητές</a:t>
                      </a:r>
                    </a:p>
                  </a:txBody>
                  <a:tcPr marL="12700" marR="12700" marT="22087" marB="22087" anchor="ctr">
                    <a:lnL w="12700" cap="flat" cmpd="sng" algn="ctr">
                      <a:solidFill>
                        <a:srgbClr val="FFFFFF"/>
                      </a:solidFill>
                      <a:prstDash val="solid"/>
                      <a:round/>
                      <a:headEnd type="none" w="med" len="med"/>
                      <a:tailEnd type="none" w="med" len="med"/>
                    </a:lnL>
                    <a:lnR w="12700">
                      <a:solidFill>
                        <a:srgbClr val="FFFFFF"/>
                      </a:solidFill>
                    </a:lnR>
                    <a:lnT>
                      <a:noFill/>
                    </a:lnT>
                    <a:lnB w="38100">
                      <a:solidFill>
                        <a:srgbClr val="FFFFFF"/>
                      </a:solidFill>
                    </a:lnB>
                    <a:solidFill>
                      <a:srgbClr val="3E7DCC"/>
                    </a:solidFill>
                  </a:tcPr>
                </a:tc>
                <a:tc>
                  <a:txBody>
                    <a:bodyPr/>
                    <a:lstStyle/>
                    <a:p>
                      <a:pPr marL="0" lvl="0" indent="0" algn="ctr">
                        <a:buNone/>
                      </a:pPr>
                      <a:r>
                        <a:rPr sz="600" b="1" i="0" u="none" strike="noStrike" dirty="0">
                          <a:solidFill>
                            <a:srgbClr val="FFFFFF"/>
                          </a:solidFill>
                          <a:latin typeface="Open Sans"/>
                        </a:rPr>
                        <a:t>Ειδικευμένοι τεχνίτες και ασκούντες συναφή επαγγέλματα</a:t>
                      </a:r>
                    </a:p>
                  </a:txBody>
                  <a:tcPr marL="12700" marR="12700" marT="22087" marB="22087" anchor="ctr">
                    <a:lnL w="12700" cap="flat" cmpd="sng" algn="ctr">
                      <a:solidFill>
                        <a:srgbClr val="FFFFFF"/>
                      </a:solidFill>
                      <a:prstDash val="solid"/>
                      <a:round/>
                      <a:headEnd type="none" w="med" len="med"/>
                      <a:tailEnd type="none" w="med" len="med"/>
                    </a:lnL>
                    <a:lnR w="12700">
                      <a:solidFill>
                        <a:srgbClr val="FFFFFF"/>
                      </a:solidFill>
                    </a:lnR>
                    <a:lnT>
                      <a:noFill/>
                    </a:lnT>
                    <a:lnB w="38100" cap="flat" cmpd="sng" algn="ctr">
                      <a:solidFill>
                        <a:srgbClr val="FFFFFF"/>
                      </a:solidFill>
                      <a:prstDash val="solid"/>
                      <a:round/>
                      <a:headEnd type="none" w="med" len="med"/>
                      <a:tailEnd type="none" w="med" len="med"/>
                    </a:lnB>
                    <a:solidFill>
                      <a:srgbClr val="3E7DCC"/>
                    </a:solidFill>
                  </a:tcPr>
                </a:tc>
                <a:tc>
                  <a:txBody>
                    <a:bodyPr/>
                    <a:lstStyle/>
                    <a:p>
                      <a:pPr marL="0" lvl="0" indent="0" algn="ctr">
                        <a:buNone/>
                      </a:pPr>
                      <a:r>
                        <a:rPr sz="600" b="1" i="0" u="none" strike="noStrike" dirty="0">
                          <a:solidFill>
                            <a:srgbClr val="FFFFFF"/>
                          </a:solidFill>
                          <a:latin typeface="Open Sans"/>
                        </a:rPr>
                        <a:t>Χειριστές βιομηχανικών εγκαταστάσεων, μηχανημάτων </a:t>
                      </a:r>
                      <a:r>
                        <a:rPr sz="600" b="1" i="0" u="none" strike="noStrike" dirty="0" err="1">
                          <a:solidFill>
                            <a:srgbClr val="FFFFFF"/>
                          </a:solidFill>
                          <a:latin typeface="Open Sans"/>
                        </a:rPr>
                        <a:t>και</a:t>
                      </a:r>
                      <a:r>
                        <a:rPr sz="600" b="1" i="0" u="none" strike="noStrike" dirty="0">
                          <a:solidFill>
                            <a:srgbClr val="FFFFFF"/>
                          </a:solidFill>
                          <a:latin typeface="Open Sans"/>
                        </a:rPr>
                        <a:t> </a:t>
                      </a:r>
                      <a:r>
                        <a:rPr sz="600" b="1" i="0" u="none" strike="noStrike" dirty="0" err="1" smtClean="0">
                          <a:solidFill>
                            <a:srgbClr val="FFFFFF"/>
                          </a:solidFill>
                          <a:latin typeface="Open Sans"/>
                        </a:rPr>
                        <a:t>εξοπλισμο</a:t>
                      </a:r>
                      <a:r>
                        <a:rPr lang="el-GR" sz="600" b="1" i="0" u="none" strike="noStrike" dirty="0" smtClean="0">
                          <a:solidFill>
                            <a:srgbClr val="FFFFFF"/>
                          </a:solidFill>
                          <a:latin typeface="Open Sans"/>
                        </a:rPr>
                        <a:t>ύ*</a:t>
                      </a:r>
                      <a:endParaRPr sz="600" b="1" i="0" u="none" strike="noStrike" dirty="0">
                        <a:solidFill>
                          <a:srgbClr val="FFFFFF"/>
                        </a:solidFill>
                        <a:latin typeface="Open Sans"/>
                      </a:endParaRPr>
                    </a:p>
                  </a:txBody>
                  <a:tcPr marL="12700" marR="12700" marT="22087" marB="22087" anchor="ctr">
                    <a:lnL w="12700" cap="flat" cmpd="sng" algn="ctr">
                      <a:solidFill>
                        <a:srgbClr val="FFFFFF"/>
                      </a:solidFill>
                      <a:prstDash val="solid"/>
                      <a:round/>
                      <a:headEnd type="none" w="med" len="med"/>
                      <a:tailEnd type="none" w="med" len="med"/>
                    </a:lnL>
                    <a:lnR w="12700">
                      <a:solidFill>
                        <a:srgbClr val="FFFFFF"/>
                      </a:solidFill>
                    </a:lnR>
                    <a:lnT>
                      <a:noFill/>
                    </a:lnT>
                    <a:lnB w="38100">
                      <a:solidFill>
                        <a:srgbClr val="FFFFFF"/>
                      </a:solidFill>
                    </a:lnB>
                    <a:solidFill>
                      <a:srgbClr val="3E7DCC"/>
                    </a:solidFill>
                  </a:tcPr>
                </a:tc>
                <a:tc>
                  <a:txBody>
                    <a:bodyPr/>
                    <a:lstStyle/>
                    <a:p>
                      <a:pPr marL="0" lvl="0" indent="0" algn="ctr">
                        <a:buNone/>
                      </a:pPr>
                      <a:r>
                        <a:rPr sz="600" b="1" i="0" u="none" strike="noStrike" dirty="0">
                          <a:solidFill>
                            <a:srgbClr val="FFFFFF"/>
                          </a:solidFill>
                          <a:latin typeface="Open Sans"/>
                        </a:rPr>
                        <a:t>Ανειδίκευτοι εργάτες, χειρώνακτες και μικροεπαγγελματίες</a:t>
                      </a:r>
                    </a:p>
                  </a:txBody>
                  <a:tcPr marL="12700" marR="12700" marT="22087" marB="22087" anchor="ctr">
                    <a:lnL w="12700" cap="flat" cmpd="sng" algn="ctr">
                      <a:solidFill>
                        <a:srgbClr val="FFFFFF"/>
                      </a:solidFill>
                      <a:prstDash val="solid"/>
                      <a:round/>
                      <a:headEnd type="none" w="med" len="med"/>
                      <a:tailEnd type="none" w="med" len="med"/>
                    </a:lnL>
                    <a:lnR w="12700">
                      <a:solidFill>
                        <a:srgbClr val="FFFFFF"/>
                      </a:solidFill>
                    </a:lnR>
                    <a:lnT>
                      <a:noFill/>
                    </a:lnT>
                    <a:lnB w="38100">
                      <a:solidFill>
                        <a:srgbClr val="FFFFFF"/>
                      </a:solidFill>
                    </a:lnB>
                    <a:solidFill>
                      <a:srgbClr val="3E7DCC"/>
                    </a:solidFill>
                  </a:tcPr>
                </a:tc>
                <a:tc>
                  <a:txBody>
                    <a:bodyPr/>
                    <a:lstStyle/>
                    <a:p>
                      <a:pPr marL="0" lvl="0" indent="0" algn="ctr">
                        <a:buNone/>
                      </a:pPr>
                      <a:r>
                        <a:rPr lang="el-GR" sz="600" b="1" i="0" u="none" strike="noStrike" dirty="0" smtClean="0">
                          <a:solidFill>
                            <a:srgbClr val="FFFFFF"/>
                          </a:solidFill>
                          <a:latin typeface="Open Sans"/>
                        </a:rPr>
                        <a:t>ΣΥΝΟΛΟ</a:t>
                      </a:r>
                      <a:endParaRPr sz="600" b="1" i="0" u="none" strike="noStrike" dirty="0">
                        <a:solidFill>
                          <a:srgbClr val="FFFFFF"/>
                        </a:solidFill>
                        <a:latin typeface="Open Sans"/>
                      </a:endParaRPr>
                    </a:p>
                  </a:txBody>
                  <a:tcPr marL="12700" marR="12700" marT="22087" marB="22087" anchor="ctr">
                    <a:lnL w="12700" cap="flat" cmpd="sng" algn="ctr">
                      <a:solidFill>
                        <a:srgbClr val="FFFFFF"/>
                      </a:solidFill>
                      <a:prstDash val="solid"/>
                      <a:round/>
                      <a:headEnd type="none" w="med" len="med"/>
                      <a:tailEnd type="none" w="med" len="med"/>
                    </a:lnL>
                    <a:lnR w="12700">
                      <a:solidFill>
                        <a:srgbClr val="FFFFFF"/>
                      </a:solidFill>
                    </a:lnR>
                    <a:lnT>
                      <a:noFill/>
                    </a:lnT>
                    <a:lnB w="38100" cap="flat" cmpd="sng" algn="ctr">
                      <a:solidFill>
                        <a:srgbClr val="FFFFFF"/>
                      </a:solidFill>
                      <a:prstDash val="solid"/>
                      <a:round/>
                      <a:headEnd type="none" w="med" len="med"/>
                      <a:tailEnd type="none" w="med" len="med"/>
                    </a:lnB>
                    <a:solidFill>
                      <a:srgbClr val="3E7DCC"/>
                    </a:solidFill>
                  </a:tcPr>
                </a:tc>
                <a:extLst>
                  <a:ext uri="{0D108BD9-81ED-4DB2-BD59-A6C34878D82A}">
                    <a16:rowId xmlns:a16="http://schemas.microsoft.com/office/drawing/2014/main" xmlns="" val="10000"/>
                  </a:ext>
                </a:extLst>
              </a:tr>
              <a:tr h="259904">
                <a:tc>
                  <a:txBody>
                    <a:bodyPr/>
                    <a:lstStyle/>
                    <a:p>
                      <a:pPr marL="0" lvl="0" indent="0" algn="ctr">
                        <a:buNone/>
                      </a:pPr>
                      <a:r>
                        <a:rPr sz="600" b="1" i="0" u="none" strike="noStrike" dirty="0">
                          <a:solidFill>
                            <a:srgbClr val="FFFFFF"/>
                          </a:solidFill>
                          <a:latin typeface="Open Sans"/>
                        </a:rPr>
                        <a:t>Ναι, είναι το ίδιο γνωστικό αντικείμενο με αυτό που έχω σπουδάσει</a:t>
                      </a:r>
                    </a:p>
                  </a:txBody>
                  <a:tcPr marL="50800" marR="12700" marT="22087" marB="22087" anchor="ctr">
                    <a:lnL>
                      <a:no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3E7DCC"/>
                    </a:solidFill>
                  </a:tcPr>
                </a:tc>
                <a:tc>
                  <a:txBody>
                    <a:bodyPr/>
                    <a:lstStyle/>
                    <a:p>
                      <a:pPr marL="0" lvl="0" indent="0" algn="ctr">
                        <a:buNone/>
                      </a:pPr>
                      <a:r>
                        <a:rPr sz="800" b="0" i="0" u="none" strike="noStrike" dirty="0">
                          <a:solidFill>
                            <a:srgbClr val="0000FF"/>
                          </a:solidFill>
                          <a:latin typeface="Open Sans"/>
                        </a:rPr>
                        <a:t>70%</a:t>
                      </a:r>
                    </a:p>
                  </a:txBody>
                  <a:tcPr marL="12700" marR="12700" marT="22087" marB="22087"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FF"/>
                          </a:solidFill>
                          <a:latin typeface="Open Sans"/>
                        </a:rPr>
                        <a:t>83%</a:t>
                      </a:r>
                    </a:p>
                  </a:txBody>
                  <a:tcPr marL="12700" marR="12700" marT="22087" marB="22087"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FF"/>
                          </a:solidFill>
                          <a:latin typeface="Open Sans"/>
                        </a:rPr>
                        <a:t>73%</a:t>
                      </a:r>
                    </a:p>
                  </a:txBody>
                  <a:tcPr marL="12700" marR="12700" marT="22087" marB="22087"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50%</a:t>
                      </a:r>
                    </a:p>
                  </a:txBody>
                  <a:tcPr marL="12700" marR="12700" marT="22087" marB="22087"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FF0000"/>
                          </a:solidFill>
                          <a:latin typeface="Open Sans"/>
                        </a:rPr>
                        <a:t>33%</a:t>
                      </a:r>
                    </a:p>
                  </a:txBody>
                  <a:tcPr marL="12700" marR="12700" marT="22087" marB="22087"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51%</a:t>
                      </a:r>
                    </a:p>
                  </a:txBody>
                  <a:tcPr marL="12700" marR="12700" marT="22087" marB="22087" anchor="ctr">
                    <a:lnL w="12700" cap="flat" cmpd="sng" algn="ctr">
                      <a:solidFill>
                        <a:srgbClr val="FFFFFF"/>
                      </a:solidFill>
                      <a:prstDash val="solid"/>
                      <a:round/>
                      <a:headEnd type="none" w="med" len="med"/>
                      <a:tailEnd type="none" w="med" len="med"/>
                    </a:lnL>
                    <a:lnR w="12700">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9"/>
                    </a:solidFill>
                  </a:tcPr>
                </a:tc>
                <a:tc>
                  <a:txBody>
                    <a:bodyPr/>
                    <a:lstStyle/>
                    <a:p>
                      <a:pPr marL="0" lvl="0" indent="0" algn="ctr">
                        <a:buNone/>
                      </a:pPr>
                      <a:r>
                        <a:rPr sz="800" b="0" i="0" u="none" strike="noStrike" dirty="0">
                          <a:solidFill>
                            <a:srgbClr val="FF0000"/>
                          </a:solidFill>
                          <a:latin typeface="Open Sans"/>
                        </a:rPr>
                        <a:t>26%</a:t>
                      </a:r>
                    </a:p>
                  </a:txBody>
                  <a:tcPr marL="12700" marR="12700" marT="22087" marB="22087"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FF0000"/>
                          </a:solidFill>
                          <a:latin typeface="Open Sans"/>
                        </a:rPr>
                        <a:t>15%</a:t>
                      </a:r>
                    </a:p>
                  </a:txBody>
                  <a:tcPr marL="12700" marR="12700" marT="22087" marB="22087"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50%</a:t>
                      </a:r>
                    </a:p>
                  </a:txBody>
                  <a:tcPr marL="12700" marR="12700" marT="22087" marB="22087" anchor="ctr">
                    <a:lnL w="12700" cap="flat" cmpd="sng" algn="ctr">
                      <a:solidFill>
                        <a:srgbClr val="FFFFFF"/>
                      </a:solid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9"/>
                    </a:solidFill>
                  </a:tcPr>
                </a:tc>
                <a:extLst>
                  <a:ext uri="{0D108BD9-81ED-4DB2-BD59-A6C34878D82A}">
                    <a16:rowId xmlns:a16="http://schemas.microsoft.com/office/drawing/2014/main" xmlns="" val="10001"/>
                  </a:ext>
                </a:extLst>
              </a:tr>
              <a:tr h="259904">
                <a:tc>
                  <a:txBody>
                    <a:bodyPr/>
                    <a:lstStyle/>
                    <a:p>
                      <a:pPr marL="0" lvl="0" indent="0" algn="ctr">
                        <a:buNone/>
                      </a:pPr>
                      <a:r>
                        <a:rPr sz="600" b="1" i="0" u="none" strike="noStrike" dirty="0">
                          <a:solidFill>
                            <a:srgbClr val="FFFFFF"/>
                          </a:solidFill>
                          <a:latin typeface="Open Sans"/>
                        </a:rPr>
                        <a:t>Όχι, είναι διαφορετικό γνωστικό αντικείμενο με αυτό που </a:t>
                      </a:r>
                      <a:r>
                        <a:rPr sz="600" b="1" i="0" u="none" strike="noStrike" dirty="0" err="1">
                          <a:solidFill>
                            <a:srgbClr val="FFFFFF"/>
                          </a:solidFill>
                          <a:latin typeface="Open Sans"/>
                        </a:rPr>
                        <a:t>έχω</a:t>
                      </a:r>
                      <a:r>
                        <a:rPr sz="600" b="1" i="0" u="none" strike="noStrike" dirty="0">
                          <a:solidFill>
                            <a:srgbClr val="FFFFFF"/>
                          </a:solidFill>
                          <a:latin typeface="Open Sans"/>
                        </a:rPr>
                        <a:t> </a:t>
                      </a:r>
                      <a:r>
                        <a:rPr sz="600" b="1" i="0" u="none" strike="noStrike" dirty="0" err="1" smtClean="0">
                          <a:solidFill>
                            <a:srgbClr val="FFFFFF"/>
                          </a:solidFill>
                          <a:latin typeface="Open Sans"/>
                        </a:rPr>
                        <a:t>σπουδ</a:t>
                      </a:r>
                      <a:r>
                        <a:rPr lang="el-GR" sz="600" b="1" i="0" u="none" strike="noStrike" dirty="0" err="1" smtClean="0">
                          <a:solidFill>
                            <a:srgbClr val="FFFFFF"/>
                          </a:solidFill>
                          <a:latin typeface="Open Sans"/>
                        </a:rPr>
                        <a:t>άσει</a:t>
                      </a:r>
                      <a:endParaRPr sz="600" b="1" i="0" u="none" strike="noStrike" dirty="0">
                        <a:solidFill>
                          <a:srgbClr val="FFFFFF"/>
                        </a:solidFill>
                        <a:latin typeface="Open Sans"/>
                      </a:endParaRPr>
                    </a:p>
                  </a:txBody>
                  <a:tcPr marL="50800" marR="12700" marT="22087" marB="22087"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3E7DCC"/>
                    </a:solidFill>
                  </a:tcPr>
                </a:tc>
                <a:tc>
                  <a:txBody>
                    <a:bodyPr/>
                    <a:lstStyle/>
                    <a:p>
                      <a:pPr marL="0" lvl="0" indent="0" algn="ctr">
                        <a:buNone/>
                      </a:pPr>
                      <a:r>
                        <a:rPr sz="800" b="0" i="0" u="none" strike="noStrike" dirty="0">
                          <a:solidFill>
                            <a:srgbClr val="FF0000"/>
                          </a:solidFill>
                          <a:latin typeface="Open Sans"/>
                        </a:rPr>
                        <a:t>27%</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FF0000"/>
                          </a:solidFill>
                          <a:latin typeface="Open Sans"/>
                        </a:rPr>
                        <a:t>16%</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FF0000"/>
                          </a:solidFill>
                          <a:latin typeface="Open Sans"/>
                        </a:rPr>
                        <a:t>27%</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49%</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FF"/>
                          </a:solidFill>
                          <a:latin typeface="Open Sans"/>
                        </a:rPr>
                        <a:t>63%</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46%</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9"/>
                    </a:solidFill>
                  </a:tcPr>
                </a:tc>
                <a:tc>
                  <a:txBody>
                    <a:bodyPr/>
                    <a:lstStyle/>
                    <a:p>
                      <a:pPr marL="0" lvl="0" indent="0" algn="ctr">
                        <a:buNone/>
                      </a:pPr>
                      <a:r>
                        <a:rPr sz="800" b="0" i="0" u="none" strike="noStrike" dirty="0">
                          <a:solidFill>
                            <a:srgbClr val="0000FF"/>
                          </a:solidFill>
                          <a:latin typeface="Open Sans"/>
                        </a:rPr>
                        <a:t>65%</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FF"/>
                          </a:solidFill>
                          <a:latin typeface="Open Sans"/>
                        </a:rPr>
                        <a:t>77%</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47%</a:t>
                      </a:r>
                    </a:p>
                  </a:txBody>
                  <a:tcPr marL="12700" marR="12700" marT="22087" marB="22087"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9"/>
                    </a:solidFill>
                  </a:tcPr>
                </a:tc>
                <a:extLst>
                  <a:ext uri="{0D108BD9-81ED-4DB2-BD59-A6C34878D82A}">
                    <a16:rowId xmlns:a16="http://schemas.microsoft.com/office/drawing/2014/main" xmlns="" val="10003"/>
                  </a:ext>
                </a:extLst>
              </a:tr>
              <a:tr h="259904">
                <a:tc>
                  <a:txBody>
                    <a:bodyPr/>
                    <a:lstStyle/>
                    <a:p>
                      <a:pPr marL="0" lvl="0" indent="0" algn="ctr">
                        <a:buNone/>
                      </a:pPr>
                      <a:r>
                        <a:rPr sz="600" b="1" i="0" u="none" strike="noStrike" dirty="0">
                          <a:solidFill>
                            <a:srgbClr val="FFFFFF"/>
                          </a:solidFill>
                          <a:latin typeface="Open Sans"/>
                        </a:rPr>
                        <a:t>Δε γνωρίζω / Δεν έχω γνώμη</a:t>
                      </a:r>
                    </a:p>
                  </a:txBody>
                  <a:tcPr marL="50800" marR="12700" marT="22087" marB="22087"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3E7DCC"/>
                    </a:solidFill>
                  </a:tcPr>
                </a:tc>
                <a:tc>
                  <a:txBody>
                    <a:bodyPr/>
                    <a:lstStyle/>
                    <a:p>
                      <a:pPr marL="0" lvl="0" indent="0" algn="ctr">
                        <a:buNone/>
                      </a:pPr>
                      <a:r>
                        <a:rPr sz="800" b="0" i="0" u="none" strike="noStrike" dirty="0">
                          <a:solidFill>
                            <a:srgbClr val="000000"/>
                          </a:solidFill>
                          <a:latin typeface="Open Sans"/>
                        </a:rPr>
                        <a:t>2%</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FF0000"/>
                          </a:solidFill>
                          <a:latin typeface="Open Sans"/>
                        </a:rPr>
                        <a:t>1%</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FF0000"/>
                          </a:solidFill>
                          <a:latin typeface="Open Sans"/>
                        </a:rPr>
                        <a:t>0%</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FF0000"/>
                          </a:solidFill>
                          <a:latin typeface="Open Sans"/>
                        </a:rPr>
                        <a:t>2%</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FF"/>
                          </a:solidFill>
                          <a:latin typeface="Open Sans"/>
                        </a:rPr>
                        <a:t>4%</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3%</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9"/>
                    </a:solidFill>
                  </a:tcPr>
                </a:tc>
                <a:tc>
                  <a:txBody>
                    <a:bodyPr/>
                    <a:lstStyle/>
                    <a:p>
                      <a:pPr marL="0" lvl="0" indent="0" algn="ctr">
                        <a:buNone/>
                      </a:pPr>
                      <a:r>
                        <a:rPr sz="800" b="0" i="0" u="none" strike="noStrike" dirty="0">
                          <a:solidFill>
                            <a:srgbClr val="0000FF"/>
                          </a:solidFill>
                          <a:latin typeface="Open Sans"/>
                        </a:rPr>
                        <a:t>9%</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FF"/>
                          </a:solidFill>
                          <a:latin typeface="Open Sans"/>
                        </a:rPr>
                        <a:t>9%</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3%</a:t>
                      </a:r>
                    </a:p>
                  </a:txBody>
                  <a:tcPr marL="12700" marR="12700" marT="22087" marB="22087"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9"/>
                    </a:solidFill>
                  </a:tcPr>
                </a:tc>
                <a:extLst>
                  <a:ext uri="{0D108BD9-81ED-4DB2-BD59-A6C34878D82A}">
                    <a16:rowId xmlns:a16="http://schemas.microsoft.com/office/drawing/2014/main" xmlns="" val="10005"/>
                  </a:ext>
                </a:extLst>
              </a:tr>
            </a:tbl>
          </a:graphicData>
        </a:graphic>
      </p:graphicFrame>
      <p:graphicFrame>
        <p:nvGraphicFramePr>
          <p:cNvPr id="14" name="table.Q20.Η.τρέχουσα.θέση.εργασίας.σας.απαιτεί.ίδιο.ή.παραπλήσιο.γνωστικό.αντικείμενο.με.αυτό.που.έχετε.σπουδάσει.by.Q1.Κατηγορία.Εργαζομένου." descr="ababf38c-6b66-4e1e-8312-13e9284d9c3c table.Q20.Η.τρέχουσα.θέση.εργασίας.σας.απαιτεί.ίδιο.ή.παραπλήσιο.γνωστικό.αντικείμενο.με.αυτό.που.έχετε.σπουδάσει.by.Q1.Κατηγορία.Εργαζομένου. Column Spans Count: 0 Row Spans Count: 0 Stats Count: 0 Right Statistics Count: 0 Below Statistics Count: 0"/>
          <p:cNvGraphicFramePr>
            <a:graphicFrameLocks noGrp="1"/>
          </p:cNvGraphicFramePr>
          <p:nvPr>
            <p:extLst>
              <p:ext uri="{D42A27DB-BD31-4B8C-83A1-F6EECF244321}">
                <p14:modId xmlns:p14="http://schemas.microsoft.com/office/powerpoint/2010/main" xmlns="" val="56507393"/>
              </p:ext>
            </p:extLst>
          </p:nvPr>
        </p:nvGraphicFramePr>
        <p:xfrm>
          <a:off x="3447380" y="1050787"/>
          <a:ext cx="8617967" cy="1574735"/>
        </p:xfrm>
        <a:graphic>
          <a:graphicData uri="http://schemas.openxmlformats.org/drawingml/2006/table">
            <a:tbl>
              <a:tblPr firstRow="1" firstCol="1" bandRow="1">
                <a:tableStyleId>{5C22544A-7EE6-4342-B048-85BDC9FD1C3A}</a:tableStyleId>
              </a:tblPr>
              <a:tblGrid>
                <a:gridCol w="4081463">
                  <a:extLst>
                    <a:ext uri="{9D8B030D-6E8A-4147-A177-3AD203B41FA5}">
                      <a16:colId xmlns:a16="http://schemas.microsoft.com/office/drawing/2014/main" xmlns="" val="20000"/>
                    </a:ext>
                  </a:extLst>
                </a:gridCol>
                <a:gridCol w="1624012">
                  <a:extLst>
                    <a:ext uri="{9D8B030D-6E8A-4147-A177-3AD203B41FA5}">
                      <a16:colId xmlns:a16="http://schemas.microsoft.com/office/drawing/2014/main" xmlns="" val="20001"/>
                    </a:ext>
                  </a:extLst>
                </a:gridCol>
                <a:gridCol w="2064766">
                  <a:extLst>
                    <a:ext uri="{9D8B030D-6E8A-4147-A177-3AD203B41FA5}">
                      <a16:colId xmlns:a16="http://schemas.microsoft.com/office/drawing/2014/main" xmlns="" val="20002"/>
                    </a:ext>
                  </a:extLst>
                </a:gridCol>
                <a:gridCol w="847726">
                  <a:extLst>
                    <a:ext uri="{9D8B030D-6E8A-4147-A177-3AD203B41FA5}">
                      <a16:colId xmlns:a16="http://schemas.microsoft.com/office/drawing/2014/main" xmlns="" val="20003"/>
                    </a:ext>
                  </a:extLst>
                </a:gridCol>
              </a:tblGrid>
              <a:tr h="624344">
                <a:tc>
                  <a:txBody>
                    <a:bodyPr/>
                    <a:lstStyle/>
                    <a:p>
                      <a:pPr marL="0" lvl="0" indent="0" algn="ctr">
                        <a:buNone/>
                      </a:pPr>
                      <a:endParaRPr sz="900" b="1" i="0" u="none" strike="noStrike" dirty="0">
                        <a:solidFill>
                          <a:srgbClr val="FFFFFF"/>
                        </a:solidFill>
                        <a:latin typeface="Open Sans"/>
                      </a:endParaRPr>
                    </a:p>
                  </a:txBody>
                  <a:tcPr marL="12700" marR="12700" marT="27609" marB="27609" anchor="ctr">
                    <a:lnL>
                      <a:noFill/>
                    </a:lnL>
                    <a:lnR w="12700">
                      <a:solidFill>
                        <a:srgbClr val="FFFFFF"/>
                      </a:solidFill>
                    </a:lnR>
                    <a:lnT>
                      <a:noFill/>
                    </a:lnT>
                    <a:lnB w="38100">
                      <a:solidFill>
                        <a:srgbClr val="FFFFFF"/>
                      </a:solidFill>
                    </a:lnB>
                    <a:solidFill>
                      <a:srgbClr val="3E7DCC"/>
                    </a:solidFill>
                  </a:tcPr>
                </a:tc>
                <a:tc>
                  <a:txBody>
                    <a:bodyPr/>
                    <a:lstStyle/>
                    <a:p>
                      <a:pPr marL="0" lvl="0" indent="0" algn="ctr">
                        <a:buNone/>
                      </a:pPr>
                      <a:r>
                        <a:rPr sz="1000" b="1" i="0" u="none" strike="noStrike" dirty="0">
                          <a:solidFill>
                            <a:srgbClr val="FFFFFF"/>
                          </a:solidFill>
                          <a:latin typeface="Open Sans"/>
                        </a:rPr>
                        <a:t>Μισθωτοί ιδιωτικού τομέα</a:t>
                      </a:r>
                    </a:p>
                  </a:txBody>
                  <a:tcPr marL="12700" marR="12700" marT="27609" marB="27609" anchor="ctr">
                    <a:lnL w="12700">
                      <a:solidFill>
                        <a:srgbClr val="FFFFFF"/>
                      </a:solidFill>
                    </a:lnL>
                    <a:lnR w="12700">
                      <a:solidFill>
                        <a:srgbClr val="FFFFFF"/>
                      </a:solidFill>
                    </a:lnR>
                    <a:lnT>
                      <a:noFill/>
                    </a:lnT>
                    <a:lnB w="38100">
                      <a:solidFill>
                        <a:srgbClr val="FFFFFF"/>
                      </a:solidFill>
                    </a:lnB>
                    <a:solidFill>
                      <a:srgbClr val="3E7DCC"/>
                    </a:solidFill>
                  </a:tcPr>
                </a:tc>
                <a:tc>
                  <a:txBody>
                    <a:bodyPr/>
                    <a:lstStyle/>
                    <a:p>
                      <a:pPr marL="0" lvl="0" indent="0" algn="ctr">
                        <a:buNone/>
                      </a:pPr>
                      <a:r>
                        <a:rPr sz="1000" b="1" i="0" u="none" strike="noStrike" dirty="0">
                          <a:solidFill>
                            <a:srgbClr val="FFFFFF"/>
                          </a:solidFill>
                          <a:latin typeface="Open Sans"/>
                        </a:rPr>
                        <a:t>Απασχολούμενοι με σύμβαση έργου- «με μπλοκάκι» </a:t>
                      </a:r>
                      <a:endParaRPr lang="el-GR" sz="1000" b="1" i="0" u="none" strike="noStrike" dirty="0" smtClean="0">
                        <a:solidFill>
                          <a:srgbClr val="FFFFFF"/>
                        </a:solidFill>
                        <a:latin typeface="Open Sans"/>
                      </a:endParaRPr>
                    </a:p>
                    <a:p>
                      <a:pPr marL="0" lvl="0" indent="0" algn="ctr">
                        <a:buNone/>
                      </a:pPr>
                      <a:r>
                        <a:rPr sz="1000" b="1" i="0" u="none" strike="noStrike" dirty="0" smtClean="0">
                          <a:solidFill>
                            <a:srgbClr val="FFFFFF"/>
                          </a:solidFill>
                          <a:latin typeface="Open Sans"/>
                        </a:rPr>
                        <a:t>(</a:t>
                      </a:r>
                      <a:r>
                        <a:rPr sz="1000" b="1" i="0" u="none" strike="noStrike" dirty="0">
                          <a:solidFill>
                            <a:srgbClr val="FFFFFF"/>
                          </a:solidFill>
                          <a:latin typeface="Open Sans"/>
                        </a:rPr>
                        <a:t>έως 2 </a:t>
                      </a:r>
                      <a:r>
                        <a:rPr sz="1000" b="1" i="0" u="none" strike="noStrike" dirty="0" err="1">
                          <a:solidFill>
                            <a:srgbClr val="FFFFFF"/>
                          </a:solidFill>
                          <a:latin typeface="Open Sans"/>
                        </a:rPr>
                        <a:t>εργοδότες</a:t>
                      </a:r>
                      <a:r>
                        <a:rPr sz="1000" b="1" i="0" u="none" strike="noStrike" dirty="0" smtClean="0">
                          <a:solidFill>
                            <a:srgbClr val="FFFFFF"/>
                          </a:solidFill>
                          <a:latin typeface="Open Sans"/>
                        </a:rPr>
                        <a:t>)</a:t>
                      </a:r>
                      <a:r>
                        <a:rPr lang="el-GR" sz="1000" b="1" i="0" u="none" strike="noStrike" dirty="0" smtClean="0">
                          <a:solidFill>
                            <a:srgbClr val="FFFFFF"/>
                          </a:solidFill>
                          <a:latin typeface="Open Sans"/>
                        </a:rPr>
                        <a:t>*</a:t>
                      </a:r>
                      <a:endParaRPr sz="1000" b="1" i="0" u="none" strike="noStrike" dirty="0">
                        <a:solidFill>
                          <a:srgbClr val="FFFFFF"/>
                        </a:solidFill>
                        <a:latin typeface="Open Sans"/>
                      </a:endParaRPr>
                    </a:p>
                  </a:txBody>
                  <a:tcPr marL="12700" marR="12700" marT="27609" marB="27609" anchor="ctr">
                    <a:lnL w="12700" cap="flat" cmpd="sng" algn="ctr">
                      <a:solidFill>
                        <a:srgbClr val="FFFFFF"/>
                      </a:solidFill>
                      <a:prstDash val="solid"/>
                      <a:round/>
                      <a:headEnd type="none" w="med" len="med"/>
                      <a:tailEnd type="none" w="med" len="med"/>
                    </a:lnL>
                    <a:lnR w="12700">
                      <a:solidFill>
                        <a:srgbClr val="FFFFFF"/>
                      </a:solidFill>
                    </a:lnR>
                    <a:lnT>
                      <a:noFill/>
                    </a:lnT>
                    <a:lnB w="38100">
                      <a:solidFill>
                        <a:srgbClr val="FFFFFF"/>
                      </a:solidFill>
                    </a:lnB>
                    <a:solidFill>
                      <a:srgbClr val="3E7DCC"/>
                    </a:solidFill>
                  </a:tcPr>
                </a:tc>
                <a:tc>
                  <a:txBody>
                    <a:bodyPr/>
                    <a:lstStyle/>
                    <a:p>
                      <a:pPr marL="0" lvl="0" indent="0" algn="ctr">
                        <a:buNone/>
                      </a:pPr>
                      <a:r>
                        <a:rPr lang="el-GR" sz="1000" b="1" i="0" u="none" strike="noStrike" dirty="0" smtClean="0">
                          <a:solidFill>
                            <a:srgbClr val="FFFFFF"/>
                          </a:solidFill>
                          <a:latin typeface="Open Sans"/>
                        </a:rPr>
                        <a:t>ΣΥΝΟΛΟ</a:t>
                      </a:r>
                      <a:endParaRPr sz="1000" b="1" i="0" u="none" strike="noStrike" dirty="0">
                        <a:solidFill>
                          <a:srgbClr val="FFFFFF"/>
                        </a:solidFill>
                        <a:latin typeface="Open Sans"/>
                      </a:endParaRPr>
                    </a:p>
                  </a:txBody>
                  <a:tcPr marL="12700" marR="12700" marT="27609" marB="27609" anchor="ctr">
                    <a:lnL w="12700" cap="flat" cmpd="sng" algn="ctr">
                      <a:solidFill>
                        <a:srgbClr val="FFFFFF"/>
                      </a:solidFill>
                      <a:prstDash val="solid"/>
                      <a:round/>
                      <a:headEnd type="none" w="med" len="med"/>
                      <a:tailEnd type="none" w="med" len="med"/>
                    </a:lnL>
                    <a:lnR w="12700">
                      <a:solidFill>
                        <a:srgbClr val="FFFFFF"/>
                      </a:solidFill>
                    </a:lnR>
                    <a:lnT>
                      <a:noFill/>
                    </a:lnT>
                    <a:lnB w="38100">
                      <a:solidFill>
                        <a:srgbClr val="FFFFFF"/>
                      </a:solidFill>
                    </a:lnB>
                    <a:solidFill>
                      <a:srgbClr val="3E7DCC"/>
                    </a:solidFill>
                  </a:tcPr>
                </a:tc>
                <a:extLst>
                  <a:ext uri="{0D108BD9-81ED-4DB2-BD59-A6C34878D82A}">
                    <a16:rowId xmlns:a16="http://schemas.microsoft.com/office/drawing/2014/main" xmlns="" val="10000"/>
                  </a:ext>
                </a:extLst>
              </a:tr>
              <a:tr h="316797">
                <a:tc>
                  <a:txBody>
                    <a:bodyPr/>
                    <a:lstStyle/>
                    <a:p>
                      <a:pPr marL="0" lvl="0" indent="0" algn="ctr">
                        <a:buNone/>
                      </a:pPr>
                      <a:r>
                        <a:rPr sz="900" b="1" i="0" u="none" strike="noStrike" dirty="0">
                          <a:solidFill>
                            <a:srgbClr val="FFFFFF"/>
                          </a:solidFill>
                          <a:latin typeface="Open Sans"/>
                        </a:rPr>
                        <a:t>Ναι, είναι το ίδιο γνωστικό αντικείμενο με αυτό που έχω σπουδάσει</a:t>
                      </a:r>
                    </a:p>
                  </a:txBody>
                  <a:tcPr marL="50800" marR="12700" marT="27609" marB="27609" anchor="ctr">
                    <a:lnL>
                      <a:no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3E7DCC"/>
                    </a:solidFill>
                  </a:tcPr>
                </a:tc>
                <a:tc>
                  <a:txBody>
                    <a:bodyPr/>
                    <a:lstStyle/>
                    <a:p>
                      <a:pPr marL="0" lvl="0" indent="0" algn="ctr">
                        <a:buNone/>
                      </a:pPr>
                      <a:r>
                        <a:rPr sz="1000" b="0" i="0" u="none" strike="noStrike" dirty="0">
                          <a:solidFill>
                            <a:srgbClr val="FF0000"/>
                          </a:solidFill>
                          <a:latin typeface="Open Sans"/>
                        </a:rPr>
                        <a:t>50%</a:t>
                      </a:r>
                    </a:p>
                  </a:txBody>
                  <a:tcPr marL="12700" marR="12700" marT="27609" marB="27609"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1000" b="0" i="0" u="none" strike="noStrike" dirty="0">
                          <a:solidFill>
                            <a:srgbClr val="0000FF"/>
                          </a:solidFill>
                          <a:latin typeface="Open Sans"/>
                        </a:rPr>
                        <a:t>62%</a:t>
                      </a:r>
                    </a:p>
                  </a:txBody>
                  <a:tcPr marL="12700" marR="12700" marT="27609" marB="27609"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1000" b="0" i="0" u="none" strike="noStrike" dirty="0">
                          <a:solidFill>
                            <a:srgbClr val="000000"/>
                          </a:solidFill>
                          <a:latin typeface="Open Sans"/>
                        </a:rPr>
                        <a:t>50%</a:t>
                      </a:r>
                    </a:p>
                  </a:txBody>
                  <a:tcPr marL="12700" marR="12700" marT="27609" marB="27609" anchor="ctr">
                    <a:lnL w="12700">
                      <a:solidFill>
                        <a:srgbClr val="FFFFFF"/>
                      </a:solidFill>
                    </a:lnL>
                    <a:lnR>
                      <a:no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extLst>
                  <a:ext uri="{0D108BD9-81ED-4DB2-BD59-A6C34878D82A}">
                    <a16:rowId xmlns:a16="http://schemas.microsoft.com/office/drawing/2014/main" xmlns="" val="10001"/>
                  </a:ext>
                </a:extLst>
              </a:tr>
              <a:tr h="316797">
                <a:tc>
                  <a:txBody>
                    <a:bodyPr/>
                    <a:lstStyle/>
                    <a:p>
                      <a:pPr marL="0" lvl="0" indent="0" algn="ctr">
                        <a:buNone/>
                      </a:pPr>
                      <a:r>
                        <a:rPr sz="900" b="1" i="0" u="none" strike="noStrike" dirty="0">
                          <a:solidFill>
                            <a:srgbClr val="FFFFFF"/>
                          </a:solidFill>
                          <a:latin typeface="Open Sans"/>
                        </a:rPr>
                        <a:t>Όχι, είναι διαφορετικό γνωστικό αντικείμενο με αυτό που </a:t>
                      </a:r>
                      <a:r>
                        <a:rPr sz="900" b="1" i="0" u="none" strike="noStrike" dirty="0" err="1">
                          <a:solidFill>
                            <a:srgbClr val="FFFFFF"/>
                          </a:solidFill>
                          <a:latin typeface="Open Sans"/>
                        </a:rPr>
                        <a:t>έχω</a:t>
                      </a:r>
                      <a:r>
                        <a:rPr sz="900" b="1" i="0" u="none" strike="noStrike" dirty="0">
                          <a:solidFill>
                            <a:srgbClr val="FFFFFF"/>
                          </a:solidFill>
                          <a:latin typeface="Open Sans"/>
                        </a:rPr>
                        <a:t> </a:t>
                      </a:r>
                      <a:r>
                        <a:rPr sz="900" b="1" i="0" u="none" strike="noStrike" dirty="0" err="1" smtClean="0">
                          <a:solidFill>
                            <a:srgbClr val="FFFFFF"/>
                          </a:solidFill>
                          <a:latin typeface="Open Sans"/>
                        </a:rPr>
                        <a:t>σπουδ</a:t>
                      </a:r>
                      <a:r>
                        <a:rPr lang="el-GR" sz="900" b="1" i="0" u="none" strike="noStrike" dirty="0" err="1" smtClean="0">
                          <a:solidFill>
                            <a:srgbClr val="FFFFFF"/>
                          </a:solidFill>
                          <a:latin typeface="Open Sans"/>
                        </a:rPr>
                        <a:t>άσει</a:t>
                      </a:r>
                      <a:endParaRPr sz="900" b="1" i="0" u="none" strike="noStrike" dirty="0">
                        <a:solidFill>
                          <a:srgbClr val="FFFFFF"/>
                        </a:solidFill>
                        <a:latin typeface="Open Sans"/>
                      </a:endParaRPr>
                    </a:p>
                  </a:txBody>
                  <a:tcPr marL="50800" marR="12700" marT="27609" marB="27609"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3E7DCC"/>
                    </a:solidFill>
                  </a:tcPr>
                </a:tc>
                <a:tc>
                  <a:txBody>
                    <a:bodyPr/>
                    <a:lstStyle/>
                    <a:p>
                      <a:pPr marL="0" lvl="0" indent="0" algn="ctr">
                        <a:buNone/>
                      </a:pPr>
                      <a:r>
                        <a:rPr sz="1000" b="0" i="0" u="none" strike="noStrike" dirty="0">
                          <a:solidFill>
                            <a:srgbClr val="0000FF"/>
                          </a:solidFill>
                          <a:latin typeface="Open Sans"/>
                        </a:rPr>
                        <a:t>48%</a:t>
                      </a:r>
                    </a:p>
                  </a:txBody>
                  <a:tcPr marL="12700" marR="12700" marT="27609" marB="2760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1000" b="0" i="0" u="none" strike="noStrike" dirty="0">
                          <a:solidFill>
                            <a:srgbClr val="FF0000"/>
                          </a:solidFill>
                          <a:latin typeface="Open Sans"/>
                        </a:rPr>
                        <a:t>35%</a:t>
                      </a:r>
                    </a:p>
                  </a:txBody>
                  <a:tcPr marL="12700" marR="12700" marT="27609" marB="2760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1000" b="0" i="0" u="none" strike="noStrike" dirty="0">
                          <a:solidFill>
                            <a:srgbClr val="000000"/>
                          </a:solidFill>
                          <a:latin typeface="Open Sans"/>
                        </a:rPr>
                        <a:t>47%</a:t>
                      </a:r>
                    </a:p>
                  </a:txBody>
                  <a:tcPr marL="12700" marR="12700" marT="27609" marB="27609"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extLst>
                  <a:ext uri="{0D108BD9-81ED-4DB2-BD59-A6C34878D82A}">
                    <a16:rowId xmlns:a16="http://schemas.microsoft.com/office/drawing/2014/main" xmlns="" val="10003"/>
                  </a:ext>
                </a:extLst>
              </a:tr>
              <a:tr h="316797">
                <a:tc>
                  <a:txBody>
                    <a:bodyPr/>
                    <a:lstStyle/>
                    <a:p>
                      <a:pPr marL="0" lvl="0" indent="0" algn="ctr">
                        <a:buNone/>
                      </a:pPr>
                      <a:r>
                        <a:rPr sz="900" b="1" i="0" u="none" strike="noStrike" dirty="0">
                          <a:solidFill>
                            <a:srgbClr val="FFFFFF"/>
                          </a:solidFill>
                          <a:latin typeface="Open Sans"/>
                        </a:rPr>
                        <a:t>Δε γνωρίζω / Δεν έχω γνώμη</a:t>
                      </a:r>
                    </a:p>
                  </a:txBody>
                  <a:tcPr marL="50800" marR="12700" marT="27609" marB="27609"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3E7DCC"/>
                    </a:solidFill>
                  </a:tcPr>
                </a:tc>
                <a:tc>
                  <a:txBody>
                    <a:bodyPr/>
                    <a:lstStyle/>
                    <a:p>
                      <a:pPr marL="0" lvl="0" indent="0" algn="ctr">
                        <a:buNone/>
                      </a:pPr>
                      <a:r>
                        <a:rPr sz="1000" b="0" i="0" u="none" strike="noStrike" dirty="0">
                          <a:solidFill>
                            <a:srgbClr val="000000"/>
                          </a:solidFill>
                          <a:latin typeface="Open Sans"/>
                        </a:rPr>
                        <a:t>3%</a:t>
                      </a:r>
                    </a:p>
                  </a:txBody>
                  <a:tcPr marL="12700" marR="12700" marT="27609" marB="2760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1000" b="0" i="0" u="none" strike="noStrike" dirty="0">
                          <a:solidFill>
                            <a:srgbClr val="000000"/>
                          </a:solidFill>
                          <a:latin typeface="Open Sans"/>
                        </a:rPr>
                        <a:t>3%</a:t>
                      </a:r>
                    </a:p>
                  </a:txBody>
                  <a:tcPr marL="12700" marR="12700" marT="27609" marB="27609"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1000" b="0" i="0" u="none" strike="noStrike" dirty="0">
                          <a:solidFill>
                            <a:srgbClr val="000000"/>
                          </a:solidFill>
                          <a:latin typeface="Open Sans"/>
                        </a:rPr>
                        <a:t>3%</a:t>
                      </a:r>
                    </a:p>
                  </a:txBody>
                  <a:tcPr marL="12700" marR="12700" marT="27609" marB="27609"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extLst>
                  <a:ext uri="{0D108BD9-81ED-4DB2-BD59-A6C34878D82A}">
                    <a16:rowId xmlns:a16="http://schemas.microsoft.com/office/drawing/2014/main" xmlns="" val="10005"/>
                  </a:ext>
                </a:extLst>
              </a:tr>
            </a:tbl>
          </a:graphicData>
        </a:graphic>
      </p:graphicFrame>
      <p:sp>
        <p:nvSpPr>
          <p:cNvPr id="2" name="Title 1">
            <a:extLst>
              <a:ext uri="{FF2B5EF4-FFF2-40B4-BE49-F238E27FC236}">
                <a16:creationId xmlns:a16="http://schemas.microsoft.com/office/drawing/2014/main" xmlns="" id="{A473CFF8-042E-B825-830A-08C87E7E9C30}"/>
              </a:ext>
            </a:extLst>
          </p:cNvPr>
          <p:cNvSpPr>
            <a:spLocks noGrp="1"/>
          </p:cNvSpPr>
          <p:nvPr>
            <p:ph type="title"/>
          </p:nvPr>
        </p:nvSpPr>
        <p:spPr>
          <a:xfrm>
            <a:off x="3525796" y="360532"/>
            <a:ext cx="8017476" cy="981707"/>
          </a:xfrm>
        </p:spPr>
        <p:txBody>
          <a:bodyPr>
            <a:normAutofit fontScale="90000"/>
          </a:bodyPr>
          <a:lstStyle/>
          <a:p>
            <a:r>
              <a:rPr lang="el-GR" i="0" u="none" strike="noStrike" baseline="0" dirty="0">
                <a:solidFill>
                  <a:srgbClr val="365F91"/>
                </a:solidFill>
                <a:latin typeface="Calibri" panose="020F0502020204030204" pitchFamily="34" charset="0"/>
              </a:rPr>
              <a:t>Βασικά Ευρήματα 		</a:t>
            </a:r>
            <a:r>
              <a:rPr lang="el-GR" sz="1800" i="0" u="none" strike="noStrike" baseline="0" dirty="0" err="1">
                <a:solidFill>
                  <a:srgbClr val="365F91"/>
                </a:solidFill>
                <a:latin typeface="Calibri" panose="020F0502020204030204" pitchFamily="34" charset="0"/>
              </a:rPr>
              <a:t>Αυτοαξιολόγηση</a:t>
            </a:r>
            <a:r>
              <a:rPr lang="el-GR" sz="1800" i="0" u="none" strike="noStrike" baseline="0" dirty="0">
                <a:solidFill>
                  <a:srgbClr val="365F91"/>
                </a:solidFill>
                <a:latin typeface="Calibri" panose="020F0502020204030204" pitchFamily="34" charset="0"/>
              </a:rPr>
              <a:t> σε σχέση με τις ανάγκες  						στην εργασία</a:t>
            </a:r>
            <a:r>
              <a:rPr lang="el-GR" sz="1800" b="1" dirty="0">
                <a:solidFill>
                  <a:srgbClr val="4F81BD"/>
                </a:solidFill>
                <a:effectLst/>
                <a:latin typeface="Calibri" panose="020F0502020204030204" pitchFamily="34" charset="0"/>
                <a:ea typeface="Times New Roman" panose="02020603050405020304" pitchFamily="18" charset="0"/>
                <a:cs typeface="Times New Roman" panose="02020603050405020304" pitchFamily="18" charset="0"/>
              </a:rPr>
              <a:t/>
            </a:r>
            <a:br>
              <a:rPr lang="el-GR" sz="1800" b="1" dirty="0">
                <a:solidFill>
                  <a:srgbClr val="4F81BD"/>
                </a:solidFill>
                <a:effectLst/>
                <a:latin typeface="Calibri" panose="020F0502020204030204" pitchFamily="34" charset="0"/>
                <a:ea typeface="Times New Roman" panose="02020603050405020304" pitchFamily="18" charset="0"/>
                <a:cs typeface="Times New Roman" panose="02020603050405020304" pitchFamily="18" charset="0"/>
              </a:rPr>
            </a:br>
            <a:endParaRPr lang="el-GR" dirty="0"/>
          </a:p>
        </p:txBody>
      </p:sp>
      <p:sp>
        <p:nvSpPr>
          <p:cNvPr id="3" name="Content Placeholder 2">
            <a:extLst>
              <a:ext uri="{FF2B5EF4-FFF2-40B4-BE49-F238E27FC236}">
                <a16:creationId xmlns:a16="http://schemas.microsoft.com/office/drawing/2014/main" xmlns="" id="{0EA101E0-B847-8CBE-F6CA-8225129DFF8A}"/>
              </a:ext>
            </a:extLst>
          </p:cNvPr>
          <p:cNvSpPr>
            <a:spLocks noGrp="1"/>
          </p:cNvSpPr>
          <p:nvPr>
            <p:ph idx="1"/>
          </p:nvPr>
        </p:nvSpPr>
        <p:spPr/>
        <p:txBody>
          <a:bodyPr/>
          <a:lstStyle/>
          <a:p>
            <a:endParaRPr lang="el-GR" dirty="0"/>
          </a:p>
          <a:p>
            <a:endParaRPr lang="el-GR" dirty="0"/>
          </a:p>
          <a:p>
            <a:endParaRPr lang="el-GR" dirty="0"/>
          </a:p>
          <a:p>
            <a:endParaRPr lang="el-GR" dirty="0"/>
          </a:p>
          <a:p>
            <a:endParaRPr lang="el-GR" dirty="0"/>
          </a:p>
          <a:p>
            <a:endParaRPr lang="el-GR" dirty="0"/>
          </a:p>
          <a:p>
            <a:pPr>
              <a:lnSpc>
                <a:spcPct val="100000"/>
              </a:lnSpc>
              <a:spcBef>
                <a:spcPts val="0"/>
              </a:spcBef>
            </a:pPr>
            <a:endParaRPr lang="el-GR" sz="1200" dirty="0">
              <a:effectLst/>
              <a:latin typeface="Times New Roman" panose="02020603050405020304" pitchFamily="18" charset="0"/>
              <a:ea typeface="Times New Roman" panose="02020603050405020304" pitchFamily="18" charset="0"/>
            </a:endParaRPr>
          </a:p>
          <a:p>
            <a:pPr>
              <a:lnSpc>
                <a:spcPct val="100000"/>
              </a:lnSpc>
              <a:spcBef>
                <a:spcPts val="0"/>
              </a:spcBef>
            </a:pPr>
            <a:endParaRPr lang="el-GR" sz="1200" dirty="0">
              <a:latin typeface="Times New Roman" panose="02020603050405020304" pitchFamily="18" charset="0"/>
              <a:ea typeface="Times New Roman" panose="02020603050405020304" pitchFamily="18" charset="0"/>
            </a:endParaRPr>
          </a:p>
          <a:p>
            <a:pPr>
              <a:lnSpc>
                <a:spcPct val="100000"/>
              </a:lnSpc>
              <a:spcBef>
                <a:spcPts val="0"/>
              </a:spcBef>
            </a:pPr>
            <a:r>
              <a:rPr lang="el-GR" sz="1200" dirty="0">
                <a:effectLst/>
                <a:latin typeface="Times New Roman" panose="02020603050405020304" pitchFamily="18" charset="0"/>
                <a:ea typeface="Times New Roman" panose="02020603050405020304" pitchFamily="18" charset="0"/>
              </a:rPr>
              <a:t>						</a:t>
            </a:r>
          </a:p>
          <a:p>
            <a:pPr>
              <a:lnSpc>
                <a:spcPct val="100000"/>
              </a:lnSpc>
              <a:spcBef>
                <a:spcPts val="0"/>
              </a:spcBef>
            </a:pPr>
            <a:endParaRPr lang="el-GR" sz="1200" dirty="0">
              <a:latin typeface="Times New Roman" panose="02020603050405020304" pitchFamily="18" charset="0"/>
            </a:endParaRPr>
          </a:p>
          <a:p>
            <a:pPr>
              <a:lnSpc>
                <a:spcPct val="100000"/>
              </a:lnSpc>
              <a:spcBef>
                <a:spcPts val="0"/>
              </a:spcBef>
            </a:pPr>
            <a:r>
              <a:rPr lang="el-GR" sz="1200" dirty="0">
                <a:latin typeface="Times New Roman" panose="02020603050405020304" pitchFamily="18" charset="0"/>
              </a:rPr>
              <a:t>					</a:t>
            </a:r>
          </a:p>
          <a:p>
            <a:pPr>
              <a:lnSpc>
                <a:spcPct val="100000"/>
              </a:lnSpc>
              <a:spcBef>
                <a:spcPts val="0"/>
              </a:spcBef>
            </a:pPr>
            <a:endParaRPr lang="el-GR" sz="1200" dirty="0">
              <a:latin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C1A59D0E-3F16-E909-2481-D58E4072EDBA}"/>
              </a:ext>
            </a:extLst>
          </p:cNvPr>
          <p:cNvSpPr>
            <a:spLocks noGrp="1"/>
          </p:cNvSpPr>
          <p:nvPr>
            <p:ph type="sldNum" sz="quarter" idx="12"/>
          </p:nvPr>
        </p:nvSpPr>
        <p:spPr/>
        <p:txBody>
          <a:bodyPr/>
          <a:lstStyle/>
          <a:p>
            <a:fld id="{3842428D-0812-44E2-9FBD-553AB4E1DE8E}" type="slidenum">
              <a:rPr lang="el-GR" smtClean="0"/>
              <a:pPr/>
              <a:t>10</a:t>
            </a:fld>
            <a:endParaRPr lang="el-GR" dirty="0"/>
          </a:p>
        </p:txBody>
      </p:sp>
      <p:sp>
        <p:nvSpPr>
          <p:cNvPr id="10" name="9 - Ορθογώνιο"/>
          <p:cNvSpPr/>
          <p:nvPr/>
        </p:nvSpPr>
        <p:spPr>
          <a:xfrm>
            <a:off x="7556268" y="1704108"/>
            <a:ext cx="3649287" cy="25769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Ορθογώνιο"/>
          <p:cNvSpPr/>
          <p:nvPr/>
        </p:nvSpPr>
        <p:spPr>
          <a:xfrm>
            <a:off x="7567353" y="2006138"/>
            <a:ext cx="3638203" cy="2549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18 - Ορθογώνιο"/>
          <p:cNvSpPr/>
          <p:nvPr/>
        </p:nvSpPr>
        <p:spPr>
          <a:xfrm>
            <a:off x="5965768" y="3355569"/>
            <a:ext cx="2164080" cy="50153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21 - Ορθογώνιο"/>
          <p:cNvSpPr/>
          <p:nvPr/>
        </p:nvSpPr>
        <p:spPr>
          <a:xfrm>
            <a:off x="9892147" y="3350027"/>
            <a:ext cx="1629293" cy="50153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22 - Ορθογώνιο"/>
          <p:cNvSpPr/>
          <p:nvPr/>
        </p:nvSpPr>
        <p:spPr>
          <a:xfrm>
            <a:off x="8628612" y="3352798"/>
            <a:ext cx="648392" cy="50153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24" name="table.Q20.Η.τρέχουσα.θέση.εργασίας.σας.απαιτεί.ίδιο.ή.παραπλήσιο.γνωστικό.αντικείμενο.με.αυτό.που.έχετε.σπουδάσει.by.Q35.Ποιος.είναι.ο.τύπος.της.απασχόλησης.σας." descr="042be9ca-ee3b-4bd3-93c4-f286cd189731 table.Q20.Η.τρέχουσα.θέση.εργασίας.σας.απαιτεί.ίδιο.ή.παραπλήσιο.γνωστικό.αντικείμενο.με.αυτό.που.έχετε.σπουδάσει.by.Q35.Ποιος.είναι.ο.τύπος.της.απασχόλησης.σας. Column Spans Count: 0 Row Spans Count: 0 Stats Count: 0 Right Statistics Count: 0 Below Statistics Count: 0"/>
          <p:cNvGraphicFramePr>
            <a:graphicFrameLocks noGrp="1"/>
          </p:cNvGraphicFramePr>
          <p:nvPr>
            <p:extLst>
              <p:ext uri="{D42A27DB-BD31-4B8C-83A1-F6EECF244321}">
                <p14:modId xmlns:p14="http://schemas.microsoft.com/office/powerpoint/2010/main" xmlns="" val="502420446"/>
              </p:ext>
            </p:extLst>
          </p:nvPr>
        </p:nvGraphicFramePr>
        <p:xfrm>
          <a:off x="3264446" y="4210233"/>
          <a:ext cx="5690298" cy="1114335"/>
        </p:xfrm>
        <a:graphic>
          <a:graphicData uri="http://schemas.openxmlformats.org/drawingml/2006/table">
            <a:tbl>
              <a:tblPr firstRow="1" firstCol="1" bandRow="1">
                <a:tableStyleId>{5C22544A-7EE6-4342-B048-85BDC9FD1C3A}</a:tableStyleId>
              </a:tblPr>
              <a:tblGrid>
                <a:gridCol w="3649662">
                  <a:extLst>
                    <a:ext uri="{9D8B030D-6E8A-4147-A177-3AD203B41FA5}">
                      <a16:colId xmlns:a16="http://schemas.microsoft.com/office/drawing/2014/main" xmlns="" val="20000"/>
                    </a:ext>
                  </a:extLst>
                </a:gridCol>
                <a:gridCol w="680212">
                  <a:extLst>
                    <a:ext uri="{9D8B030D-6E8A-4147-A177-3AD203B41FA5}">
                      <a16:colId xmlns:a16="http://schemas.microsoft.com/office/drawing/2014/main" xmlns="" val="20001"/>
                    </a:ext>
                  </a:extLst>
                </a:gridCol>
                <a:gridCol w="680212">
                  <a:extLst>
                    <a:ext uri="{9D8B030D-6E8A-4147-A177-3AD203B41FA5}">
                      <a16:colId xmlns:a16="http://schemas.microsoft.com/office/drawing/2014/main" xmlns="" val="20002"/>
                    </a:ext>
                  </a:extLst>
                </a:gridCol>
                <a:gridCol w="680212">
                  <a:extLst>
                    <a:ext uri="{9D8B030D-6E8A-4147-A177-3AD203B41FA5}">
                      <a16:colId xmlns:a16="http://schemas.microsoft.com/office/drawing/2014/main" xmlns="" val="20004"/>
                    </a:ext>
                  </a:extLst>
                </a:gridCol>
              </a:tblGrid>
              <a:tr h="345138">
                <a:tc>
                  <a:txBody>
                    <a:bodyPr/>
                    <a:lstStyle/>
                    <a:p>
                      <a:pPr marL="0" lvl="0" indent="0" algn="ctr">
                        <a:buNone/>
                      </a:pPr>
                      <a:endParaRPr sz="900" b="1" i="0" u="none" strike="noStrike" dirty="0">
                        <a:solidFill>
                          <a:srgbClr val="FFFFFF"/>
                        </a:solidFill>
                        <a:latin typeface="Open Sans"/>
                      </a:endParaRPr>
                    </a:p>
                  </a:txBody>
                  <a:tcPr marL="12700" marR="12700" marT="22087" marB="22087" anchor="ctr">
                    <a:lnL>
                      <a:noFill/>
                    </a:lnL>
                    <a:lnR w="12700">
                      <a:solidFill>
                        <a:srgbClr val="FFFFFF"/>
                      </a:solidFill>
                    </a:lnR>
                    <a:lnT>
                      <a:noFill/>
                    </a:lnT>
                    <a:lnB w="38100">
                      <a:solidFill>
                        <a:srgbClr val="FFFFFF"/>
                      </a:solidFill>
                    </a:lnB>
                    <a:solidFill>
                      <a:srgbClr val="3E7DCC"/>
                    </a:solidFill>
                  </a:tcPr>
                </a:tc>
                <a:tc>
                  <a:txBody>
                    <a:bodyPr/>
                    <a:lstStyle/>
                    <a:p>
                      <a:pPr marL="0" lvl="0" indent="0" algn="ctr">
                        <a:buNone/>
                      </a:pPr>
                      <a:r>
                        <a:rPr sz="900" b="1" i="0" u="none" strike="noStrike" dirty="0">
                          <a:solidFill>
                            <a:srgbClr val="FFFFFF"/>
                          </a:solidFill>
                          <a:latin typeface="Open Sans"/>
                        </a:rPr>
                        <a:t>Μερική</a:t>
                      </a:r>
                    </a:p>
                  </a:txBody>
                  <a:tcPr marL="12700" marR="12700" marT="22087" marB="22087" anchor="ctr">
                    <a:lnL w="12700">
                      <a:solidFill>
                        <a:srgbClr val="FFFFFF"/>
                      </a:solidFill>
                    </a:lnL>
                    <a:lnR w="12700">
                      <a:solidFill>
                        <a:srgbClr val="FFFFFF"/>
                      </a:solidFill>
                    </a:lnR>
                    <a:lnT>
                      <a:noFill/>
                    </a:lnT>
                    <a:lnB w="38100">
                      <a:solidFill>
                        <a:srgbClr val="FFFFFF"/>
                      </a:solidFill>
                    </a:lnB>
                    <a:solidFill>
                      <a:srgbClr val="3E7DCC"/>
                    </a:solidFill>
                  </a:tcPr>
                </a:tc>
                <a:tc>
                  <a:txBody>
                    <a:bodyPr/>
                    <a:lstStyle/>
                    <a:p>
                      <a:pPr marL="0" lvl="0" indent="0" algn="ctr">
                        <a:buNone/>
                      </a:pPr>
                      <a:r>
                        <a:rPr sz="900" b="1" i="0" u="none" strike="noStrike" dirty="0">
                          <a:solidFill>
                            <a:srgbClr val="FFFFFF"/>
                          </a:solidFill>
                          <a:latin typeface="Open Sans"/>
                        </a:rPr>
                        <a:t>Πλήρης</a:t>
                      </a:r>
                    </a:p>
                  </a:txBody>
                  <a:tcPr marL="12700" marR="12700" marT="22087" marB="22087" anchor="ctr">
                    <a:lnL w="12700" cap="flat" cmpd="sng" algn="ctr">
                      <a:solidFill>
                        <a:srgbClr val="FFFFFF"/>
                      </a:solidFill>
                      <a:prstDash val="solid"/>
                      <a:round/>
                      <a:headEnd type="none" w="med" len="med"/>
                      <a:tailEnd type="none" w="med" len="med"/>
                    </a:lnL>
                    <a:lnR w="12700">
                      <a:solidFill>
                        <a:srgbClr val="FFFFFF"/>
                      </a:solidFill>
                    </a:lnR>
                    <a:lnT>
                      <a:noFill/>
                    </a:lnT>
                    <a:lnB w="38100">
                      <a:solidFill>
                        <a:srgbClr val="FFFFFF"/>
                      </a:solidFill>
                    </a:lnB>
                    <a:solidFill>
                      <a:srgbClr val="3E7DCC"/>
                    </a:solidFill>
                  </a:tcPr>
                </a:tc>
                <a:tc>
                  <a:txBody>
                    <a:bodyPr/>
                    <a:lstStyle/>
                    <a:p>
                      <a:pPr marL="0" lvl="0" indent="0" algn="ctr">
                        <a:buNone/>
                      </a:pPr>
                      <a:r>
                        <a:rPr lang="el-GR" sz="900" b="1" i="0" u="none" strike="noStrike" dirty="0" smtClean="0">
                          <a:solidFill>
                            <a:srgbClr val="FFFFFF"/>
                          </a:solidFill>
                          <a:latin typeface="Open Sans"/>
                        </a:rPr>
                        <a:t>ΣΥΝΟΛΟ</a:t>
                      </a:r>
                      <a:endParaRPr sz="900" b="1" i="0" u="none" strike="noStrike" dirty="0">
                        <a:solidFill>
                          <a:srgbClr val="FFFFFF"/>
                        </a:solidFill>
                        <a:latin typeface="Open Sans"/>
                      </a:endParaRPr>
                    </a:p>
                  </a:txBody>
                  <a:tcPr marL="12700" marR="12700" marT="22087" marB="22087" anchor="ctr">
                    <a:lnL w="12700" cap="flat" cmpd="sng" algn="ctr">
                      <a:solidFill>
                        <a:srgbClr val="FFFFFF"/>
                      </a:solidFill>
                      <a:prstDash val="solid"/>
                      <a:round/>
                      <a:headEnd type="none" w="med" len="med"/>
                      <a:tailEnd type="none" w="med" len="med"/>
                    </a:lnL>
                    <a:lnR w="12700">
                      <a:solidFill>
                        <a:srgbClr val="FFFFFF"/>
                      </a:solidFill>
                    </a:lnR>
                    <a:lnT>
                      <a:noFill/>
                    </a:lnT>
                    <a:lnB w="38100" cap="flat" cmpd="sng" algn="ctr">
                      <a:solidFill>
                        <a:srgbClr val="FFFFFF"/>
                      </a:solidFill>
                      <a:prstDash val="solid"/>
                      <a:round/>
                      <a:headEnd type="none" w="med" len="med"/>
                      <a:tailEnd type="none" w="med" len="med"/>
                    </a:lnB>
                    <a:solidFill>
                      <a:srgbClr val="3E7DCC"/>
                    </a:solidFill>
                  </a:tcPr>
                </a:tc>
                <a:extLst>
                  <a:ext uri="{0D108BD9-81ED-4DB2-BD59-A6C34878D82A}">
                    <a16:rowId xmlns:a16="http://schemas.microsoft.com/office/drawing/2014/main" xmlns="" val="10000"/>
                  </a:ext>
                </a:extLst>
              </a:tr>
              <a:tr h="256399">
                <a:tc>
                  <a:txBody>
                    <a:bodyPr/>
                    <a:lstStyle/>
                    <a:p>
                      <a:pPr marL="0" lvl="0" indent="0" algn="ctr">
                        <a:buNone/>
                      </a:pPr>
                      <a:r>
                        <a:rPr sz="800" b="1" i="0" u="none" strike="noStrike" dirty="0">
                          <a:solidFill>
                            <a:srgbClr val="FFFFFF"/>
                          </a:solidFill>
                          <a:latin typeface="Open Sans"/>
                        </a:rPr>
                        <a:t>Ναι, είναι το ίδιο γνωστικό αντικείμενο με αυτό που έχω σπουδάσει</a:t>
                      </a:r>
                    </a:p>
                  </a:txBody>
                  <a:tcPr marL="50800" marR="12700" marT="22087" marB="22087" anchor="ctr">
                    <a:lnL>
                      <a:no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3E7DCC"/>
                    </a:solidFill>
                  </a:tcPr>
                </a:tc>
                <a:tc>
                  <a:txBody>
                    <a:bodyPr/>
                    <a:lstStyle/>
                    <a:p>
                      <a:pPr marL="0" lvl="0" indent="0" algn="ctr">
                        <a:buNone/>
                      </a:pPr>
                      <a:r>
                        <a:rPr sz="900" b="0" i="0" u="none" strike="noStrike" dirty="0">
                          <a:solidFill>
                            <a:srgbClr val="FF0000"/>
                          </a:solidFill>
                          <a:latin typeface="Open Sans"/>
                        </a:rPr>
                        <a:t>41%</a:t>
                      </a:r>
                    </a:p>
                  </a:txBody>
                  <a:tcPr marL="12700" marR="12700" marT="22087" marB="22087"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900" b="0" i="0" u="none" strike="noStrike" dirty="0">
                          <a:solidFill>
                            <a:srgbClr val="0000FF"/>
                          </a:solidFill>
                          <a:latin typeface="Open Sans"/>
                        </a:rPr>
                        <a:t>52%</a:t>
                      </a:r>
                    </a:p>
                  </a:txBody>
                  <a:tcPr marL="12700" marR="12700" marT="22087" marB="22087"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900" b="0" i="0" u="none" strike="noStrike" dirty="0">
                          <a:solidFill>
                            <a:srgbClr val="000000"/>
                          </a:solidFill>
                          <a:latin typeface="Open Sans"/>
                        </a:rPr>
                        <a:t>50%</a:t>
                      </a:r>
                    </a:p>
                  </a:txBody>
                  <a:tcPr marL="12700" marR="12700" marT="22087" marB="22087" anchor="ctr">
                    <a:lnL w="12700" cap="flat" cmpd="sng" algn="ctr">
                      <a:solidFill>
                        <a:srgbClr val="FFFFFF"/>
                      </a:solid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9"/>
                    </a:solidFill>
                  </a:tcPr>
                </a:tc>
                <a:extLst>
                  <a:ext uri="{0D108BD9-81ED-4DB2-BD59-A6C34878D82A}">
                    <a16:rowId xmlns:a16="http://schemas.microsoft.com/office/drawing/2014/main" xmlns="" val="10001"/>
                  </a:ext>
                </a:extLst>
              </a:tr>
              <a:tr h="256399">
                <a:tc>
                  <a:txBody>
                    <a:bodyPr/>
                    <a:lstStyle/>
                    <a:p>
                      <a:pPr marL="0" lvl="0" indent="0" algn="ctr">
                        <a:buNone/>
                      </a:pPr>
                      <a:r>
                        <a:rPr sz="800" b="1" i="0" u="none" strike="noStrike" dirty="0">
                          <a:solidFill>
                            <a:srgbClr val="FFFFFF"/>
                          </a:solidFill>
                          <a:latin typeface="Open Sans"/>
                        </a:rPr>
                        <a:t>Όχι, είναι διαφορετικό γνωστικό αντικείμενο με αυτό που </a:t>
                      </a:r>
                      <a:r>
                        <a:rPr sz="800" b="1" i="0" u="none" strike="noStrike" dirty="0" err="1">
                          <a:solidFill>
                            <a:srgbClr val="FFFFFF"/>
                          </a:solidFill>
                          <a:latin typeface="Open Sans"/>
                        </a:rPr>
                        <a:t>έχω</a:t>
                      </a:r>
                      <a:r>
                        <a:rPr sz="800" b="1" i="0" u="none" strike="noStrike" dirty="0">
                          <a:solidFill>
                            <a:srgbClr val="FFFFFF"/>
                          </a:solidFill>
                          <a:latin typeface="Open Sans"/>
                        </a:rPr>
                        <a:t> </a:t>
                      </a:r>
                      <a:r>
                        <a:rPr sz="800" b="1" i="0" u="none" strike="noStrike" dirty="0" err="1" smtClean="0">
                          <a:solidFill>
                            <a:srgbClr val="FFFFFF"/>
                          </a:solidFill>
                          <a:latin typeface="Open Sans"/>
                        </a:rPr>
                        <a:t>σπουδ</a:t>
                      </a:r>
                      <a:r>
                        <a:rPr lang="el-GR" sz="800" b="1" i="0" u="none" strike="noStrike" dirty="0" err="1" smtClean="0">
                          <a:solidFill>
                            <a:srgbClr val="FFFFFF"/>
                          </a:solidFill>
                          <a:latin typeface="Open Sans"/>
                        </a:rPr>
                        <a:t>άσει</a:t>
                      </a:r>
                      <a:endParaRPr sz="800" b="1" i="0" u="none" strike="noStrike" dirty="0">
                        <a:solidFill>
                          <a:srgbClr val="FFFFFF"/>
                        </a:solidFill>
                        <a:latin typeface="Open Sans"/>
                      </a:endParaRPr>
                    </a:p>
                  </a:txBody>
                  <a:tcPr marL="50800" marR="12700" marT="22087" marB="22087"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3E7DCC"/>
                    </a:solidFill>
                  </a:tcPr>
                </a:tc>
                <a:tc>
                  <a:txBody>
                    <a:bodyPr/>
                    <a:lstStyle/>
                    <a:p>
                      <a:pPr marL="0" lvl="0" indent="0" algn="ctr">
                        <a:buNone/>
                      </a:pPr>
                      <a:r>
                        <a:rPr sz="900" b="0" i="0" u="none" strike="noStrike" dirty="0">
                          <a:solidFill>
                            <a:srgbClr val="0000FF"/>
                          </a:solidFill>
                          <a:latin typeface="Open Sans"/>
                        </a:rPr>
                        <a:t>56%</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900" b="0" i="0" u="none" strike="noStrike" dirty="0">
                          <a:solidFill>
                            <a:srgbClr val="FF0000"/>
                          </a:solidFill>
                          <a:latin typeface="Open Sans"/>
                        </a:rPr>
                        <a:t>46%</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900" b="0" i="0" u="none" strike="noStrike" dirty="0">
                          <a:solidFill>
                            <a:srgbClr val="000000"/>
                          </a:solidFill>
                          <a:latin typeface="Open Sans"/>
                        </a:rPr>
                        <a:t>47%</a:t>
                      </a:r>
                    </a:p>
                  </a:txBody>
                  <a:tcPr marL="12700" marR="12700" marT="22087" marB="22087"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9"/>
                    </a:solidFill>
                  </a:tcPr>
                </a:tc>
                <a:extLst>
                  <a:ext uri="{0D108BD9-81ED-4DB2-BD59-A6C34878D82A}">
                    <a16:rowId xmlns:a16="http://schemas.microsoft.com/office/drawing/2014/main" xmlns="" val="10003"/>
                  </a:ext>
                </a:extLst>
              </a:tr>
              <a:tr h="256399">
                <a:tc>
                  <a:txBody>
                    <a:bodyPr/>
                    <a:lstStyle/>
                    <a:p>
                      <a:pPr marL="0" lvl="0" indent="0" algn="ctr">
                        <a:buNone/>
                      </a:pPr>
                      <a:r>
                        <a:rPr sz="800" b="1" i="0" u="none" strike="noStrike" dirty="0">
                          <a:solidFill>
                            <a:srgbClr val="FFFFFF"/>
                          </a:solidFill>
                          <a:latin typeface="Open Sans"/>
                        </a:rPr>
                        <a:t>Δε γνωρίζω / Δεν έχω γνώμη</a:t>
                      </a:r>
                    </a:p>
                  </a:txBody>
                  <a:tcPr marL="50800" marR="12700" marT="22087" marB="22087"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3E7DCC"/>
                    </a:solidFill>
                  </a:tcPr>
                </a:tc>
                <a:tc>
                  <a:txBody>
                    <a:bodyPr/>
                    <a:lstStyle/>
                    <a:p>
                      <a:pPr marL="0" lvl="0" indent="0" algn="ctr">
                        <a:buNone/>
                      </a:pPr>
                      <a:r>
                        <a:rPr sz="900" b="0" i="0" u="none" strike="noStrike" dirty="0">
                          <a:solidFill>
                            <a:srgbClr val="000000"/>
                          </a:solidFill>
                          <a:latin typeface="Open Sans"/>
                        </a:rPr>
                        <a:t>4%</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900" b="0" i="0" u="none" strike="noStrike" dirty="0">
                          <a:solidFill>
                            <a:srgbClr val="000000"/>
                          </a:solidFill>
                          <a:latin typeface="Open Sans"/>
                        </a:rPr>
                        <a:t>3%</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900" b="0" i="0" u="none" strike="noStrike" dirty="0">
                          <a:solidFill>
                            <a:srgbClr val="000000"/>
                          </a:solidFill>
                          <a:latin typeface="Open Sans"/>
                        </a:rPr>
                        <a:t>3%</a:t>
                      </a:r>
                    </a:p>
                  </a:txBody>
                  <a:tcPr marL="12700" marR="12700" marT="22087" marB="22087"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9"/>
                    </a:solidFill>
                  </a:tcPr>
                </a:tc>
                <a:extLst>
                  <a:ext uri="{0D108BD9-81ED-4DB2-BD59-A6C34878D82A}">
                    <a16:rowId xmlns:a16="http://schemas.microsoft.com/office/drawing/2014/main" xmlns="" val="10005"/>
                  </a:ext>
                </a:extLst>
              </a:tr>
            </a:tbl>
          </a:graphicData>
        </a:graphic>
      </p:graphicFrame>
      <p:sp>
        <p:nvSpPr>
          <p:cNvPr id="25" name="24 - Ορθογώνιο"/>
          <p:cNvSpPr/>
          <p:nvPr/>
        </p:nvSpPr>
        <p:spPr>
          <a:xfrm>
            <a:off x="6935586" y="4580310"/>
            <a:ext cx="1318952" cy="49045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26" name="table.Q20.Η.τρέχουσα.θέση.εργασίας.σας.απαιτεί.ίδιο.ή.παραπλήσιο.γνωστικό.αντικείμενο.με.αυτό.που.έχετε.σπουδάσει.by.Q36.Ποιο.είναι.το.είδος.της.σύμβασης.σας." descr="ece17729-4584-487b-879f-2b9d0f097c1c table.Q20.Η.τρέχουσα.θέση.εργασίας.σας.απαιτεί.ίδιο.ή.παραπλήσιο.γνωστικό.αντικείμενο.με.αυτό.που.έχετε.σπουδάσει.by.Q36.Ποιο.είναι.το.είδος.της.σύμβασης.σας. Column Spans Count: 0 Row Spans Count: 0 Stats Count: 0 Right Statistics Count: 0 Below Statistics Count: 0"/>
          <p:cNvGraphicFramePr>
            <a:graphicFrameLocks noGrp="1"/>
          </p:cNvGraphicFramePr>
          <p:nvPr>
            <p:extLst>
              <p:ext uri="{D42A27DB-BD31-4B8C-83A1-F6EECF244321}">
                <p14:modId xmlns:p14="http://schemas.microsoft.com/office/powerpoint/2010/main" xmlns="" val="3773587879"/>
              </p:ext>
            </p:extLst>
          </p:nvPr>
        </p:nvGraphicFramePr>
        <p:xfrm>
          <a:off x="3275675" y="5415090"/>
          <a:ext cx="6887995" cy="1368093"/>
        </p:xfrm>
        <a:graphic>
          <a:graphicData uri="http://schemas.openxmlformats.org/drawingml/2006/table">
            <a:tbl>
              <a:tblPr firstRow="1" firstCol="1" bandRow="1">
                <a:tableStyleId>{5C22544A-7EE6-4342-B048-85BDC9FD1C3A}</a:tableStyleId>
              </a:tblPr>
              <a:tblGrid>
                <a:gridCol w="4081463">
                  <a:extLst>
                    <a:ext uri="{9D8B030D-6E8A-4147-A177-3AD203B41FA5}">
                      <a16:colId xmlns:a16="http://schemas.microsoft.com/office/drawing/2014/main" xmlns="" val="20000"/>
                    </a:ext>
                  </a:extLst>
                </a:gridCol>
                <a:gridCol w="701633">
                  <a:extLst>
                    <a:ext uri="{9D8B030D-6E8A-4147-A177-3AD203B41FA5}">
                      <a16:colId xmlns:a16="http://schemas.microsoft.com/office/drawing/2014/main" xmlns="" val="20002"/>
                    </a:ext>
                  </a:extLst>
                </a:gridCol>
                <a:gridCol w="701633">
                  <a:extLst>
                    <a:ext uri="{9D8B030D-6E8A-4147-A177-3AD203B41FA5}">
                      <a16:colId xmlns:a16="http://schemas.microsoft.com/office/drawing/2014/main" xmlns="" val="20003"/>
                    </a:ext>
                  </a:extLst>
                </a:gridCol>
                <a:gridCol w="701633">
                  <a:extLst>
                    <a:ext uri="{9D8B030D-6E8A-4147-A177-3AD203B41FA5}">
                      <a16:colId xmlns:a16="http://schemas.microsoft.com/office/drawing/2014/main" xmlns="" val="20004"/>
                    </a:ext>
                  </a:extLst>
                </a:gridCol>
                <a:gridCol w="701633">
                  <a:extLst>
                    <a:ext uri="{9D8B030D-6E8A-4147-A177-3AD203B41FA5}">
                      <a16:colId xmlns:a16="http://schemas.microsoft.com/office/drawing/2014/main" xmlns="" val="20005"/>
                    </a:ext>
                  </a:extLst>
                </a:gridCol>
              </a:tblGrid>
              <a:tr h="500316">
                <a:tc>
                  <a:txBody>
                    <a:bodyPr/>
                    <a:lstStyle/>
                    <a:p>
                      <a:pPr marL="0" lvl="0" indent="0" algn="ctr">
                        <a:buNone/>
                      </a:pPr>
                      <a:endParaRPr sz="900" b="1" i="0" u="none" strike="noStrike" dirty="0">
                        <a:solidFill>
                          <a:srgbClr val="FFFFFF"/>
                        </a:solidFill>
                        <a:latin typeface="Open Sans"/>
                      </a:endParaRPr>
                    </a:p>
                  </a:txBody>
                  <a:tcPr marL="12700" marR="12700" marT="19326" marB="19326" anchor="ctr">
                    <a:lnL>
                      <a:noFill/>
                    </a:lnL>
                    <a:lnR w="12700">
                      <a:solidFill>
                        <a:srgbClr val="FFFFFF"/>
                      </a:solidFill>
                    </a:lnR>
                    <a:lnT>
                      <a:noFill/>
                    </a:lnT>
                    <a:lnB w="38100">
                      <a:solidFill>
                        <a:srgbClr val="FFFFFF"/>
                      </a:solidFill>
                    </a:lnB>
                    <a:solidFill>
                      <a:srgbClr val="3E7DCC"/>
                    </a:solidFill>
                  </a:tcPr>
                </a:tc>
                <a:tc>
                  <a:txBody>
                    <a:bodyPr/>
                    <a:lstStyle/>
                    <a:p>
                      <a:pPr marL="0" lvl="0" indent="0" algn="ctr">
                        <a:buNone/>
                      </a:pPr>
                      <a:r>
                        <a:rPr sz="900" b="1" i="0" u="none" strike="noStrike" dirty="0">
                          <a:solidFill>
                            <a:srgbClr val="FFFFFF"/>
                          </a:solidFill>
                          <a:latin typeface="Open Sans"/>
                        </a:rPr>
                        <a:t>Ορισμένου Χρόνου</a:t>
                      </a:r>
                    </a:p>
                  </a:txBody>
                  <a:tcPr marL="12700" marR="12700" marT="19326" marB="19326" anchor="ctr">
                    <a:lnL w="12700" cap="flat" cmpd="sng" algn="ctr">
                      <a:solidFill>
                        <a:srgbClr val="FFFFFF"/>
                      </a:solidFill>
                      <a:prstDash val="solid"/>
                      <a:round/>
                      <a:headEnd type="none" w="med" len="med"/>
                      <a:tailEnd type="none" w="med" len="med"/>
                    </a:lnL>
                    <a:lnR w="12700">
                      <a:solidFill>
                        <a:srgbClr val="FFFFFF"/>
                      </a:solidFill>
                    </a:lnR>
                    <a:lnT>
                      <a:noFill/>
                    </a:lnT>
                    <a:lnB w="38100" cap="flat" cmpd="sng" algn="ctr">
                      <a:solidFill>
                        <a:srgbClr val="FFFFFF"/>
                      </a:solidFill>
                      <a:prstDash val="solid"/>
                      <a:round/>
                      <a:headEnd type="none" w="med" len="med"/>
                      <a:tailEnd type="none" w="med" len="med"/>
                    </a:lnB>
                    <a:solidFill>
                      <a:srgbClr val="3E7DCC"/>
                    </a:solidFill>
                  </a:tcPr>
                </a:tc>
                <a:tc>
                  <a:txBody>
                    <a:bodyPr/>
                    <a:lstStyle/>
                    <a:p>
                      <a:pPr marL="0" lvl="0" indent="0" algn="ctr">
                        <a:buNone/>
                      </a:pPr>
                      <a:r>
                        <a:rPr sz="900" b="1" i="0" u="none" strike="noStrike" dirty="0">
                          <a:solidFill>
                            <a:srgbClr val="FFFFFF"/>
                          </a:solidFill>
                          <a:latin typeface="Open Sans"/>
                        </a:rPr>
                        <a:t>Αορίστου Χρόνου</a:t>
                      </a:r>
                    </a:p>
                  </a:txBody>
                  <a:tcPr marL="12700" marR="12700" marT="19326" marB="19326" anchor="ctr">
                    <a:lnL w="12700" cap="flat" cmpd="sng" algn="ctr">
                      <a:solidFill>
                        <a:srgbClr val="FFFFFF"/>
                      </a:solidFill>
                      <a:prstDash val="solid"/>
                      <a:round/>
                      <a:headEnd type="none" w="med" len="med"/>
                      <a:tailEnd type="none" w="med" len="med"/>
                    </a:lnL>
                    <a:lnR w="12700">
                      <a:solidFill>
                        <a:srgbClr val="FFFFFF"/>
                      </a:solidFill>
                    </a:lnR>
                    <a:lnT>
                      <a:noFill/>
                    </a:lnT>
                    <a:lnB w="38100">
                      <a:solidFill>
                        <a:srgbClr val="FFFFFF"/>
                      </a:solidFill>
                    </a:lnB>
                    <a:solidFill>
                      <a:srgbClr val="3E7DCC"/>
                    </a:solidFill>
                  </a:tcPr>
                </a:tc>
                <a:tc>
                  <a:txBody>
                    <a:bodyPr/>
                    <a:lstStyle/>
                    <a:p>
                      <a:pPr marL="0" lvl="0" indent="0" algn="ctr">
                        <a:buNone/>
                      </a:pPr>
                      <a:r>
                        <a:rPr sz="900" b="1" i="0" u="none" strike="noStrike" dirty="0" err="1">
                          <a:solidFill>
                            <a:srgbClr val="FFFFFF"/>
                          </a:solidFill>
                          <a:latin typeface="Open Sans"/>
                        </a:rPr>
                        <a:t>Σύμβαση</a:t>
                      </a:r>
                      <a:r>
                        <a:rPr sz="900" b="1" i="0" u="none" strike="noStrike" dirty="0">
                          <a:solidFill>
                            <a:srgbClr val="FFFFFF"/>
                          </a:solidFill>
                          <a:latin typeface="Open Sans"/>
                        </a:rPr>
                        <a:t> </a:t>
                      </a:r>
                      <a:r>
                        <a:rPr sz="900" b="1" i="0" u="none" strike="noStrike" dirty="0" err="1" smtClean="0">
                          <a:solidFill>
                            <a:srgbClr val="FFFFFF"/>
                          </a:solidFill>
                          <a:latin typeface="Open Sans"/>
                        </a:rPr>
                        <a:t>Έργου</a:t>
                      </a:r>
                      <a:r>
                        <a:rPr lang="el-GR" sz="900" b="1" i="0" u="none" strike="noStrike" dirty="0" smtClean="0">
                          <a:solidFill>
                            <a:srgbClr val="FFFFFF"/>
                          </a:solidFill>
                          <a:latin typeface="Open Sans"/>
                        </a:rPr>
                        <a:t>*</a:t>
                      </a:r>
                      <a:endParaRPr sz="900" b="1" i="0" u="none" strike="noStrike" dirty="0">
                        <a:solidFill>
                          <a:srgbClr val="FFFFFF"/>
                        </a:solidFill>
                        <a:latin typeface="Open Sans"/>
                      </a:endParaRPr>
                    </a:p>
                  </a:txBody>
                  <a:tcPr marL="12700" marR="12700" marT="19326" marB="19326" anchor="ctr">
                    <a:lnL w="12700" cap="flat" cmpd="sng" algn="ctr">
                      <a:solidFill>
                        <a:srgbClr val="FFFFFF"/>
                      </a:solidFill>
                      <a:prstDash val="solid"/>
                      <a:round/>
                      <a:headEnd type="none" w="med" len="med"/>
                      <a:tailEnd type="none" w="med" len="med"/>
                    </a:lnL>
                    <a:lnR w="12700">
                      <a:solidFill>
                        <a:srgbClr val="FFFFFF"/>
                      </a:solidFill>
                    </a:lnR>
                    <a:lnT>
                      <a:noFill/>
                    </a:lnT>
                    <a:lnB w="38100">
                      <a:solidFill>
                        <a:srgbClr val="FFFFFF"/>
                      </a:solidFill>
                    </a:lnB>
                    <a:solidFill>
                      <a:srgbClr val="3E7DCC"/>
                    </a:solidFill>
                  </a:tcPr>
                </a:tc>
                <a:tc>
                  <a:txBody>
                    <a:bodyPr/>
                    <a:lstStyle/>
                    <a:p>
                      <a:pPr marL="0" lvl="0" indent="0" algn="ctr">
                        <a:buNone/>
                      </a:pPr>
                      <a:r>
                        <a:rPr lang="el-GR" sz="900" b="1" i="0" u="none" strike="noStrike" dirty="0" smtClean="0">
                          <a:solidFill>
                            <a:srgbClr val="FFFFFF"/>
                          </a:solidFill>
                          <a:latin typeface="Open Sans"/>
                        </a:rPr>
                        <a:t>ΣΥΝΟΛΟ</a:t>
                      </a:r>
                      <a:endParaRPr sz="900" b="1" i="0" u="none" strike="noStrike" dirty="0">
                        <a:solidFill>
                          <a:srgbClr val="FFFFFF"/>
                        </a:solidFill>
                        <a:latin typeface="Open Sans"/>
                      </a:endParaRPr>
                    </a:p>
                  </a:txBody>
                  <a:tcPr marL="12700" marR="12700" marT="19326" marB="19326" anchor="ctr">
                    <a:lnL w="12700" cap="flat" cmpd="sng" algn="ctr">
                      <a:solidFill>
                        <a:srgbClr val="FFFFFF"/>
                      </a:solidFill>
                      <a:prstDash val="solid"/>
                      <a:round/>
                      <a:headEnd type="none" w="med" len="med"/>
                      <a:tailEnd type="none" w="med" len="med"/>
                    </a:lnL>
                    <a:lnR w="12700">
                      <a:solidFill>
                        <a:srgbClr val="FFFFFF"/>
                      </a:solidFill>
                    </a:lnR>
                    <a:lnT>
                      <a:noFill/>
                    </a:lnT>
                    <a:lnB w="38100">
                      <a:solidFill>
                        <a:srgbClr val="FFFFFF"/>
                      </a:solidFill>
                    </a:lnB>
                    <a:solidFill>
                      <a:srgbClr val="3E7DCC"/>
                    </a:solidFill>
                  </a:tcPr>
                </a:tc>
                <a:extLst>
                  <a:ext uri="{0D108BD9-81ED-4DB2-BD59-A6C34878D82A}">
                    <a16:rowId xmlns:a16="http://schemas.microsoft.com/office/drawing/2014/main" xmlns="" val="10000"/>
                  </a:ext>
                </a:extLst>
              </a:tr>
              <a:tr h="289259">
                <a:tc>
                  <a:txBody>
                    <a:bodyPr/>
                    <a:lstStyle/>
                    <a:p>
                      <a:pPr marL="0" lvl="0" indent="0" algn="ctr">
                        <a:buNone/>
                      </a:pPr>
                      <a:r>
                        <a:rPr sz="900" b="1" i="0" u="none" strike="noStrike" dirty="0">
                          <a:solidFill>
                            <a:srgbClr val="FFFFFF"/>
                          </a:solidFill>
                          <a:latin typeface="Open Sans"/>
                        </a:rPr>
                        <a:t>Ναι, είναι το ίδιο γνωστικό αντικείμενο με αυτό που έχω σπουδάσει</a:t>
                      </a:r>
                    </a:p>
                  </a:txBody>
                  <a:tcPr marL="50800" marR="12700" marT="19326" marB="19326" anchor="ctr">
                    <a:lnL>
                      <a:no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3E7DCC"/>
                    </a:solidFill>
                  </a:tcPr>
                </a:tc>
                <a:tc>
                  <a:txBody>
                    <a:bodyPr/>
                    <a:lstStyle/>
                    <a:p>
                      <a:pPr marL="0" lvl="0" indent="0" algn="ctr">
                        <a:buNone/>
                      </a:pPr>
                      <a:r>
                        <a:rPr sz="900" b="0" i="0" u="none" strike="noStrike" dirty="0">
                          <a:solidFill>
                            <a:srgbClr val="000000"/>
                          </a:solidFill>
                          <a:latin typeface="Open Sans"/>
                        </a:rPr>
                        <a:t>50%</a:t>
                      </a:r>
                    </a:p>
                  </a:txBody>
                  <a:tcPr marL="12700" marR="12700" marT="19326" marB="19326" anchor="ctr">
                    <a:lnL w="12700" cap="flat" cmpd="sng" algn="ctr">
                      <a:solidFill>
                        <a:srgbClr val="FFFFFF"/>
                      </a:solidFill>
                      <a:prstDash val="solid"/>
                      <a:round/>
                      <a:headEnd type="none" w="med" len="med"/>
                      <a:tailEnd type="none" w="med" len="med"/>
                    </a:lnL>
                    <a:lnR w="12700">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9"/>
                    </a:solidFill>
                  </a:tcPr>
                </a:tc>
                <a:tc>
                  <a:txBody>
                    <a:bodyPr/>
                    <a:lstStyle/>
                    <a:p>
                      <a:pPr marL="0" lvl="0" indent="0" algn="ctr">
                        <a:buNone/>
                      </a:pPr>
                      <a:r>
                        <a:rPr sz="900" b="0" i="0" u="none" strike="noStrike" dirty="0">
                          <a:solidFill>
                            <a:srgbClr val="000000"/>
                          </a:solidFill>
                          <a:latin typeface="Open Sans"/>
                        </a:rPr>
                        <a:t>50%</a:t>
                      </a:r>
                    </a:p>
                  </a:txBody>
                  <a:tcPr marL="12700" marR="12700" marT="19326" marB="19326"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900" b="0" i="0" u="none" strike="noStrike" dirty="0">
                          <a:solidFill>
                            <a:srgbClr val="0000FF"/>
                          </a:solidFill>
                          <a:latin typeface="Open Sans"/>
                        </a:rPr>
                        <a:t>61%</a:t>
                      </a:r>
                    </a:p>
                  </a:txBody>
                  <a:tcPr marL="12700" marR="12700" marT="19326" marB="19326"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900" b="0" i="0" u="none" strike="noStrike" dirty="0">
                          <a:solidFill>
                            <a:srgbClr val="000000"/>
                          </a:solidFill>
                          <a:latin typeface="Open Sans"/>
                        </a:rPr>
                        <a:t>50%</a:t>
                      </a:r>
                    </a:p>
                  </a:txBody>
                  <a:tcPr marL="12700" marR="12700" marT="19326" marB="19326" anchor="ctr">
                    <a:lnL w="12700">
                      <a:solidFill>
                        <a:srgbClr val="FFFFFF"/>
                      </a:solidFill>
                    </a:lnL>
                    <a:lnR>
                      <a:no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extLst>
                  <a:ext uri="{0D108BD9-81ED-4DB2-BD59-A6C34878D82A}">
                    <a16:rowId xmlns:a16="http://schemas.microsoft.com/office/drawing/2014/main" xmlns="" val="10001"/>
                  </a:ext>
                </a:extLst>
              </a:tr>
              <a:tr h="289259">
                <a:tc>
                  <a:txBody>
                    <a:bodyPr/>
                    <a:lstStyle/>
                    <a:p>
                      <a:pPr marL="0" lvl="0" indent="0" algn="ctr">
                        <a:buNone/>
                      </a:pPr>
                      <a:r>
                        <a:rPr sz="900" b="1" i="0" u="none" strike="noStrike" dirty="0">
                          <a:solidFill>
                            <a:srgbClr val="FFFFFF"/>
                          </a:solidFill>
                          <a:latin typeface="Open Sans"/>
                        </a:rPr>
                        <a:t>Όχι, είναι διαφορετικό γνωστικό αντικείμενο με αυτό που </a:t>
                      </a:r>
                      <a:r>
                        <a:rPr sz="900" b="1" i="0" u="none" strike="noStrike" dirty="0" err="1">
                          <a:solidFill>
                            <a:srgbClr val="FFFFFF"/>
                          </a:solidFill>
                          <a:latin typeface="Open Sans"/>
                        </a:rPr>
                        <a:t>έχω</a:t>
                      </a:r>
                      <a:r>
                        <a:rPr sz="900" b="1" i="0" u="none" strike="noStrike" dirty="0">
                          <a:solidFill>
                            <a:srgbClr val="FFFFFF"/>
                          </a:solidFill>
                          <a:latin typeface="Open Sans"/>
                        </a:rPr>
                        <a:t> </a:t>
                      </a:r>
                      <a:r>
                        <a:rPr sz="900" b="1" i="0" u="none" strike="noStrike" dirty="0" err="1" smtClean="0">
                          <a:solidFill>
                            <a:srgbClr val="FFFFFF"/>
                          </a:solidFill>
                          <a:latin typeface="Open Sans"/>
                        </a:rPr>
                        <a:t>σπουδ</a:t>
                      </a:r>
                      <a:r>
                        <a:rPr lang="el-GR" sz="900" b="1" i="0" u="none" strike="noStrike" dirty="0" err="1" smtClean="0">
                          <a:solidFill>
                            <a:srgbClr val="FFFFFF"/>
                          </a:solidFill>
                          <a:latin typeface="Open Sans"/>
                        </a:rPr>
                        <a:t>άσει</a:t>
                      </a:r>
                      <a:endParaRPr sz="900" b="1" i="0" u="none" strike="noStrike" dirty="0">
                        <a:solidFill>
                          <a:srgbClr val="FFFFFF"/>
                        </a:solidFill>
                        <a:latin typeface="Open Sans"/>
                      </a:endParaRPr>
                    </a:p>
                  </a:txBody>
                  <a:tcPr marL="50800" marR="12700" marT="19326" marB="19326"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3E7DCC"/>
                    </a:solidFill>
                  </a:tcPr>
                </a:tc>
                <a:tc>
                  <a:txBody>
                    <a:bodyPr/>
                    <a:lstStyle/>
                    <a:p>
                      <a:pPr marL="0" lvl="0" indent="0" algn="ctr">
                        <a:buNone/>
                      </a:pPr>
                      <a:r>
                        <a:rPr sz="900" b="0" i="0" u="none" strike="noStrike" dirty="0">
                          <a:solidFill>
                            <a:srgbClr val="000000"/>
                          </a:solidFill>
                          <a:latin typeface="Open Sans"/>
                        </a:rPr>
                        <a:t>46%</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9"/>
                    </a:solidFill>
                  </a:tcPr>
                </a:tc>
                <a:tc>
                  <a:txBody>
                    <a:bodyPr/>
                    <a:lstStyle/>
                    <a:p>
                      <a:pPr marL="0" lvl="0" indent="0" algn="ctr">
                        <a:buNone/>
                      </a:pPr>
                      <a:r>
                        <a:rPr sz="900" b="0" i="0" u="none" strike="noStrike" dirty="0">
                          <a:solidFill>
                            <a:srgbClr val="000000"/>
                          </a:solidFill>
                          <a:latin typeface="Open Sans"/>
                        </a:rPr>
                        <a:t>48%</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900" b="0" i="0" u="none" strike="noStrike" dirty="0">
                          <a:solidFill>
                            <a:srgbClr val="FF0000"/>
                          </a:solidFill>
                          <a:latin typeface="Open Sans"/>
                        </a:rPr>
                        <a:t>34%</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900" b="0" i="0" u="none" strike="noStrike" dirty="0">
                          <a:solidFill>
                            <a:srgbClr val="000000"/>
                          </a:solidFill>
                          <a:latin typeface="Open Sans"/>
                        </a:rPr>
                        <a:t>47%</a:t>
                      </a:r>
                    </a:p>
                  </a:txBody>
                  <a:tcPr marL="12700" marR="12700" marT="19326" marB="19326"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extLst>
                  <a:ext uri="{0D108BD9-81ED-4DB2-BD59-A6C34878D82A}">
                    <a16:rowId xmlns:a16="http://schemas.microsoft.com/office/drawing/2014/main" xmlns="" val="10003"/>
                  </a:ext>
                </a:extLst>
              </a:tr>
              <a:tr h="289259">
                <a:tc>
                  <a:txBody>
                    <a:bodyPr/>
                    <a:lstStyle/>
                    <a:p>
                      <a:pPr marL="0" lvl="0" indent="0" algn="ctr">
                        <a:buNone/>
                      </a:pPr>
                      <a:r>
                        <a:rPr sz="900" b="1" i="0" u="none" strike="noStrike" dirty="0">
                          <a:solidFill>
                            <a:srgbClr val="FFFFFF"/>
                          </a:solidFill>
                          <a:latin typeface="Open Sans"/>
                        </a:rPr>
                        <a:t>Δε γνωρίζω / Δεν έχω γνώμη</a:t>
                      </a:r>
                    </a:p>
                  </a:txBody>
                  <a:tcPr marL="50800" marR="12700" marT="19326" marB="19326"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3E7DCC"/>
                    </a:solidFill>
                  </a:tcPr>
                </a:tc>
                <a:tc>
                  <a:txBody>
                    <a:bodyPr/>
                    <a:lstStyle/>
                    <a:p>
                      <a:pPr marL="0" lvl="0" indent="0" algn="ctr">
                        <a:buNone/>
                      </a:pPr>
                      <a:r>
                        <a:rPr sz="900" b="0" i="0" u="none" strike="noStrike" dirty="0">
                          <a:solidFill>
                            <a:srgbClr val="000000"/>
                          </a:solidFill>
                          <a:latin typeface="Open Sans"/>
                        </a:rPr>
                        <a:t>3%</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9"/>
                    </a:solidFill>
                  </a:tcPr>
                </a:tc>
                <a:tc>
                  <a:txBody>
                    <a:bodyPr/>
                    <a:lstStyle/>
                    <a:p>
                      <a:pPr marL="0" lvl="0" indent="0" algn="ctr">
                        <a:buNone/>
                      </a:pPr>
                      <a:r>
                        <a:rPr sz="900" b="0" i="0" u="none" strike="noStrike" dirty="0">
                          <a:solidFill>
                            <a:srgbClr val="000000"/>
                          </a:solidFill>
                          <a:latin typeface="Open Sans"/>
                        </a:rPr>
                        <a:t>3%</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900" b="0" i="0" u="none" strike="noStrike" dirty="0">
                          <a:solidFill>
                            <a:srgbClr val="000000"/>
                          </a:solidFill>
                          <a:latin typeface="Open Sans"/>
                        </a:rPr>
                        <a:t>5%</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900" b="0" i="0" u="none" strike="noStrike" dirty="0">
                          <a:solidFill>
                            <a:srgbClr val="000000"/>
                          </a:solidFill>
                          <a:latin typeface="Open Sans"/>
                        </a:rPr>
                        <a:t>3%</a:t>
                      </a:r>
                    </a:p>
                  </a:txBody>
                  <a:tcPr marL="12700" marR="12700" marT="19326" marB="19326"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extLst>
                  <a:ext uri="{0D108BD9-81ED-4DB2-BD59-A6C34878D82A}">
                    <a16:rowId xmlns:a16="http://schemas.microsoft.com/office/drawing/2014/main" xmlns="" val="10005"/>
                  </a:ext>
                </a:extLst>
              </a:tr>
            </a:tbl>
          </a:graphicData>
        </a:graphic>
      </p:graphicFrame>
      <p:sp>
        <p:nvSpPr>
          <p:cNvPr id="27" name="26 - Ορθογώνιο"/>
          <p:cNvSpPr/>
          <p:nvPr/>
        </p:nvSpPr>
        <p:spPr>
          <a:xfrm>
            <a:off x="8789324" y="5932513"/>
            <a:ext cx="648392" cy="53478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0" name="Picture 13">
            <a:extLst>
              <a:ext uri="{FF2B5EF4-FFF2-40B4-BE49-F238E27FC236}">
                <a16:creationId xmlns:a16="http://schemas.microsoft.com/office/drawing/2014/main" xmlns="" id="{F043DCE5-01DE-CA75-7AB5-DBAC2FBF431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793491" y="4589837"/>
            <a:ext cx="3400425" cy="447675"/>
          </a:xfrm>
          <a:prstGeom prst="rect">
            <a:avLst/>
          </a:prstGeom>
        </p:spPr>
      </p:pic>
      <p:sp>
        <p:nvSpPr>
          <p:cNvPr id="17" name="16 - TextBox"/>
          <p:cNvSpPr txBox="1"/>
          <p:nvPr/>
        </p:nvSpPr>
        <p:spPr>
          <a:xfrm>
            <a:off x="9434965" y="5045826"/>
            <a:ext cx="2238113" cy="338554"/>
          </a:xfrm>
          <a:prstGeom prst="rect">
            <a:avLst/>
          </a:prstGeom>
          <a:noFill/>
        </p:spPr>
        <p:txBody>
          <a:bodyPr wrap="none" rtlCol="0">
            <a:spAutoFit/>
          </a:bodyPr>
          <a:lstStyle/>
          <a:p>
            <a:r>
              <a:rPr lang="el-GR" sz="800" dirty="0" smtClean="0"/>
              <a:t>*Ενδεικτικά αποτελέσματα, Δείγμα &lt;100 ατόμων</a:t>
            </a:r>
          </a:p>
          <a:p>
            <a:r>
              <a:rPr lang="el-GR" sz="800" dirty="0" smtClean="0"/>
              <a:t>**Ενδεικτικά αποτελέσματα, Δείγμα &lt;60 ατόμων</a:t>
            </a:r>
            <a:endParaRPr lang="el-GR" sz="800" dirty="0"/>
          </a:p>
        </p:txBody>
      </p:sp>
    </p:spTree>
    <p:extLst>
      <p:ext uri="{BB962C8B-B14F-4D97-AF65-F5344CB8AC3E}">
        <p14:creationId xmlns:p14="http://schemas.microsoft.com/office/powerpoint/2010/main" xmlns="" val="3615893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FD27A3-AE90-A9B2-FF36-0BBA1CADBD60}"/>
              </a:ext>
            </a:extLst>
          </p:cNvPr>
          <p:cNvSpPr>
            <a:spLocks noGrp="1"/>
          </p:cNvSpPr>
          <p:nvPr>
            <p:ph type="title"/>
          </p:nvPr>
        </p:nvSpPr>
        <p:spPr>
          <a:xfrm>
            <a:off x="3525796" y="-238004"/>
            <a:ext cx="8017476" cy="1325563"/>
          </a:xfrm>
        </p:spPr>
        <p:txBody>
          <a:bodyPr/>
          <a:lstStyle/>
          <a:p>
            <a:r>
              <a:rPr lang="el-GR" i="0" u="none" strike="noStrike" baseline="0" dirty="0">
                <a:solidFill>
                  <a:srgbClr val="365F91"/>
                </a:solidFill>
                <a:latin typeface="Calibri" panose="020F0502020204030204" pitchFamily="34" charset="0"/>
              </a:rPr>
              <a:t>Βασικά Ευρήματα			</a:t>
            </a:r>
            <a:r>
              <a:rPr lang="el-GR" sz="1400" i="0" u="none" strike="noStrike" baseline="0" dirty="0" err="1">
                <a:solidFill>
                  <a:srgbClr val="365F91"/>
                </a:solidFill>
                <a:latin typeface="Calibri" panose="020F0502020204030204" pitchFamily="34" charset="0"/>
              </a:rPr>
              <a:t>Αυτοαξιολόγηση</a:t>
            </a:r>
            <a:r>
              <a:rPr lang="el-GR" sz="1400" i="0" u="none" strike="noStrike" baseline="0" dirty="0">
                <a:solidFill>
                  <a:srgbClr val="365F91"/>
                </a:solidFill>
                <a:latin typeface="Calibri" panose="020F0502020204030204" pitchFamily="34" charset="0"/>
              </a:rPr>
              <a:t> σε σχέση με τις ανάγκες  						στην εργασία</a:t>
            </a:r>
            <a:endParaRPr lang="el-GR" sz="1400" dirty="0"/>
          </a:p>
        </p:txBody>
      </p:sp>
      <p:sp>
        <p:nvSpPr>
          <p:cNvPr id="4" name="Slide Number Placeholder 3">
            <a:extLst>
              <a:ext uri="{FF2B5EF4-FFF2-40B4-BE49-F238E27FC236}">
                <a16:creationId xmlns:a16="http://schemas.microsoft.com/office/drawing/2014/main" xmlns="" id="{CE48BF16-5A09-81B8-0326-69F858C12C4F}"/>
              </a:ext>
            </a:extLst>
          </p:cNvPr>
          <p:cNvSpPr>
            <a:spLocks noGrp="1"/>
          </p:cNvSpPr>
          <p:nvPr>
            <p:ph type="sldNum" sz="quarter" idx="12"/>
          </p:nvPr>
        </p:nvSpPr>
        <p:spPr/>
        <p:txBody>
          <a:bodyPr/>
          <a:lstStyle/>
          <a:p>
            <a:fld id="{3842428D-0812-44E2-9FBD-553AB4E1DE8E}" type="slidenum">
              <a:rPr lang="el-GR" smtClean="0"/>
              <a:pPr/>
              <a:t>11</a:t>
            </a:fld>
            <a:endParaRPr lang="el-GR" dirty="0"/>
          </a:p>
        </p:txBody>
      </p:sp>
      <p:sp>
        <p:nvSpPr>
          <p:cNvPr id="7" name="TextBox 6">
            <a:extLst>
              <a:ext uri="{FF2B5EF4-FFF2-40B4-BE49-F238E27FC236}">
                <a16:creationId xmlns:a16="http://schemas.microsoft.com/office/drawing/2014/main" xmlns="" id="{5F92EA57-7520-7F2B-3826-B173B1B5F478}"/>
              </a:ext>
            </a:extLst>
          </p:cNvPr>
          <p:cNvSpPr txBox="1"/>
          <p:nvPr/>
        </p:nvSpPr>
        <p:spPr>
          <a:xfrm>
            <a:off x="4114800" y="6218968"/>
            <a:ext cx="7235504" cy="461665"/>
          </a:xfrm>
          <a:prstGeom prst="rect">
            <a:avLst/>
          </a:prstGeom>
          <a:noFill/>
        </p:spPr>
        <p:txBody>
          <a:bodyPr wrap="square">
            <a:spAutoFit/>
          </a:bodyPr>
          <a:lstStyle/>
          <a:p>
            <a:r>
              <a:rPr lang="el-GR" sz="1200" dirty="0" err="1">
                <a:effectLst/>
                <a:latin typeface="Cambria" panose="02040503050406030204" pitchFamily="18" charset="0"/>
                <a:ea typeface="Times New Roman" panose="02020603050405020304" pitchFamily="18" charset="0"/>
                <a:cs typeface="Times New Roman" panose="02020603050405020304" pitchFamily="18" charset="0"/>
              </a:rPr>
              <a:t>Αυτοαξιολόγηση</a:t>
            </a:r>
            <a:r>
              <a:rPr lang="el-GR" sz="1200" dirty="0">
                <a:effectLst/>
                <a:latin typeface="Cambria" panose="02040503050406030204" pitchFamily="18" charset="0"/>
                <a:ea typeface="Times New Roman" panose="02020603050405020304" pitchFamily="18" charset="0"/>
                <a:cs typeface="Times New Roman" panose="02020603050405020304" pitchFamily="18" charset="0"/>
              </a:rPr>
              <a:t> σε σχέση με τις προσωπικές δεξιότητες, ικανότητες και γνώσεις και Αξιολόγηση βαθμού αναγκαιότητας προσωπικών δεξιοτήτων, ικανοτήτων και γνώσεων στην τρέχουσα εργασία</a:t>
            </a:r>
            <a:endParaRPr lang="el-GR" sz="1200" dirty="0"/>
          </a:p>
        </p:txBody>
      </p:sp>
      <p:sp>
        <p:nvSpPr>
          <p:cNvPr id="8" name="TextBox 7">
            <a:extLst>
              <a:ext uri="{FF2B5EF4-FFF2-40B4-BE49-F238E27FC236}">
                <a16:creationId xmlns:a16="http://schemas.microsoft.com/office/drawing/2014/main" xmlns="" id="{E751B737-315F-87C4-4CA2-53B3657FEBBB}"/>
              </a:ext>
            </a:extLst>
          </p:cNvPr>
          <p:cNvSpPr txBox="1"/>
          <p:nvPr/>
        </p:nvSpPr>
        <p:spPr>
          <a:xfrm>
            <a:off x="11543272" y="6207853"/>
            <a:ext cx="442750" cy="369332"/>
          </a:xfrm>
          <a:prstGeom prst="rect">
            <a:avLst/>
          </a:prstGeom>
          <a:noFill/>
        </p:spPr>
        <p:txBody>
          <a:bodyPr wrap="none" rtlCol="0">
            <a:spAutoFit/>
          </a:bodyPr>
          <a:lstStyle/>
          <a:p>
            <a:r>
              <a:rPr lang="el-GR" dirty="0"/>
              <a:t>(1)</a:t>
            </a:r>
          </a:p>
        </p:txBody>
      </p:sp>
      <p:graphicFrame>
        <p:nvGraphicFramePr>
          <p:cNvPr id="10" name="1 - Γράφημα"/>
          <p:cNvGraphicFramePr/>
          <p:nvPr/>
        </p:nvGraphicFramePr>
        <p:xfrm>
          <a:off x="3167149" y="723208"/>
          <a:ext cx="9024851" cy="54780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831167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7EF288-CC44-637D-C64B-32EF229E0CAF}"/>
              </a:ext>
            </a:extLst>
          </p:cNvPr>
          <p:cNvSpPr>
            <a:spLocks noGrp="1"/>
          </p:cNvSpPr>
          <p:nvPr>
            <p:ph type="title"/>
          </p:nvPr>
        </p:nvSpPr>
        <p:spPr>
          <a:xfrm>
            <a:off x="3525796" y="-229691"/>
            <a:ext cx="8017476" cy="1325563"/>
          </a:xfrm>
        </p:spPr>
        <p:txBody>
          <a:bodyPr/>
          <a:lstStyle/>
          <a:p>
            <a:r>
              <a:rPr lang="el-GR" i="0" u="none" strike="noStrike" baseline="0" dirty="0">
                <a:solidFill>
                  <a:srgbClr val="365F91"/>
                </a:solidFill>
                <a:latin typeface="Calibri" panose="020F0502020204030204" pitchFamily="34" charset="0"/>
              </a:rPr>
              <a:t>Βασικά Ευρήματα			</a:t>
            </a:r>
            <a:r>
              <a:rPr lang="el-GR" sz="1400" dirty="0" err="1">
                <a:effectLst/>
                <a:latin typeface="Cambria" panose="02040503050406030204" pitchFamily="18" charset="0"/>
                <a:ea typeface="Times New Roman" panose="02020603050405020304" pitchFamily="18" charset="0"/>
                <a:cs typeface="Times New Roman" panose="02020603050405020304" pitchFamily="18" charset="0"/>
              </a:rPr>
              <a:t>Αυτοαξιολόγηση</a:t>
            </a:r>
            <a:r>
              <a:rPr lang="el-GR" sz="1400" dirty="0">
                <a:effectLst/>
                <a:latin typeface="Cambria" panose="02040503050406030204" pitchFamily="18" charset="0"/>
                <a:ea typeface="Times New Roman" panose="02020603050405020304" pitchFamily="18" charset="0"/>
                <a:cs typeface="Times New Roman" panose="02020603050405020304" pitchFamily="18" charset="0"/>
              </a:rPr>
              <a:t> σε σχέση με τις 						ανάγκες στην εργασ</a:t>
            </a:r>
            <a:r>
              <a:rPr lang="el-GR" sz="1400" dirty="0">
                <a:latin typeface="Cambria" panose="02040503050406030204" pitchFamily="18" charset="0"/>
                <a:ea typeface="Times New Roman" panose="02020603050405020304" pitchFamily="18" charset="0"/>
                <a:cs typeface="Times New Roman" panose="02020603050405020304" pitchFamily="18" charset="0"/>
              </a:rPr>
              <a:t>ία</a:t>
            </a:r>
            <a:endParaRPr lang="el-GR" sz="1400" dirty="0"/>
          </a:p>
        </p:txBody>
      </p:sp>
      <p:sp>
        <p:nvSpPr>
          <p:cNvPr id="4" name="Slide Number Placeholder 3">
            <a:extLst>
              <a:ext uri="{FF2B5EF4-FFF2-40B4-BE49-F238E27FC236}">
                <a16:creationId xmlns:a16="http://schemas.microsoft.com/office/drawing/2014/main" xmlns="" id="{A361528A-1BD6-2CC8-4F42-3B5CF322B09A}"/>
              </a:ext>
            </a:extLst>
          </p:cNvPr>
          <p:cNvSpPr>
            <a:spLocks noGrp="1"/>
          </p:cNvSpPr>
          <p:nvPr>
            <p:ph type="sldNum" sz="quarter" idx="12"/>
          </p:nvPr>
        </p:nvSpPr>
        <p:spPr/>
        <p:txBody>
          <a:bodyPr/>
          <a:lstStyle/>
          <a:p>
            <a:fld id="{3842428D-0812-44E2-9FBD-553AB4E1DE8E}" type="slidenum">
              <a:rPr lang="el-GR" smtClean="0"/>
              <a:pPr/>
              <a:t>12</a:t>
            </a:fld>
            <a:endParaRPr lang="el-GR" dirty="0"/>
          </a:p>
        </p:txBody>
      </p:sp>
      <p:sp>
        <p:nvSpPr>
          <p:cNvPr id="6" name="TextBox 5">
            <a:extLst>
              <a:ext uri="{FF2B5EF4-FFF2-40B4-BE49-F238E27FC236}">
                <a16:creationId xmlns:a16="http://schemas.microsoft.com/office/drawing/2014/main" xmlns="" id="{C073043D-9651-5D53-D018-32F2902145D8}"/>
              </a:ext>
            </a:extLst>
          </p:cNvPr>
          <p:cNvSpPr txBox="1"/>
          <p:nvPr/>
        </p:nvSpPr>
        <p:spPr>
          <a:xfrm>
            <a:off x="11543272" y="6207853"/>
            <a:ext cx="442750" cy="369332"/>
          </a:xfrm>
          <a:prstGeom prst="rect">
            <a:avLst/>
          </a:prstGeom>
          <a:noFill/>
        </p:spPr>
        <p:txBody>
          <a:bodyPr wrap="none" rtlCol="0">
            <a:spAutoFit/>
          </a:bodyPr>
          <a:lstStyle/>
          <a:p>
            <a:r>
              <a:rPr lang="el-GR" dirty="0"/>
              <a:t>(2)</a:t>
            </a:r>
          </a:p>
        </p:txBody>
      </p:sp>
      <p:sp>
        <p:nvSpPr>
          <p:cNvPr id="8" name="TextBox 7">
            <a:extLst>
              <a:ext uri="{FF2B5EF4-FFF2-40B4-BE49-F238E27FC236}">
                <a16:creationId xmlns:a16="http://schemas.microsoft.com/office/drawing/2014/main" xmlns="" id="{FD331BE6-94F4-477A-717E-2910CA00A8BF}"/>
              </a:ext>
            </a:extLst>
          </p:cNvPr>
          <p:cNvSpPr txBox="1"/>
          <p:nvPr/>
        </p:nvSpPr>
        <p:spPr>
          <a:xfrm>
            <a:off x="4123189" y="6174927"/>
            <a:ext cx="7772400" cy="461665"/>
          </a:xfrm>
          <a:prstGeom prst="rect">
            <a:avLst/>
          </a:prstGeom>
          <a:noFill/>
        </p:spPr>
        <p:txBody>
          <a:bodyPr wrap="square">
            <a:spAutoFit/>
          </a:bodyPr>
          <a:lstStyle/>
          <a:p>
            <a:r>
              <a:rPr lang="el-GR" sz="1200" dirty="0" err="1">
                <a:latin typeface="Cambria" panose="02040503050406030204" pitchFamily="18" charset="0"/>
                <a:cs typeface="Times New Roman" panose="02020603050405020304" pitchFamily="18" charset="0"/>
              </a:rPr>
              <a:t>Αυτοαξιολόγηση</a:t>
            </a:r>
            <a:r>
              <a:rPr lang="el-GR" sz="1200" dirty="0">
                <a:latin typeface="Cambria" panose="02040503050406030204" pitchFamily="18" charset="0"/>
                <a:cs typeface="Times New Roman" panose="02020603050405020304" pitchFamily="18" charset="0"/>
              </a:rPr>
              <a:t> σε σχέση με τις προσωπικές δεξιότητες, ικανότητες και γνώσεις και Αξιολόγηση βαθμού αναγκαιότητας προσωπικών δεξιοτήτων, ικανοτήτων και γνώσεων στην τρέχουσα εργασία</a:t>
            </a:r>
          </a:p>
        </p:txBody>
      </p:sp>
      <p:graphicFrame>
        <p:nvGraphicFramePr>
          <p:cNvPr id="9" name="1 - Γράφημα"/>
          <p:cNvGraphicFramePr/>
          <p:nvPr/>
        </p:nvGraphicFramePr>
        <p:xfrm>
          <a:off x="3150524" y="756457"/>
          <a:ext cx="9041476" cy="53284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45925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5A254297-16BF-E695-D590-8BF3EB7D4331}"/>
              </a:ext>
            </a:extLst>
          </p:cNvPr>
          <p:cNvSpPr>
            <a:spLocks noGrp="1"/>
          </p:cNvSpPr>
          <p:nvPr>
            <p:ph type="sldNum" sz="quarter" idx="12"/>
          </p:nvPr>
        </p:nvSpPr>
        <p:spPr/>
        <p:txBody>
          <a:bodyPr/>
          <a:lstStyle/>
          <a:p>
            <a:fld id="{3842428D-0812-44E2-9FBD-553AB4E1DE8E}" type="slidenum">
              <a:rPr lang="el-GR" smtClean="0"/>
              <a:pPr/>
              <a:t>13</a:t>
            </a:fld>
            <a:endParaRPr lang="el-GR" dirty="0"/>
          </a:p>
        </p:txBody>
      </p:sp>
      <p:pic>
        <p:nvPicPr>
          <p:cNvPr id="5" name="Εικόνα 9" descr="7b172c4e-ff97-4392-8a5f-b70ad39f801f table.Q1.Κατηγορία.Εργαζομένου..9">
            <a:extLst>
              <a:ext uri="{FF2B5EF4-FFF2-40B4-BE49-F238E27FC236}">
                <a16:creationId xmlns:a16="http://schemas.microsoft.com/office/drawing/2014/main" xmlns="" id="{8B7B0BF1-085D-A7D3-5690-1D20CDD4C411}"/>
              </a:ext>
            </a:extLst>
          </p:cNvPr>
          <p:cNvPicPr>
            <a:picLocks noGrp="1"/>
          </p:cNvPicPr>
          <p:nvPr>
            <p:ph idx="1"/>
          </p:nvPr>
        </p:nvPicPr>
        <p:blipFill>
          <a:blip r:embed="rId2" cstate="print"/>
          <a:stretch>
            <a:fillRect/>
          </a:stretch>
        </p:blipFill>
        <p:spPr>
          <a:xfrm>
            <a:off x="2718262" y="1995055"/>
            <a:ext cx="4688377" cy="2676697"/>
          </a:xfrm>
          <a:prstGeom prst="rect">
            <a:avLst/>
          </a:prstGeom>
        </p:spPr>
      </p:pic>
      <p:pic>
        <p:nvPicPr>
          <p:cNvPr id="9" name="Picture 8">
            <a:extLst>
              <a:ext uri="{FF2B5EF4-FFF2-40B4-BE49-F238E27FC236}">
                <a16:creationId xmlns:a16="http://schemas.microsoft.com/office/drawing/2014/main" xmlns="" id="{CB0E4FF5-AF67-53CE-72CC-BAD754BDF6F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68975" y="5688967"/>
            <a:ext cx="2305050" cy="295275"/>
          </a:xfrm>
          <a:prstGeom prst="rect">
            <a:avLst/>
          </a:prstGeom>
        </p:spPr>
      </p:pic>
      <p:pic>
        <p:nvPicPr>
          <p:cNvPr id="10" name="Εικόνα 10" descr="a1a748fd-04d1-46ea-b1cf-76fc70ca6762 table.Q1.Κατηγορία.Εργαζομένου..11">
            <a:extLst>
              <a:ext uri="{FF2B5EF4-FFF2-40B4-BE49-F238E27FC236}">
                <a16:creationId xmlns:a16="http://schemas.microsoft.com/office/drawing/2014/main" xmlns="" id="{AC55F1D3-8857-DA09-EF59-A76762C053CF}"/>
              </a:ext>
            </a:extLst>
          </p:cNvPr>
          <p:cNvPicPr/>
          <p:nvPr/>
        </p:nvPicPr>
        <p:blipFill>
          <a:blip r:embed="rId4" cstate="print"/>
          <a:stretch>
            <a:fillRect/>
          </a:stretch>
        </p:blipFill>
        <p:spPr>
          <a:xfrm>
            <a:off x="6921500" y="2114704"/>
            <a:ext cx="5270500" cy="2846705"/>
          </a:xfrm>
          <a:prstGeom prst="rect">
            <a:avLst/>
          </a:prstGeom>
        </p:spPr>
      </p:pic>
      <p:sp>
        <p:nvSpPr>
          <p:cNvPr id="11" name="Title 1">
            <a:extLst>
              <a:ext uri="{FF2B5EF4-FFF2-40B4-BE49-F238E27FC236}">
                <a16:creationId xmlns:a16="http://schemas.microsoft.com/office/drawing/2014/main" xmlns="" id="{3FC63052-7A00-6694-D2CD-0A253DCCA8F4}"/>
              </a:ext>
            </a:extLst>
          </p:cNvPr>
          <p:cNvSpPr>
            <a:spLocks noGrp="1"/>
          </p:cNvSpPr>
          <p:nvPr>
            <p:ph type="title"/>
          </p:nvPr>
        </p:nvSpPr>
        <p:spPr>
          <a:xfrm>
            <a:off x="3525838" y="360363"/>
            <a:ext cx="8016875" cy="1325562"/>
          </a:xfrm>
        </p:spPr>
        <p:txBody>
          <a:bodyPr/>
          <a:lstStyle/>
          <a:p>
            <a:r>
              <a:rPr lang="el-GR" i="0" u="none" strike="noStrike" baseline="0" dirty="0">
                <a:solidFill>
                  <a:srgbClr val="365F91"/>
                </a:solidFill>
                <a:latin typeface="Calibri" panose="020F0502020204030204" pitchFamily="34" charset="0"/>
              </a:rPr>
              <a:t>Βασικά Ευρήματα				</a:t>
            </a:r>
            <a:r>
              <a:rPr lang="el-GR" sz="1400" dirty="0">
                <a:effectLst/>
                <a:latin typeface="Cambria" panose="02040503050406030204" pitchFamily="18" charset="0"/>
                <a:ea typeface="Times New Roman" panose="02020603050405020304" pitchFamily="18" charset="0"/>
                <a:cs typeface="Times New Roman" panose="02020603050405020304" pitchFamily="18" charset="0"/>
              </a:rPr>
              <a:t>Χρήση Η/Υ στην εργασία</a:t>
            </a:r>
            <a:endParaRPr lang="el-GR" sz="1400" dirty="0"/>
          </a:p>
        </p:txBody>
      </p:sp>
      <p:cxnSp>
        <p:nvCxnSpPr>
          <p:cNvPr id="8" name="7 - Ευθεία γραμμή σύνδεσης"/>
          <p:cNvCxnSpPr/>
          <p:nvPr/>
        </p:nvCxnSpPr>
        <p:spPr>
          <a:xfrm>
            <a:off x="7082453" y="3258590"/>
            <a:ext cx="485463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31205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5A254297-16BF-E695-D590-8BF3EB7D4331}"/>
              </a:ext>
            </a:extLst>
          </p:cNvPr>
          <p:cNvSpPr>
            <a:spLocks noGrp="1"/>
          </p:cNvSpPr>
          <p:nvPr>
            <p:ph type="sldNum" sz="quarter" idx="12"/>
          </p:nvPr>
        </p:nvSpPr>
        <p:spPr/>
        <p:txBody>
          <a:bodyPr/>
          <a:lstStyle/>
          <a:p>
            <a:fld id="{3842428D-0812-44E2-9FBD-553AB4E1DE8E}" type="slidenum">
              <a:rPr lang="el-GR" smtClean="0"/>
              <a:pPr/>
              <a:t>14</a:t>
            </a:fld>
            <a:endParaRPr lang="el-GR" dirty="0"/>
          </a:p>
        </p:txBody>
      </p:sp>
      <p:pic>
        <p:nvPicPr>
          <p:cNvPr id="9" name="Picture 8">
            <a:extLst>
              <a:ext uri="{FF2B5EF4-FFF2-40B4-BE49-F238E27FC236}">
                <a16:creationId xmlns:a16="http://schemas.microsoft.com/office/drawing/2014/main" xmlns="" id="{CB0E4FF5-AF67-53CE-72CC-BAD754BDF6F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68975" y="6087991"/>
            <a:ext cx="2305050" cy="295275"/>
          </a:xfrm>
          <a:prstGeom prst="rect">
            <a:avLst/>
          </a:prstGeom>
        </p:spPr>
      </p:pic>
      <p:sp>
        <p:nvSpPr>
          <p:cNvPr id="11" name="Title 1">
            <a:extLst>
              <a:ext uri="{FF2B5EF4-FFF2-40B4-BE49-F238E27FC236}">
                <a16:creationId xmlns:a16="http://schemas.microsoft.com/office/drawing/2014/main" xmlns="" id="{3FC63052-7A00-6694-D2CD-0A253DCCA8F4}"/>
              </a:ext>
            </a:extLst>
          </p:cNvPr>
          <p:cNvSpPr>
            <a:spLocks noGrp="1"/>
          </p:cNvSpPr>
          <p:nvPr>
            <p:ph type="title"/>
          </p:nvPr>
        </p:nvSpPr>
        <p:spPr>
          <a:xfrm>
            <a:off x="3525838" y="360363"/>
            <a:ext cx="8016875" cy="1325562"/>
          </a:xfrm>
        </p:spPr>
        <p:txBody>
          <a:bodyPr/>
          <a:lstStyle/>
          <a:p>
            <a:r>
              <a:rPr lang="el-GR" i="0" u="none" strike="noStrike" baseline="0" dirty="0">
                <a:solidFill>
                  <a:srgbClr val="365F91"/>
                </a:solidFill>
                <a:latin typeface="Calibri" panose="020F0502020204030204" pitchFamily="34" charset="0"/>
              </a:rPr>
              <a:t>Βασικά Ευρήματα				</a:t>
            </a:r>
            <a:r>
              <a:rPr lang="el-GR" sz="1400" dirty="0">
                <a:effectLst/>
                <a:latin typeface="Cambria" panose="02040503050406030204" pitchFamily="18" charset="0"/>
                <a:ea typeface="Times New Roman" panose="02020603050405020304" pitchFamily="18" charset="0"/>
                <a:cs typeface="Times New Roman" panose="02020603050405020304" pitchFamily="18" charset="0"/>
              </a:rPr>
              <a:t>Χρήση Η/Υ στην εργασία</a:t>
            </a:r>
            <a:endParaRPr lang="el-GR" sz="1400" dirty="0"/>
          </a:p>
        </p:txBody>
      </p:sp>
      <p:graphicFrame>
        <p:nvGraphicFramePr>
          <p:cNvPr id="8" name="table.Q23.Χρησιμοποιείτε.Η.Υ.στο.πλαίσιο.της.εκτέλεσης.της.εργασίας.σας.by.Q16.Παρακαλώ.αντιστοιχίστε.το.επάγγελμά.σας.σύμφωνα.με.την.παρακάτω.ταξινόμηση." descr="93956561-63d0-40a7-aa54-99a5e02c7dee table.Q23.Χρησιμοποιείτε.Η.Υ.στο.πλαίσιο.της.εκτέλεσης.της.εργασίας.σας.by.Q16.Παρακαλώ.αντιστοιχίστε.το.επάγγελμά.σας.σύμφωνα.με.την.παρακάτω.ταξινόμηση. Column Spans Count: 0 Row Spans Count: 0 Stats Count: 0 Right Statistics Count: 0 Below Statistics Count: 0"/>
          <p:cNvGraphicFramePr>
            <a:graphicFrameLocks noGrp="1"/>
          </p:cNvGraphicFramePr>
          <p:nvPr>
            <p:extLst>
              <p:ext uri="{D42A27DB-BD31-4B8C-83A1-F6EECF244321}">
                <p14:modId xmlns:p14="http://schemas.microsoft.com/office/powerpoint/2010/main" xmlns="" val="273320180"/>
              </p:ext>
            </p:extLst>
          </p:nvPr>
        </p:nvGraphicFramePr>
        <p:xfrm>
          <a:off x="3399906" y="1392926"/>
          <a:ext cx="8292920" cy="1392155"/>
        </p:xfrm>
        <a:graphic>
          <a:graphicData uri="http://schemas.openxmlformats.org/drawingml/2006/table">
            <a:tbl>
              <a:tblPr firstRow="1" firstCol="1" bandRow="1">
                <a:tableStyleId>{5C22544A-7EE6-4342-B048-85BDC9FD1C3A}</a:tableStyleId>
              </a:tblPr>
              <a:tblGrid>
                <a:gridCol w="515389">
                  <a:extLst>
                    <a:ext uri="{9D8B030D-6E8A-4147-A177-3AD203B41FA5}">
                      <a16:colId xmlns:a16="http://schemas.microsoft.com/office/drawing/2014/main" xmlns="" val="20000"/>
                    </a:ext>
                  </a:extLst>
                </a:gridCol>
                <a:gridCol w="847898">
                  <a:extLst>
                    <a:ext uri="{9D8B030D-6E8A-4147-A177-3AD203B41FA5}">
                      <a16:colId xmlns:a16="http://schemas.microsoft.com/office/drawing/2014/main" xmlns="" val="20001"/>
                    </a:ext>
                  </a:extLst>
                </a:gridCol>
                <a:gridCol w="687500">
                  <a:extLst>
                    <a:ext uri="{9D8B030D-6E8A-4147-A177-3AD203B41FA5}">
                      <a16:colId xmlns:a16="http://schemas.microsoft.com/office/drawing/2014/main" xmlns="" val="20002"/>
                    </a:ext>
                  </a:extLst>
                </a:gridCol>
                <a:gridCol w="889626">
                  <a:extLst>
                    <a:ext uri="{9D8B030D-6E8A-4147-A177-3AD203B41FA5}">
                      <a16:colId xmlns:a16="http://schemas.microsoft.com/office/drawing/2014/main" xmlns="" val="20003"/>
                    </a:ext>
                  </a:extLst>
                </a:gridCol>
                <a:gridCol w="730458">
                  <a:extLst>
                    <a:ext uri="{9D8B030D-6E8A-4147-A177-3AD203B41FA5}">
                      <a16:colId xmlns:a16="http://schemas.microsoft.com/office/drawing/2014/main" xmlns="" val="20004"/>
                    </a:ext>
                  </a:extLst>
                </a:gridCol>
                <a:gridCol w="1048793">
                  <a:extLst>
                    <a:ext uri="{9D8B030D-6E8A-4147-A177-3AD203B41FA5}">
                      <a16:colId xmlns:a16="http://schemas.microsoft.com/office/drawing/2014/main" xmlns="" val="20005"/>
                    </a:ext>
                  </a:extLst>
                </a:gridCol>
                <a:gridCol w="889626">
                  <a:extLst>
                    <a:ext uri="{9D8B030D-6E8A-4147-A177-3AD203B41FA5}">
                      <a16:colId xmlns:a16="http://schemas.microsoft.com/office/drawing/2014/main" xmlns="" val="20007"/>
                    </a:ext>
                  </a:extLst>
                </a:gridCol>
                <a:gridCol w="889626">
                  <a:extLst>
                    <a:ext uri="{9D8B030D-6E8A-4147-A177-3AD203B41FA5}">
                      <a16:colId xmlns:a16="http://schemas.microsoft.com/office/drawing/2014/main" xmlns="" val="20008"/>
                    </a:ext>
                  </a:extLst>
                </a:gridCol>
                <a:gridCol w="1044659">
                  <a:extLst>
                    <a:ext uri="{9D8B030D-6E8A-4147-A177-3AD203B41FA5}">
                      <a16:colId xmlns:a16="http://schemas.microsoft.com/office/drawing/2014/main" xmlns="" val="20009"/>
                    </a:ext>
                  </a:extLst>
                </a:gridCol>
                <a:gridCol w="749345">
                  <a:extLst>
                    <a:ext uri="{9D8B030D-6E8A-4147-A177-3AD203B41FA5}">
                      <a16:colId xmlns:a16="http://schemas.microsoft.com/office/drawing/2014/main" xmlns="" val="20011"/>
                    </a:ext>
                  </a:extLst>
                </a:gridCol>
              </a:tblGrid>
              <a:tr h="884761">
                <a:tc>
                  <a:txBody>
                    <a:bodyPr/>
                    <a:lstStyle/>
                    <a:p>
                      <a:pPr marL="0" lvl="0" indent="0" algn="ctr">
                        <a:buNone/>
                      </a:pPr>
                      <a:endParaRPr sz="800" b="1" i="0" u="none" strike="noStrike" dirty="0">
                        <a:solidFill>
                          <a:srgbClr val="FFFFFF"/>
                        </a:solidFill>
                        <a:latin typeface="Open Sans"/>
                      </a:endParaRPr>
                    </a:p>
                  </a:txBody>
                  <a:tcPr marL="12700" marR="12700" marT="22087" marB="22087" anchor="ctr">
                    <a:lnL>
                      <a:noFill/>
                    </a:lnL>
                    <a:lnR w="12700">
                      <a:solidFill>
                        <a:srgbClr val="FFFFFF"/>
                      </a:solidFill>
                    </a:lnR>
                    <a:lnT>
                      <a:noFill/>
                    </a:lnT>
                    <a:lnB w="38100">
                      <a:solidFill>
                        <a:srgbClr val="FFFFFF"/>
                      </a:solidFill>
                    </a:lnB>
                    <a:solidFill>
                      <a:srgbClr val="3E7DCC"/>
                    </a:solidFill>
                  </a:tcPr>
                </a:tc>
                <a:tc>
                  <a:txBody>
                    <a:bodyPr/>
                    <a:lstStyle/>
                    <a:p>
                      <a:pPr marL="0" lvl="0" indent="0" algn="ctr">
                        <a:buNone/>
                      </a:pPr>
                      <a:r>
                        <a:rPr sz="700" b="1" i="0" u="none" strike="noStrike" dirty="0">
                          <a:solidFill>
                            <a:srgbClr val="FFFFFF"/>
                          </a:solidFill>
                          <a:latin typeface="Open Sans"/>
                        </a:rPr>
                        <a:t>Ανώτερα διευθυντικά και διοικητικά στελέχη</a:t>
                      </a:r>
                    </a:p>
                  </a:txBody>
                  <a:tcPr marL="12700" marR="12700" marT="22087" marB="22087" anchor="ctr">
                    <a:lnL w="12700">
                      <a:solidFill>
                        <a:srgbClr val="FFFFFF"/>
                      </a:solidFill>
                    </a:lnL>
                    <a:lnR w="12700">
                      <a:solidFill>
                        <a:srgbClr val="FFFFFF"/>
                      </a:solidFill>
                    </a:lnR>
                    <a:lnT>
                      <a:noFill/>
                    </a:lnT>
                    <a:lnB w="38100">
                      <a:solidFill>
                        <a:srgbClr val="FFFFFF"/>
                      </a:solidFill>
                    </a:lnB>
                    <a:solidFill>
                      <a:srgbClr val="3E7DCC"/>
                    </a:solidFill>
                  </a:tcPr>
                </a:tc>
                <a:tc>
                  <a:txBody>
                    <a:bodyPr/>
                    <a:lstStyle/>
                    <a:p>
                      <a:pPr marL="0" lvl="0" indent="0" algn="ctr">
                        <a:buNone/>
                      </a:pPr>
                      <a:r>
                        <a:rPr sz="700" b="1" i="0" u="none" strike="noStrike" dirty="0">
                          <a:solidFill>
                            <a:srgbClr val="FFFFFF"/>
                          </a:solidFill>
                          <a:latin typeface="Open Sans"/>
                        </a:rPr>
                        <a:t>Επαγγελματίες</a:t>
                      </a:r>
                    </a:p>
                  </a:txBody>
                  <a:tcPr marL="12700" marR="12700" marT="22087" marB="22087" anchor="ctr">
                    <a:lnL w="12700" cap="flat" cmpd="sng" algn="ctr">
                      <a:solidFill>
                        <a:srgbClr val="FFFFFF"/>
                      </a:solidFill>
                      <a:prstDash val="solid"/>
                      <a:round/>
                      <a:headEnd type="none" w="med" len="med"/>
                      <a:tailEnd type="none" w="med" len="med"/>
                    </a:lnL>
                    <a:lnR w="12700">
                      <a:solidFill>
                        <a:srgbClr val="FFFFFF"/>
                      </a:solidFill>
                    </a:lnR>
                    <a:lnT>
                      <a:noFill/>
                    </a:lnT>
                    <a:lnB w="38100">
                      <a:solidFill>
                        <a:srgbClr val="FFFFFF"/>
                      </a:solidFill>
                    </a:lnB>
                    <a:solidFill>
                      <a:srgbClr val="3E7DCC"/>
                    </a:solidFill>
                  </a:tcPr>
                </a:tc>
                <a:tc>
                  <a:txBody>
                    <a:bodyPr/>
                    <a:lstStyle/>
                    <a:p>
                      <a:pPr marL="0" lvl="0" indent="0" algn="ctr">
                        <a:buNone/>
                      </a:pPr>
                      <a:r>
                        <a:rPr sz="700" b="1" i="0" u="none" strike="noStrike" dirty="0">
                          <a:solidFill>
                            <a:srgbClr val="FFFFFF"/>
                          </a:solidFill>
                          <a:latin typeface="Open Sans"/>
                        </a:rPr>
                        <a:t>Τεχνικοί και ασκούντες συναφή επαγγέλματα</a:t>
                      </a:r>
                    </a:p>
                  </a:txBody>
                  <a:tcPr marL="12700" marR="12700" marT="22087" marB="22087" anchor="ctr">
                    <a:lnL w="12700" cap="flat" cmpd="sng" algn="ctr">
                      <a:solidFill>
                        <a:srgbClr val="FFFFFF"/>
                      </a:solidFill>
                      <a:prstDash val="solid"/>
                      <a:round/>
                      <a:headEnd type="none" w="med" len="med"/>
                      <a:tailEnd type="none" w="med" len="med"/>
                    </a:lnL>
                    <a:lnR w="12700">
                      <a:solidFill>
                        <a:srgbClr val="FFFFFF"/>
                      </a:solidFill>
                    </a:lnR>
                    <a:lnT>
                      <a:noFill/>
                    </a:lnT>
                    <a:lnB w="38100">
                      <a:solidFill>
                        <a:srgbClr val="FFFFFF"/>
                      </a:solidFill>
                    </a:lnB>
                    <a:solidFill>
                      <a:srgbClr val="3E7DCC"/>
                    </a:solidFill>
                  </a:tcPr>
                </a:tc>
                <a:tc>
                  <a:txBody>
                    <a:bodyPr/>
                    <a:lstStyle/>
                    <a:p>
                      <a:pPr marL="0" lvl="0" indent="0" algn="ctr">
                        <a:buNone/>
                      </a:pPr>
                      <a:r>
                        <a:rPr sz="700" b="1" i="0" u="none" strike="noStrike" dirty="0">
                          <a:solidFill>
                            <a:srgbClr val="FFFFFF"/>
                          </a:solidFill>
                          <a:latin typeface="Open Sans"/>
                        </a:rPr>
                        <a:t>Υπάλληλοι γραφείου</a:t>
                      </a:r>
                    </a:p>
                  </a:txBody>
                  <a:tcPr marL="12700" marR="12700" marT="22087" marB="22087" anchor="ctr">
                    <a:lnL w="12700" cap="flat" cmpd="sng" algn="ctr">
                      <a:solidFill>
                        <a:srgbClr val="FFFFFF"/>
                      </a:solidFill>
                      <a:prstDash val="solid"/>
                      <a:round/>
                      <a:headEnd type="none" w="med" len="med"/>
                      <a:tailEnd type="none" w="med" len="med"/>
                    </a:lnL>
                    <a:lnR w="12700">
                      <a:solidFill>
                        <a:srgbClr val="FFFFFF"/>
                      </a:solidFill>
                    </a:lnR>
                    <a:lnT>
                      <a:noFill/>
                    </a:lnT>
                    <a:lnB w="38100">
                      <a:solidFill>
                        <a:srgbClr val="FFFFFF"/>
                      </a:solidFill>
                    </a:lnB>
                    <a:solidFill>
                      <a:srgbClr val="3E7DCC"/>
                    </a:solidFill>
                  </a:tcPr>
                </a:tc>
                <a:tc>
                  <a:txBody>
                    <a:bodyPr/>
                    <a:lstStyle/>
                    <a:p>
                      <a:pPr marL="0" lvl="0" indent="0" algn="ctr">
                        <a:buNone/>
                      </a:pPr>
                      <a:r>
                        <a:rPr sz="700" b="1" i="0" u="none" strike="noStrike" dirty="0">
                          <a:solidFill>
                            <a:srgbClr val="FFFFFF"/>
                          </a:solidFill>
                          <a:latin typeface="Open Sans"/>
                        </a:rPr>
                        <a:t>Απασχολούμενοι στην παροχή υπηρεσιών και πωλητές</a:t>
                      </a:r>
                    </a:p>
                  </a:txBody>
                  <a:tcPr marL="12700" marR="12700" marT="22087" marB="22087" anchor="ctr">
                    <a:lnL w="12700" cap="flat" cmpd="sng" algn="ctr">
                      <a:solidFill>
                        <a:srgbClr val="FFFFFF"/>
                      </a:solidFill>
                      <a:prstDash val="solid"/>
                      <a:round/>
                      <a:headEnd type="none" w="med" len="med"/>
                      <a:tailEnd type="none" w="med" len="med"/>
                    </a:lnL>
                    <a:lnR w="12700">
                      <a:solidFill>
                        <a:srgbClr val="FFFFFF"/>
                      </a:solidFill>
                    </a:lnR>
                    <a:lnT>
                      <a:noFill/>
                    </a:lnT>
                    <a:lnB w="38100">
                      <a:solidFill>
                        <a:srgbClr val="FFFFFF"/>
                      </a:solidFill>
                    </a:lnB>
                    <a:solidFill>
                      <a:srgbClr val="3E7DCC"/>
                    </a:solidFill>
                  </a:tcPr>
                </a:tc>
                <a:tc>
                  <a:txBody>
                    <a:bodyPr/>
                    <a:lstStyle/>
                    <a:p>
                      <a:pPr marL="0" lvl="0" indent="0" algn="ctr">
                        <a:buNone/>
                      </a:pPr>
                      <a:r>
                        <a:rPr sz="700" b="1" i="0" u="none" strike="noStrike" dirty="0">
                          <a:solidFill>
                            <a:srgbClr val="FFFFFF"/>
                          </a:solidFill>
                          <a:latin typeface="Open Sans"/>
                        </a:rPr>
                        <a:t>Ειδικευμένοι τεχνίτες και ασκούντες συναφή επαγγέλματα</a:t>
                      </a:r>
                    </a:p>
                  </a:txBody>
                  <a:tcPr marL="12700" marR="12700" marT="22087" marB="22087" anchor="ctr">
                    <a:lnL w="12700" cap="flat" cmpd="sng" algn="ctr">
                      <a:solidFill>
                        <a:srgbClr val="FFFFFF"/>
                      </a:solidFill>
                      <a:prstDash val="solid"/>
                      <a:round/>
                      <a:headEnd type="none" w="med" len="med"/>
                      <a:tailEnd type="none" w="med" len="med"/>
                    </a:lnL>
                    <a:lnR w="12700">
                      <a:solidFill>
                        <a:srgbClr val="FFFFFF"/>
                      </a:solidFill>
                    </a:lnR>
                    <a:lnT>
                      <a:noFill/>
                    </a:lnT>
                    <a:lnB w="38100" cap="flat" cmpd="sng" algn="ctr">
                      <a:solidFill>
                        <a:srgbClr val="FFFFFF"/>
                      </a:solidFill>
                      <a:prstDash val="solid"/>
                      <a:round/>
                      <a:headEnd type="none" w="med" len="med"/>
                      <a:tailEnd type="none" w="med" len="med"/>
                    </a:lnB>
                    <a:solidFill>
                      <a:srgbClr val="3E7DCC"/>
                    </a:solidFill>
                  </a:tcPr>
                </a:tc>
                <a:tc>
                  <a:txBody>
                    <a:bodyPr/>
                    <a:lstStyle/>
                    <a:p>
                      <a:pPr marL="0" lvl="0" indent="0" algn="ctr">
                        <a:buNone/>
                      </a:pPr>
                      <a:r>
                        <a:rPr sz="700" b="1" i="0" u="none" strike="noStrike" dirty="0">
                          <a:solidFill>
                            <a:srgbClr val="FFFFFF"/>
                          </a:solidFill>
                          <a:latin typeface="Open Sans"/>
                        </a:rPr>
                        <a:t>Χειριστές βιομηχανικών εγκαταστάσεων, μηχανημάτων </a:t>
                      </a:r>
                      <a:r>
                        <a:rPr sz="700" b="1" i="0" u="none" strike="noStrike" dirty="0" err="1">
                          <a:solidFill>
                            <a:srgbClr val="FFFFFF"/>
                          </a:solidFill>
                          <a:latin typeface="Open Sans"/>
                        </a:rPr>
                        <a:t>και</a:t>
                      </a:r>
                      <a:r>
                        <a:rPr sz="700" b="1" i="0" u="none" strike="noStrike" dirty="0">
                          <a:solidFill>
                            <a:srgbClr val="FFFFFF"/>
                          </a:solidFill>
                          <a:latin typeface="Open Sans"/>
                        </a:rPr>
                        <a:t> </a:t>
                      </a:r>
                      <a:r>
                        <a:rPr sz="700" b="1" i="0" u="none" strike="noStrike" dirty="0" err="1" smtClean="0">
                          <a:solidFill>
                            <a:srgbClr val="FFFFFF"/>
                          </a:solidFill>
                          <a:latin typeface="Open Sans"/>
                        </a:rPr>
                        <a:t>εξοπλισμο</a:t>
                      </a:r>
                      <a:r>
                        <a:rPr lang="el-GR" sz="700" b="1" i="0" u="none" strike="noStrike" dirty="0" smtClean="0">
                          <a:solidFill>
                            <a:srgbClr val="FFFFFF"/>
                          </a:solidFill>
                          <a:latin typeface="Open Sans"/>
                        </a:rPr>
                        <a:t>*</a:t>
                      </a:r>
                      <a:endParaRPr sz="700" b="1" i="0" u="none" strike="noStrike" dirty="0">
                        <a:solidFill>
                          <a:srgbClr val="FFFFFF"/>
                        </a:solidFill>
                        <a:latin typeface="Open Sans"/>
                      </a:endParaRPr>
                    </a:p>
                  </a:txBody>
                  <a:tcPr marL="12700" marR="12700" marT="22087" marB="22087" anchor="ctr">
                    <a:lnL w="12700" cap="flat" cmpd="sng" algn="ctr">
                      <a:solidFill>
                        <a:srgbClr val="FFFFFF"/>
                      </a:solidFill>
                      <a:prstDash val="solid"/>
                      <a:round/>
                      <a:headEnd type="none" w="med" len="med"/>
                      <a:tailEnd type="none" w="med" len="med"/>
                    </a:lnL>
                    <a:lnR w="12700">
                      <a:solidFill>
                        <a:srgbClr val="FFFFFF"/>
                      </a:solidFill>
                    </a:lnR>
                    <a:lnT>
                      <a:noFill/>
                    </a:lnT>
                    <a:lnB w="38100">
                      <a:solidFill>
                        <a:srgbClr val="FFFFFF"/>
                      </a:solidFill>
                    </a:lnB>
                    <a:solidFill>
                      <a:srgbClr val="3E7DCC"/>
                    </a:solidFill>
                  </a:tcPr>
                </a:tc>
                <a:tc>
                  <a:txBody>
                    <a:bodyPr/>
                    <a:lstStyle/>
                    <a:p>
                      <a:pPr marL="0" lvl="0" indent="0" algn="ctr">
                        <a:buNone/>
                      </a:pPr>
                      <a:r>
                        <a:rPr sz="700" b="1" i="0" u="none" strike="noStrike" dirty="0">
                          <a:solidFill>
                            <a:srgbClr val="FFFFFF"/>
                          </a:solidFill>
                          <a:latin typeface="Open Sans"/>
                        </a:rPr>
                        <a:t>Ανειδίκευτοι εργάτες, χειρώνακτες και μικροεπαγγελματίες</a:t>
                      </a:r>
                    </a:p>
                  </a:txBody>
                  <a:tcPr marL="12700" marR="12700" marT="22087" marB="22087" anchor="ctr">
                    <a:lnL w="12700" cap="flat" cmpd="sng" algn="ctr">
                      <a:solidFill>
                        <a:srgbClr val="FFFFFF"/>
                      </a:solidFill>
                      <a:prstDash val="solid"/>
                      <a:round/>
                      <a:headEnd type="none" w="med" len="med"/>
                      <a:tailEnd type="none" w="med" len="med"/>
                    </a:lnL>
                    <a:lnR w="12700">
                      <a:solidFill>
                        <a:srgbClr val="FFFFFF"/>
                      </a:solidFill>
                    </a:lnR>
                    <a:lnT>
                      <a:noFill/>
                    </a:lnT>
                    <a:lnB w="38100">
                      <a:solidFill>
                        <a:srgbClr val="FFFFFF"/>
                      </a:solidFill>
                    </a:lnB>
                    <a:solidFill>
                      <a:srgbClr val="3E7DCC"/>
                    </a:solidFill>
                  </a:tcPr>
                </a:tc>
                <a:tc>
                  <a:txBody>
                    <a:bodyPr/>
                    <a:lstStyle/>
                    <a:p>
                      <a:pPr marL="0" lvl="0" indent="0" algn="ctr">
                        <a:buNone/>
                      </a:pPr>
                      <a:r>
                        <a:rPr lang="el-GR" sz="700" b="1" i="0" u="none" strike="noStrike" dirty="0" smtClean="0">
                          <a:solidFill>
                            <a:srgbClr val="FFFFFF"/>
                          </a:solidFill>
                          <a:latin typeface="Open Sans"/>
                        </a:rPr>
                        <a:t>ΣΥΝΟΛΟ</a:t>
                      </a:r>
                      <a:endParaRPr sz="700" b="1" i="0" u="none" strike="noStrike" dirty="0">
                        <a:solidFill>
                          <a:srgbClr val="FFFFFF"/>
                        </a:solidFill>
                        <a:latin typeface="Open Sans"/>
                      </a:endParaRPr>
                    </a:p>
                  </a:txBody>
                  <a:tcPr marL="12700" marR="12700" marT="22087" marB="22087" anchor="ctr">
                    <a:lnL w="12700" cap="flat" cmpd="sng" algn="ctr">
                      <a:solidFill>
                        <a:srgbClr val="FFFFFF"/>
                      </a:solidFill>
                      <a:prstDash val="solid"/>
                      <a:round/>
                      <a:headEnd type="none" w="med" len="med"/>
                      <a:tailEnd type="none" w="med" len="med"/>
                    </a:lnL>
                    <a:lnR w="12700">
                      <a:solidFill>
                        <a:srgbClr val="FFFFFF"/>
                      </a:solidFill>
                    </a:lnR>
                    <a:lnT>
                      <a:noFill/>
                    </a:lnT>
                    <a:lnB w="38100" cap="flat" cmpd="sng" algn="ctr">
                      <a:solidFill>
                        <a:srgbClr val="FFFFFF"/>
                      </a:solidFill>
                      <a:prstDash val="solid"/>
                      <a:round/>
                      <a:headEnd type="none" w="med" len="med"/>
                      <a:tailEnd type="none" w="med" len="med"/>
                    </a:lnB>
                    <a:solidFill>
                      <a:srgbClr val="3E7DCC"/>
                    </a:solidFill>
                  </a:tcPr>
                </a:tc>
                <a:extLst>
                  <a:ext uri="{0D108BD9-81ED-4DB2-BD59-A6C34878D82A}">
                    <a16:rowId xmlns:a16="http://schemas.microsoft.com/office/drawing/2014/main" xmlns="" val="10000"/>
                  </a:ext>
                </a:extLst>
              </a:tr>
              <a:tr h="253697">
                <a:tc>
                  <a:txBody>
                    <a:bodyPr/>
                    <a:lstStyle/>
                    <a:p>
                      <a:pPr marL="0" lvl="0" indent="0" algn="ctr">
                        <a:buNone/>
                      </a:pPr>
                      <a:r>
                        <a:rPr sz="1000" b="1" i="0" u="none" strike="noStrike" dirty="0">
                          <a:solidFill>
                            <a:srgbClr val="FFFFFF"/>
                          </a:solidFill>
                          <a:latin typeface="Open Sans"/>
                        </a:rPr>
                        <a:t>Ναι</a:t>
                      </a:r>
                    </a:p>
                  </a:txBody>
                  <a:tcPr marL="50800" marR="12700" marT="22087" marB="22087" anchor="ctr">
                    <a:lnL>
                      <a:no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3E7DCC"/>
                    </a:solidFill>
                  </a:tcPr>
                </a:tc>
                <a:tc>
                  <a:txBody>
                    <a:bodyPr/>
                    <a:lstStyle/>
                    <a:p>
                      <a:pPr marL="0" lvl="0" indent="0" algn="ctr">
                        <a:buNone/>
                      </a:pPr>
                      <a:r>
                        <a:rPr sz="1000" b="0" i="0" u="none" strike="noStrike" dirty="0">
                          <a:solidFill>
                            <a:srgbClr val="0000FF"/>
                          </a:solidFill>
                          <a:latin typeface="Open Sans"/>
                        </a:rPr>
                        <a:t>97%</a:t>
                      </a:r>
                    </a:p>
                  </a:txBody>
                  <a:tcPr marL="12700" marR="12700" marT="22087" marB="22087"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1000" b="0" i="0" u="none" strike="noStrike" dirty="0">
                          <a:solidFill>
                            <a:srgbClr val="0000FF"/>
                          </a:solidFill>
                          <a:latin typeface="Open Sans"/>
                        </a:rPr>
                        <a:t>89%</a:t>
                      </a:r>
                    </a:p>
                  </a:txBody>
                  <a:tcPr marL="12700" marR="12700" marT="22087" marB="22087"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1000" b="0" i="0" u="none" strike="noStrike" dirty="0">
                          <a:solidFill>
                            <a:srgbClr val="000000"/>
                          </a:solidFill>
                          <a:latin typeface="Open Sans"/>
                        </a:rPr>
                        <a:t>82%</a:t>
                      </a:r>
                    </a:p>
                  </a:txBody>
                  <a:tcPr marL="12700" marR="12700" marT="22087" marB="22087"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1000" b="0" i="0" u="none" strike="noStrike" dirty="0">
                          <a:solidFill>
                            <a:srgbClr val="0000FF"/>
                          </a:solidFill>
                          <a:latin typeface="Open Sans"/>
                        </a:rPr>
                        <a:t>97%</a:t>
                      </a:r>
                    </a:p>
                  </a:txBody>
                  <a:tcPr marL="12700" marR="12700" marT="22087" marB="22087"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1000" b="0" i="0" u="none" strike="noStrike" dirty="0">
                          <a:solidFill>
                            <a:srgbClr val="FF0000"/>
                          </a:solidFill>
                          <a:latin typeface="Open Sans"/>
                        </a:rPr>
                        <a:t>70%</a:t>
                      </a:r>
                    </a:p>
                  </a:txBody>
                  <a:tcPr marL="12700" marR="12700" marT="22087" marB="22087"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1000" b="0" i="0" u="none" strike="noStrike" dirty="0">
                          <a:solidFill>
                            <a:srgbClr val="FF0000"/>
                          </a:solidFill>
                          <a:latin typeface="Open Sans"/>
                        </a:rPr>
                        <a:t>58%</a:t>
                      </a:r>
                    </a:p>
                  </a:txBody>
                  <a:tcPr marL="12700" marR="12700" marT="22087" marB="22087" anchor="ctr">
                    <a:lnL w="12700" cap="flat" cmpd="sng" algn="ctr">
                      <a:solidFill>
                        <a:srgbClr val="FFFFFF"/>
                      </a:solidFill>
                      <a:prstDash val="solid"/>
                      <a:round/>
                      <a:headEnd type="none" w="med" len="med"/>
                      <a:tailEnd type="none" w="med" len="med"/>
                    </a:lnL>
                    <a:lnR w="12700">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9"/>
                    </a:solidFill>
                  </a:tcPr>
                </a:tc>
                <a:tc>
                  <a:txBody>
                    <a:bodyPr/>
                    <a:lstStyle/>
                    <a:p>
                      <a:pPr marL="0" lvl="0" indent="0" algn="ctr">
                        <a:buNone/>
                      </a:pPr>
                      <a:r>
                        <a:rPr sz="1000" b="0" i="0" u="none" strike="noStrike" dirty="0">
                          <a:solidFill>
                            <a:srgbClr val="FF0000"/>
                          </a:solidFill>
                          <a:latin typeface="Open Sans"/>
                        </a:rPr>
                        <a:t>40%</a:t>
                      </a:r>
                    </a:p>
                  </a:txBody>
                  <a:tcPr marL="12700" marR="12700" marT="22087" marB="22087"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1000" b="0" i="0" u="none" strike="noStrike" dirty="0">
                          <a:solidFill>
                            <a:srgbClr val="FF0000"/>
                          </a:solidFill>
                          <a:latin typeface="Open Sans"/>
                        </a:rPr>
                        <a:t>32%</a:t>
                      </a:r>
                    </a:p>
                  </a:txBody>
                  <a:tcPr marL="12700" marR="12700" marT="22087" marB="22087"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1000" b="0" i="0" u="none" strike="noStrike" dirty="0">
                          <a:solidFill>
                            <a:srgbClr val="000000"/>
                          </a:solidFill>
                          <a:latin typeface="Open Sans"/>
                        </a:rPr>
                        <a:t>81%</a:t>
                      </a:r>
                    </a:p>
                  </a:txBody>
                  <a:tcPr marL="12700" marR="12700" marT="22087" marB="22087" anchor="ctr">
                    <a:lnL w="12700" cap="flat" cmpd="sng" algn="ctr">
                      <a:solidFill>
                        <a:srgbClr val="FFFFFF"/>
                      </a:solid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9"/>
                    </a:solidFill>
                  </a:tcPr>
                </a:tc>
                <a:extLst>
                  <a:ext uri="{0D108BD9-81ED-4DB2-BD59-A6C34878D82A}">
                    <a16:rowId xmlns:a16="http://schemas.microsoft.com/office/drawing/2014/main" xmlns="" val="10001"/>
                  </a:ext>
                </a:extLst>
              </a:tr>
              <a:tr h="253697">
                <a:tc>
                  <a:txBody>
                    <a:bodyPr/>
                    <a:lstStyle/>
                    <a:p>
                      <a:pPr marL="0" lvl="0" indent="0" algn="ctr">
                        <a:buNone/>
                      </a:pPr>
                      <a:r>
                        <a:rPr sz="1000" b="1" i="0" u="none" strike="noStrike" dirty="0">
                          <a:solidFill>
                            <a:srgbClr val="FFFFFF"/>
                          </a:solidFill>
                          <a:latin typeface="Open Sans"/>
                        </a:rPr>
                        <a:t>Όχι</a:t>
                      </a:r>
                    </a:p>
                  </a:txBody>
                  <a:tcPr marL="50800" marR="12700" marT="22087" marB="22087"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3E7DCC"/>
                    </a:solidFill>
                  </a:tcPr>
                </a:tc>
                <a:tc>
                  <a:txBody>
                    <a:bodyPr/>
                    <a:lstStyle/>
                    <a:p>
                      <a:pPr marL="0" lvl="0" indent="0" algn="ctr">
                        <a:buNone/>
                      </a:pPr>
                      <a:r>
                        <a:rPr sz="1000" b="0" i="0" u="none" strike="noStrike" dirty="0">
                          <a:solidFill>
                            <a:srgbClr val="FF0000"/>
                          </a:solidFill>
                          <a:latin typeface="Open Sans"/>
                        </a:rPr>
                        <a:t>3%</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1000" b="0" i="0" u="none" strike="noStrike" dirty="0">
                          <a:solidFill>
                            <a:srgbClr val="FF0000"/>
                          </a:solidFill>
                          <a:latin typeface="Open Sans"/>
                        </a:rPr>
                        <a:t>11%</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1000" b="0" i="0" u="none" strike="noStrike" dirty="0">
                          <a:solidFill>
                            <a:srgbClr val="000000"/>
                          </a:solidFill>
                          <a:latin typeface="Open Sans"/>
                        </a:rPr>
                        <a:t>18%</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1000" b="0" i="0" u="none" strike="noStrike" dirty="0">
                          <a:solidFill>
                            <a:srgbClr val="FF0000"/>
                          </a:solidFill>
                          <a:latin typeface="Open Sans"/>
                        </a:rPr>
                        <a:t>3%</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1000" b="0" i="0" u="none" strike="noStrike" dirty="0">
                          <a:solidFill>
                            <a:srgbClr val="0000FF"/>
                          </a:solidFill>
                          <a:latin typeface="Open Sans"/>
                        </a:rPr>
                        <a:t>30%</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1000" b="0" i="0" u="none" strike="noStrike" dirty="0">
                          <a:solidFill>
                            <a:srgbClr val="0000FF"/>
                          </a:solidFill>
                          <a:latin typeface="Open Sans"/>
                        </a:rPr>
                        <a:t>42%</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9"/>
                    </a:solidFill>
                  </a:tcPr>
                </a:tc>
                <a:tc>
                  <a:txBody>
                    <a:bodyPr/>
                    <a:lstStyle/>
                    <a:p>
                      <a:pPr marL="0" lvl="0" indent="0" algn="ctr">
                        <a:buNone/>
                      </a:pPr>
                      <a:r>
                        <a:rPr sz="1000" b="0" i="0" u="none" strike="noStrike" dirty="0">
                          <a:solidFill>
                            <a:srgbClr val="0000FF"/>
                          </a:solidFill>
                          <a:latin typeface="Open Sans"/>
                        </a:rPr>
                        <a:t>60%</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1000" b="0" i="0" u="none" strike="noStrike" dirty="0">
                          <a:solidFill>
                            <a:srgbClr val="0000FF"/>
                          </a:solidFill>
                          <a:latin typeface="Open Sans"/>
                        </a:rPr>
                        <a:t>68%</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1000" b="0" i="0" u="none" strike="noStrike" dirty="0">
                          <a:solidFill>
                            <a:srgbClr val="000000"/>
                          </a:solidFill>
                          <a:latin typeface="Open Sans"/>
                        </a:rPr>
                        <a:t>19%</a:t>
                      </a:r>
                    </a:p>
                  </a:txBody>
                  <a:tcPr marL="12700" marR="12700" marT="22087" marB="22087"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9"/>
                    </a:solidFill>
                  </a:tcPr>
                </a:tc>
                <a:extLst>
                  <a:ext uri="{0D108BD9-81ED-4DB2-BD59-A6C34878D82A}">
                    <a16:rowId xmlns:a16="http://schemas.microsoft.com/office/drawing/2014/main" xmlns="" val="10003"/>
                  </a:ext>
                </a:extLst>
              </a:tr>
            </a:tbl>
          </a:graphicData>
        </a:graphic>
      </p:graphicFrame>
      <p:sp>
        <p:nvSpPr>
          <p:cNvPr id="12" name="11 - Ορθογώνιο"/>
          <p:cNvSpPr/>
          <p:nvPr/>
        </p:nvSpPr>
        <p:spPr>
          <a:xfrm>
            <a:off x="7099068" y="2277686"/>
            <a:ext cx="3823856" cy="25769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13" name="table.Q23.Χρησιμοποιείτε.Η.Υ.στο.πλαίσιο.της.εκτέλεσης.της.εργασίας.σας.by.Q18.Ποιο.είναι.το.ανώτερο.είδος.σπουδών.που.έχετε.ολοκληρώσει." descr="4b7a8dc1-2cdd-47f8-a966-454dc63646f4 table.Q23.Χρησιμοποιείτε.Η.Υ.στο.πλαίσιο.της.εκτέλεσης.της.εργασίας.σας.by.Q18.Ποιο.είναι.το.ανώτερο.είδος.σπουδών.που.έχετε.ολοκληρώσει. Column Spans Count: 0 Row Spans Count: 0 Stats Count: 0 Right Statistics Count: 0 Below Statistics Count: 0"/>
          <p:cNvGraphicFramePr>
            <a:graphicFrameLocks noGrp="1"/>
          </p:cNvGraphicFramePr>
          <p:nvPr>
            <p:extLst>
              <p:ext uri="{D42A27DB-BD31-4B8C-83A1-F6EECF244321}">
                <p14:modId xmlns:p14="http://schemas.microsoft.com/office/powerpoint/2010/main" xmlns="" val="854686850"/>
              </p:ext>
            </p:extLst>
          </p:nvPr>
        </p:nvGraphicFramePr>
        <p:xfrm>
          <a:off x="3250275" y="2950109"/>
          <a:ext cx="8825342" cy="1475605"/>
        </p:xfrm>
        <a:graphic>
          <a:graphicData uri="http://schemas.openxmlformats.org/drawingml/2006/table">
            <a:tbl>
              <a:tblPr firstRow="1" firstCol="1" bandRow="1">
                <a:tableStyleId>{5C22544A-7EE6-4342-B048-85BDC9FD1C3A}</a:tableStyleId>
              </a:tblPr>
              <a:tblGrid>
                <a:gridCol w="540329">
                  <a:extLst>
                    <a:ext uri="{9D8B030D-6E8A-4147-A177-3AD203B41FA5}">
                      <a16:colId xmlns:a16="http://schemas.microsoft.com/office/drawing/2014/main" xmlns="" val="20000"/>
                    </a:ext>
                  </a:extLst>
                </a:gridCol>
                <a:gridCol w="864523">
                  <a:extLst>
                    <a:ext uri="{9D8B030D-6E8A-4147-A177-3AD203B41FA5}">
                      <a16:colId xmlns:a16="http://schemas.microsoft.com/office/drawing/2014/main" xmlns="" val="20001"/>
                    </a:ext>
                  </a:extLst>
                </a:gridCol>
                <a:gridCol w="689957">
                  <a:extLst>
                    <a:ext uri="{9D8B030D-6E8A-4147-A177-3AD203B41FA5}">
                      <a16:colId xmlns:a16="http://schemas.microsoft.com/office/drawing/2014/main" xmlns="" val="20002"/>
                    </a:ext>
                  </a:extLst>
                </a:gridCol>
                <a:gridCol w="881149">
                  <a:extLst>
                    <a:ext uri="{9D8B030D-6E8A-4147-A177-3AD203B41FA5}">
                      <a16:colId xmlns:a16="http://schemas.microsoft.com/office/drawing/2014/main" xmlns="" val="20003"/>
                    </a:ext>
                  </a:extLst>
                </a:gridCol>
                <a:gridCol w="756458">
                  <a:extLst>
                    <a:ext uri="{9D8B030D-6E8A-4147-A177-3AD203B41FA5}">
                      <a16:colId xmlns:a16="http://schemas.microsoft.com/office/drawing/2014/main" xmlns="" val="20004"/>
                    </a:ext>
                  </a:extLst>
                </a:gridCol>
                <a:gridCol w="724295">
                  <a:extLst>
                    <a:ext uri="{9D8B030D-6E8A-4147-A177-3AD203B41FA5}">
                      <a16:colId xmlns:a16="http://schemas.microsoft.com/office/drawing/2014/main" xmlns="" val="20005"/>
                    </a:ext>
                  </a:extLst>
                </a:gridCol>
                <a:gridCol w="637447">
                  <a:extLst>
                    <a:ext uri="{9D8B030D-6E8A-4147-A177-3AD203B41FA5}">
                      <a16:colId xmlns:a16="http://schemas.microsoft.com/office/drawing/2014/main" xmlns="" val="20006"/>
                    </a:ext>
                  </a:extLst>
                </a:gridCol>
                <a:gridCol w="637447">
                  <a:extLst>
                    <a:ext uri="{9D8B030D-6E8A-4147-A177-3AD203B41FA5}">
                      <a16:colId xmlns:a16="http://schemas.microsoft.com/office/drawing/2014/main" xmlns="" val="20007"/>
                    </a:ext>
                  </a:extLst>
                </a:gridCol>
                <a:gridCol w="637447">
                  <a:extLst>
                    <a:ext uri="{9D8B030D-6E8A-4147-A177-3AD203B41FA5}">
                      <a16:colId xmlns:a16="http://schemas.microsoft.com/office/drawing/2014/main" xmlns="" val="20008"/>
                    </a:ext>
                  </a:extLst>
                </a:gridCol>
                <a:gridCol w="637447">
                  <a:extLst>
                    <a:ext uri="{9D8B030D-6E8A-4147-A177-3AD203B41FA5}">
                      <a16:colId xmlns:a16="http://schemas.microsoft.com/office/drawing/2014/main" xmlns="" val="20009"/>
                    </a:ext>
                  </a:extLst>
                </a:gridCol>
                <a:gridCol w="637447">
                  <a:extLst>
                    <a:ext uri="{9D8B030D-6E8A-4147-A177-3AD203B41FA5}">
                      <a16:colId xmlns:a16="http://schemas.microsoft.com/office/drawing/2014/main" xmlns="" val="20010"/>
                    </a:ext>
                  </a:extLst>
                </a:gridCol>
                <a:gridCol w="637447">
                  <a:extLst>
                    <a:ext uri="{9D8B030D-6E8A-4147-A177-3AD203B41FA5}">
                      <a16:colId xmlns:a16="http://schemas.microsoft.com/office/drawing/2014/main" xmlns="" val="20011"/>
                    </a:ext>
                  </a:extLst>
                </a:gridCol>
                <a:gridCol w="543949">
                  <a:extLst>
                    <a:ext uri="{9D8B030D-6E8A-4147-A177-3AD203B41FA5}">
                      <a16:colId xmlns:a16="http://schemas.microsoft.com/office/drawing/2014/main" xmlns="" val="20015"/>
                    </a:ext>
                  </a:extLst>
                </a:gridCol>
              </a:tblGrid>
              <a:tr h="772759">
                <a:tc>
                  <a:txBody>
                    <a:bodyPr/>
                    <a:lstStyle/>
                    <a:p>
                      <a:pPr marL="0" lvl="0" indent="0" algn="ctr">
                        <a:buNone/>
                      </a:pPr>
                      <a:endParaRPr sz="700" b="1" i="0" u="none" strike="noStrike" dirty="0">
                        <a:solidFill>
                          <a:srgbClr val="FFFFFF"/>
                        </a:solidFill>
                        <a:latin typeface="Open Sans"/>
                      </a:endParaRPr>
                    </a:p>
                  </a:txBody>
                  <a:tcPr marL="12700" marR="12700" marT="19326" marB="19326" anchor="ctr">
                    <a:lnL>
                      <a:noFill/>
                    </a:lnL>
                    <a:lnR w="12700">
                      <a:solidFill>
                        <a:srgbClr val="FFFFFF"/>
                      </a:solidFill>
                    </a:lnR>
                    <a:lnT>
                      <a:noFill/>
                    </a:lnT>
                    <a:lnB w="38100">
                      <a:solidFill>
                        <a:srgbClr val="FFFFFF"/>
                      </a:solidFill>
                    </a:lnB>
                    <a:solidFill>
                      <a:srgbClr val="3E7DCC"/>
                    </a:solidFill>
                  </a:tcPr>
                </a:tc>
                <a:tc>
                  <a:txBody>
                    <a:bodyPr/>
                    <a:lstStyle/>
                    <a:p>
                      <a:pPr marL="0" lvl="0" indent="0" algn="ctr">
                        <a:buNone/>
                      </a:pPr>
                      <a:r>
                        <a:rPr sz="600" b="1" i="0" u="none" strike="noStrike" dirty="0">
                          <a:solidFill>
                            <a:srgbClr val="FFFFFF"/>
                          </a:solidFill>
                          <a:latin typeface="Open Sans"/>
                        </a:rPr>
                        <a:t>Κάτοχοι </a:t>
                      </a:r>
                      <a:r>
                        <a:rPr sz="600" b="1" i="0" u="none" strike="noStrike" dirty="0" err="1">
                          <a:solidFill>
                            <a:srgbClr val="FFFFFF"/>
                          </a:solidFill>
                          <a:latin typeface="Open Sans"/>
                        </a:rPr>
                        <a:t>διδακτορικού</a:t>
                      </a:r>
                      <a:r>
                        <a:rPr sz="600" b="1" i="0" u="none" strike="noStrike" dirty="0">
                          <a:solidFill>
                            <a:srgbClr val="FFFFFF"/>
                          </a:solidFill>
                          <a:latin typeface="Open Sans"/>
                        </a:rPr>
                        <a:t> </a:t>
                      </a:r>
                      <a:r>
                        <a:rPr sz="600" b="1" i="0" u="none" strike="noStrike" dirty="0" err="1" smtClean="0">
                          <a:solidFill>
                            <a:srgbClr val="FFFFFF"/>
                          </a:solidFill>
                          <a:latin typeface="Open Sans"/>
                        </a:rPr>
                        <a:t>τίτλου</a:t>
                      </a:r>
                      <a:r>
                        <a:rPr lang="el-GR" sz="600" b="1" i="0" u="none" strike="noStrike" dirty="0" smtClean="0">
                          <a:solidFill>
                            <a:srgbClr val="FFFFFF"/>
                          </a:solidFill>
                          <a:latin typeface="Open Sans"/>
                        </a:rPr>
                        <a:t>**</a:t>
                      </a:r>
                      <a:endParaRPr sz="600" b="1" i="0" u="none" strike="noStrike" dirty="0">
                        <a:solidFill>
                          <a:srgbClr val="FFFFFF"/>
                        </a:solidFill>
                        <a:latin typeface="Open Sans"/>
                      </a:endParaRPr>
                    </a:p>
                  </a:txBody>
                  <a:tcPr marL="12700" marR="12700" marT="19326" marB="19326" anchor="ctr">
                    <a:lnL w="12700">
                      <a:solidFill>
                        <a:srgbClr val="FFFFFF"/>
                      </a:solidFill>
                    </a:lnL>
                    <a:lnR w="12700">
                      <a:solidFill>
                        <a:srgbClr val="FFFFFF"/>
                      </a:solidFill>
                    </a:lnR>
                    <a:lnT>
                      <a:noFill/>
                    </a:lnT>
                    <a:lnB w="38100">
                      <a:solidFill>
                        <a:srgbClr val="FFFFFF"/>
                      </a:solidFill>
                    </a:lnB>
                    <a:solidFill>
                      <a:srgbClr val="3E7DCC"/>
                    </a:solidFill>
                  </a:tcPr>
                </a:tc>
                <a:tc>
                  <a:txBody>
                    <a:bodyPr/>
                    <a:lstStyle/>
                    <a:p>
                      <a:pPr marL="0" lvl="0" indent="0" algn="ctr">
                        <a:buNone/>
                      </a:pPr>
                      <a:r>
                        <a:rPr sz="600" b="1" i="0" u="none" strike="noStrike" dirty="0">
                          <a:solidFill>
                            <a:srgbClr val="FFFFFF"/>
                          </a:solidFill>
                          <a:latin typeface="Open Sans"/>
                        </a:rPr>
                        <a:t>Κάτοχοι Μεταπτυχιακού</a:t>
                      </a:r>
                    </a:p>
                  </a:txBody>
                  <a:tcPr marL="12700" marR="12700" marT="19326" marB="19326" anchor="ctr">
                    <a:lnL w="12700" cap="flat" cmpd="sng" algn="ctr">
                      <a:solidFill>
                        <a:srgbClr val="FFFFFF"/>
                      </a:solidFill>
                      <a:prstDash val="solid"/>
                      <a:round/>
                      <a:headEnd type="none" w="med" len="med"/>
                      <a:tailEnd type="none" w="med" len="med"/>
                    </a:lnL>
                    <a:lnR w="12700">
                      <a:solidFill>
                        <a:srgbClr val="FFFFFF"/>
                      </a:solidFill>
                    </a:lnR>
                    <a:lnT>
                      <a:noFill/>
                    </a:lnT>
                    <a:lnB w="38100">
                      <a:solidFill>
                        <a:srgbClr val="FFFFFF"/>
                      </a:solidFill>
                    </a:lnB>
                    <a:solidFill>
                      <a:srgbClr val="3E7DCC"/>
                    </a:solidFill>
                  </a:tcPr>
                </a:tc>
                <a:tc>
                  <a:txBody>
                    <a:bodyPr/>
                    <a:lstStyle/>
                    <a:p>
                      <a:pPr marL="0" lvl="0" indent="0" algn="ctr">
                        <a:buNone/>
                      </a:pPr>
                      <a:r>
                        <a:rPr sz="600" b="1" i="0" u="none" strike="noStrike" dirty="0">
                          <a:solidFill>
                            <a:srgbClr val="FFFFFF"/>
                          </a:solidFill>
                          <a:latin typeface="Open Sans"/>
                        </a:rPr>
                        <a:t>Πτυχιούχοι Παν/μίου - Πολυτεχνείου και ισοτίμων σχολών</a:t>
                      </a:r>
                    </a:p>
                  </a:txBody>
                  <a:tcPr marL="12700" marR="12700" marT="19326" marB="19326" anchor="ctr">
                    <a:lnL w="12700" cap="flat" cmpd="sng" algn="ctr">
                      <a:solidFill>
                        <a:srgbClr val="FFFFFF"/>
                      </a:solidFill>
                      <a:prstDash val="solid"/>
                      <a:round/>
                      <a:headEnd type="none" w="med" len="med"/>
                      <a:tailEnd type="none" w="med" len="med"/>
                    </a:lnL>
                    <a:lnR w="12700">
                      <a:solidFill>
                        <a:srgbClr val="FFFFFF"/>
                      </a:solidFill>
                    </a:lnR>
                    <a:lnT>
                      <a:noFill/>
                    </a:lnT>
                    <a:lnB w="38100">
                      <a:solidFill>
                        <a:srgbClr val="FFFFFF"/>
                      </a:solidFill>
                    </a:lnB>
                    <a:solidFill>
                      <a:srgbClr val="3E7DCC"/>
                    </a:solidFill>
                  </a:tcPr>
                </a:tc>
                <a:tc>
                  <a:txBody>
                    <a:bodyPr/>
                    <a:lstStyle/>
                    <a:p>
                      <a:pPr marL="0" lvl="0" indent="0" algn="ctr">
                        <a:buNone/>
                      </a:pPr>
                      <a:r>
                        <a:rPr sz="600" b="1" i="0" u="none" strike="noStrike" dirty="0">
                          <a:solidFill>
                            <a:srgbClr val="FFFFFF"/>
                          </a:solidFill>
                          <a:latin typeface="Open Sans"/>
                        </a:rPr>
                        <a:t>Πτυχιούχοι ΑΤΕΙ, ΑΣΠΑΙΤΕ και ισοτίμων σχολών</a:t>
                      </a:r>
                    </a:p>
                  </a:txBody>
                  <a:tcPr marL="12700" marR="12700" marT="19326" marB="19326" anchor="ctr">
                    <a:lnL w="12700" cap="flat" cmpd="sng" algn="ctr">
                      <a:solidFill>
                        <a:srgbClr val="FFFFFF"/>
                      </a:solidFill>
                      <a:prstDash val="solid"/>
                      <a:round/>
                      <a:headEnd type="none" w="med" len="med"/>
                      <a:tailEnd type="none" w="med" len="med"/>
                    </a:lnL>
                    <a:lnR w="12700">
                      <a:solidFill>
                        <a:srgbClr val="FFFFFF"/>
                      </a:solidFill>
                    </a:lnR>
                    <a:lnT>
                      <a:noFill/>
                    </a:lnT>
                    <a:lnB w="38100">
                      <a:solidFill>
                        <a:srgbClr val="FFFFFF"/>
                      </a:solidFill>
                    </a:lnB>
                    <a:solidFill>
                      <a:srgbClr val="3E7DCC"/>
                    </a:solidFill>
                  </a:tcPr>
                </a:tc>
                <a:tc>
                  <a:txBody>
                    <a:bodyPr/>
                    <a:lstStyle/>
                    <a:p>
                      <a:pPr marL="0" lvl="0" indent="0" algn="ctr">
                        <a:buNone/>
                      </a:pPr>
                      <a:r>
                        <a:rPr sz="600" b="1" i="0" u="none" strike="noStrike" dirty="0">
                          <a:solidFill>
                            <a:srgbClr val="FFFFFF"/>
                          </a:solidFill>
                          <a:latin typeface="Open Sans"/>
                        </a:rPr>
                        <a:t>Πτυχιούχοι ανώτερων </a:t>
                      </a:r>
                      <a:r>
                        <a:rPr sz="600" b="1" i="0" u="none" strike="noStrike" dirty="0" err="1">
                          <a:solidFill>
                            <a:srgbClr val="FFFFFF"/>
                          </a:solidFill>
                          <a:latin typeface="Open Sans"/>
                        </a:rPr>
                        <a:t>επαγγελματικών</a:t>
                      </a:r>
                      <a:r>
                        <a:rPr sz="600" b="1" i="0" u="none" strike="noStrike" dirty="0">
                          <a:solidFill>
                            <a:srgbClr val="FFFFFF"/>
                          </a:solidFill>
                          <a:latin typeface="Open Sans"/>
                        </a:rPr>
                        <a:t> </a:t>
                      </a:r>
                      <a:r>
                        <a:rPr sz="600" b="1" i="0" u="none" strike="noStrike" dirty="0" err="1" smtClean="0">
                          <a:solidFill>
                            <a:srgbClr val="FFFFFF"/>
                          </a:solidFill>
                          <a:latin typeface="Open Sans"/>
                        </a:rPr>
                        <a:t>σχολών</a:t>
                      </a:r>
                      <a:r>
                        <a:rPr lang="el-GR" sz="600" b="1" i="0" u="none" strike="noStrike" dirty="0" smtClean="0">
                          <a:solidFill>
                            <a:srgbClr val="FFFFFF"/>
                          </a:solidFill>
                          <a:latin typeface="Open Sans"/>
                        </a:rPr>
                        <a:t>*</a:t>
                      </a:r>
                      <a:endParaRPr sz="600" b="1" i="0" u="none" strike="noStrike" dirty="0">
                        <a:solidFill>
                          <a:srgbClr val="FFFFFF"/>
                        </a:solidFill>
                        <a:latin typeface="Open Sans"/>
                      </a:endParaRPr>
                    </a:p>
                  </a:txBody>
                  <a:tcPr marL="12700" marR="12700" marT="19326" marB="19326" anchor="ctr">
                    <a:lnL w="12700" cap="flat" cmpd="sng" algn="ctr">
                      <a:solidFill>
                        <a:srgbClr val="FFFFFF"/>
                      </a:solidFill>
                      <a:prstDash val="solid"/>
                      <a:round/>
                      <a:headEnd type="none" w="med" len="med"/>
                      <a:tailEnd type="none" w="med" len="med"/>
                    </a:lnL>
                    <a:lnR w="12700">
                      <a:solidFill>
                        <a:srgbClr val="FFFFFF"/>
                      </a:solidFill>
                    </a:lnR>
                    <a:lnT>
                      <a:noFill/>
                    </a:lnT>
                    <a:lnB w="38100">
                      <a:solidFill>
                        <a:srgbClr val="FFFFFF"/>
                      </a:solidFill>
                    </a:lnB>
                    <a:solidFill>
                      <a:srgbClr val="3E7DCC"/>
                    </a:solidFill>
                  </a:tcPr>
                </a:tc>
                <a:tc>
                  <a:txBody>
                    <a:bodyPr/>
                    <a:lstStyle/>
                    <a:p>
                      <a:pPr marL="0" lvl="0" indent="0" algn="ctr">
                        <a:buNone/>
                      </a:pPr>
                      <a:r>
                        <a:rPr sz="600" b="1" i="0" u="none" strike="noStrike" dirty="0">
                          <a:solidFill>
                            <a:srgbClr val="FFFFFF"/>
                          </a:solidFill>
                          <a:latin typeface="Open Sans"/>
                        </a:rPr>
                        <a:t>Πτυχιούχοι μεταδευτεροβάθμιας εκπαίδευσης (ΙΕΚ, Κολέγια κλπ.)</a:t>
                      </a:r>
                    </a:p>
                  </a:txBody>
                  <a:tcPr marL="12700" marR="12700" marT="19326" marB="19326" anchor="ctr">
                    <a:lnL w="12700" cap="flat" cmpd="sng" algn="ctr">
                      <a:solidFill>
                        <a:srgbClr val="FFFFFF"/>
                      </a:solidFill>
                      <a:prstDash val="solid"/>
                      <a:round/>
                      <a:headEnd type="none" w="med" len="med"/>
                      <a:tailEnd type="none" w="med" len="med"/>
                    </a:lnL>
                    <a:lnR w="12700">
                      <a:solidFill>
                        <a:srgbClr val="FFFFFF"/>
                      </a:solidFill>
                    </a:lnR>
                    <a:lnT>
                      <a:noFill/>
                    </a:lnT>
                    <a:lnB w="38100">
                      <a:solidFill>
                        <a:srgbClr val="FFFFFF"/>
                      </a:solidFill>
                    </a:lnB>
                    <a:solidFill>
                      <a:srgbClr val="3E7DCC"/>
                    </a:solidFill>
                  </a:tcPr>
                </a:tc>
                <a:tc>
                  <a:txBody>
                    <a:bodyPr/>
                    <a:lstStyle/>
                    <a:p>
                      <a:pPr marL="0" lvl="0" indent="0" algn="ctr">
                        <a:buNone/>
                      </a:pPr>
                      <a:r>
                        <a:rPr sz="600" b="1" i="0" u="none" strike="noStrike" dirty="0">
                          <a:solidFill>
                            <a:srgbClr val="FFFFFF"/>
                          </a:solidFill>
                          <a:latin typeface="Open Sans"/>
                        </a:rPr>
                        <a:t>Απόφοιτοι Λυκείου (Γενικού, Εκκλησιαστικού κλπ.)</a:t>
                      </a:r>
                    </a:p>
                  </a:txBody>
                  <a:tcPr marL="12700" marR="12700" marT="19326" marB="19326" anchor="ctr">
                    <a:lnL w="12700" cap="flat" cmpd="sng" algn="ctr">
                      <a:solidFill>
                        <a:srgbClr val="FFFFFF"/>
                      </a:solidFill>
                      <a:prstDash val="solid"/>
                      <a:round/>
                      <a:headEnd type="none" w="med" len="med"/>
                      <a:tailEnd type="none" w="med" len="med"/>
                    </a:lnL>
                    <a:lnR w="12700">
                      <a:solidFill>
                        <a:srgbClr val="FFFFFF"/>
                      </a:solidFill>
                    </a:lnR>
                    <a:lnT>
                      <a:noFill/>
                    </a:lnT>
                    <a:lnB w="38100">
                      <a:solidFill>
                        <a:srgbClr val="FFFFFF"/>
                      </a:solidFill>
                    </a:lnB>
                    <a:solidFill>
                      <a:srgbClr val="3E7DCC"/>
                    </a:solidFill>
                  </a:tcPr>
                </a:tc>
                <a:tc>
                  <a:txBody>
                    <a:bodyPr/>
                    <a:lstStyle/>
                    <a:p>
                      <a:pPr marL="0" lvl="0" indent="0" algn="ctr">
                        <a:buNone/>
                      </a:pPr>
                      <a:r>
                        <a:rPr sz="600" b="1" i="0" u="none" strike="noStrike" dirty="0">
                          <a:solidFill>
                            <a:srgbClr val="FFFFFF"/>
                          </a:solidFill>
                          <a:latin typeface="Open Sans"/>
                        </a:rPr>
                        <a:t>Πτυχιούχοι Επαγγελματικού Λυκείου</a:t>
                      </a:r>
                    </a:p>
                  </a:txBody>
                  <a:tcPr marL="12700" marR="12700" marT="19326" marB="19326" anchor="ctr">
                    <a:lnL w="12700" cap="flat" cmpd="sng" algn="ctr">
                      <a:solidFill>
                        <a:srgbClr val="FFFFFF"/>
                      </a:solidFill>
                      <a:prstDash val="solid"/>
                      <a:round/>
                      <a:headEnd type="none" w="med" len="med"/>
                      <a:tailEnd type="none" w="med" len="med"/>
                    </a:lnL>
                    <a:lnR w="12700">
                      <a:solidFill>
                        <a:srgbClr val="FFFFFF"/>
                      </a:solidFill>
                    </a:lnR>
                    <a:lnT>
                      <a:noFill/>
                    </a:lnT>
                    <a:lnB w="38100">
                      <a:solidFill>
                        <a:srgbClr val="FFFFFF"/>
                      </a:solidFill>
                    </a:lnB>
                    <a:solidFill>
                      <a:srgbClr val="3E7DCC"/>
                    </a:solidFill>
                  </a:tcPr>
                </a:tc>
                <a:tc>
                  <a:txBody>
                    <a:bodyPr/>
                    <a:lstStyle/>
                    <a:p>
                      <a:pPr marL="0" lvl="0" indent="0" algn="ctr">
                        <a:buNone/>
                      </a:pPr>
                      <a:r>
                        <a:rPr sz="600" b="1" i="0" u="none" strike="noStrike" dirty="0">
                          <a:solidFill>
                            <a:srgbClr val="FFFFFF"/>
                          </a:solidFill>
                          <a:latin typeface="Open Sans"/>
                        </a:rPr>
                        <a:t>Πτυχιούχοι </a:t>
                      </a:r>
                      <a:r>
                        <a:rPr sz="600" b="1" i="0" u="none" strike="noStrike" dirty="0" err="1">
                          <a:solidFill>
                            <a:srgbClr val="FFFFFF"/>
                          </a:solidFill>
                          <a:latin typeface="Open Sans"/>
                        </a:rPr>
                        <a:t>Επαγγελματικών</a:t>
                      </a:r>
                      <a:r>
                        <a:rPr sz="600" b="1" i="0" u="none" strike="noStrike" dirty="0">
                          <a:solidFill>
                            <a:srgbClr val="FFFFFF"/>
                          </a:solidFill>
                          <a:latin typeface="Open Sans"/>
                        </a:rPr>
                        <a:t> </a:t>
                      </a:r>
                      <a:r>
                        <a:rPr sz="600" b="1" i="0" u="none" strike="noStrike" dirty="0" err="1" smtClean="0">
                          <a:solidFill>
                            <a:srgbClr val="FFFFFF"/>
                          </a:solidFill>
                          <a:latin typeface="Open Sans"/>
                        </a:rPr>
                        <a:t>Σχολών</a:t>
                      </a:r>
                      <a:r>
                        <a:rPr lang="el-GR" sz="600" b="1" i="0" u="none" strike="noStrike" dirty="0" smtClean="0">
                          <a:solidFill>
                            <a:srgbClr val="FFFFFF"/>
                          </a:solidFill>
                          <a:latin typeface="Open Sans"/>
                        </a:rPr>
                        <a:t>**</a:t>
                      </a:r>
                      <a:endParaRPr sz="600" b="1" i="0" u="none" strike="noStrike" dirty="0">
                        <a:solidFill>
                          <a:srgbClr val="FFFFFF"/>
                        </a:solidFill>
                        <a:latin typeface="Open Sans"/>
                      </a:endParaRPr>
                    </a:p>
                  </a:txBody>
                  <a:tcPr marL="12700" marR="12700" marT="19326" marB="19326" anchor="ctr">
                    <a:lnL w="12700" cap="flat" cmpd="sng" algn="ctr">
                      <a:solidFill>
                        <a:srgbClr val="FFFFFF"/>
                      </a:solidFill>
                      <a:prstDash val="solid"/>
                      <a:round/>
                      <a:headEnd type="none" w="med" len="med"/>
                      <a:tailEnd type="none" w="med" len="med"/>
                    </a:lnL>
                    <a:lnR w="12700">
                      <a:solidFill>
                        <a:srgbClr val="FFFFFF"/>
                      </a:solidFill>
                    </a:lnR>
                    <a:lnT>
                      <a:noFill/>
                    </a:lnT>
                    <a:lnB w="38100">
                      <a:solidFill>
                        <a:srgbClr val="FFFFFF"/>
                      </a:solidFill>
                    </a:lnB>
                    <a:solidFill>
                      <a:srgbClr val="3E7DCC"/>
                    </a:solidFill>
                  </a:tcPr>
                </a:tc>
                <a:tc>
                  <a:txBody>
                    <a:bodyPr/>
                    <a:lstStyle/>
                    <a:p>
                      <a:pPr marL="0" lvl="0" indent="0" algn="ctr">
                        <a:buNone/>
                      </a:pPr>
                      <a:r>
                        <a:rPr sz="600" b="1" i="0" u="none" strike="noStrike" dirty="0">
                          <a:solidFill>
                            <a:srgbClr val="FFFFFF"/>
                          </a:solidFill>
                          <a:latin typeface="Open Sans"/>
                        </a:rPr>
                        <a:t>Απόφοιτοι </a:t>
                      </a:r>
                      <a:r>
                        <a:rPr sz="600" b="1" i="0" u="none" strike="noStrike" dirty="0" err="1">
                          <a:solidFill>
                            <a:srgbClr val="FFFFFF"/>
                          </a:solidFill>
                          <a:latin typeface="Open Sans"/>
                        </a:rPr>
                        <a:t>τριταξίου</a:t>
                      </a:r>
                      <a:r>
                        <a:rPr sz="600" b="1" i="0" u="none" strike="noStrike" dirty="0">
                          <a:solidFill>
                            <a:srgbClr val="FFFFFF"/>
                          </a:solidFill>
                          <a:latin typeface="Open Sans"/>
                        </a:rPr>
                        <a:t> </a:t>
                      </a:r>
                      <a:r>
                        <a:rPr sz="600" b="1" i="0" u="none" strike="noStrike" dirty="0" err="1" smtClean="0">
                          <a:solidFill>
                            <a:srgbClr val="FFFFFF"/>
                          </a:solidFill>
                          <a:latin typeface="Open Sans"/>
                        </a:rPr>
                        <a:t>Γυμνασίου</a:t>
                      </a:r>
                      <a:r>
                        <a:rPr lang="el-GR" sz="600" b="1" i="0" u="none" strike="noStrike" dirty="0" smtClean="0">
                          <a:solidFill>
                            <a:srgbClr val="FFFFFF"/>
                          </a:solidFill>
                          <a:latin typeface="Open Sans"/>
                        </a:rPr>
                        <a:t>*</a:t>
                      </a:r>
                      <a:endParaRPr sz="600" b="1" i="0" u="none" strike="noStrike" dirty="0">
                        <a:solidFill>
                          <a:srgbClr val="FFFFFF"/>
                        </a:solidFill>
                        <a:latin typeface="Open Sans"/>
                      </a:endParaRPr>
                    </a:p>
                  </a:txBody>
                  <a:tcPr marL="12700" marR="12700" marT="19326" marB="19326" anchor="ctr">
                    <a:lnL w="12700" cap="flat" cmpd="sng" algn="ctr">
                      <a:solidFill>
                        <a:srgbClr val="FFFFFF"/>
                      </a:solidFill>
                      <a:prstDash val="solid"/>
                      <a:round/>
                      <a:headEnd type="none" w="med" len="med"/>
                      <a:tailEnd type="none" w="med" len="med"/>
                    </a:lnL>
                    <a:lnR w="12700">
                      <a:solidFill>
                        <a:srgbClr val="FFFFFF"/>
                      </a:solidFill>
                    </a:lnR>
                    <a:lnT>
                      <a:noFill/>
                    </a:lnT>
                    <a:lnB w="38100">
                      <a:solidFill>
                        <a:srgbClr val="FFFFFF"/>
                      </a:solidFill>
                    </a:lnB>
                    <a:solidFill>
                      <a:srgbClr val="3E7DCC"/>
                    </a:solidFill>
                  </a:tcPr>
                </a:tc>
                <a:tc>
                  <a:txBody>
                    <a:bodyPr/>
                    <a:lstStyle/>
                    <a:p>
                      <a:pPr marL="0" lvl="0" indent="0" algn="ctr">
                        <a:buNone/>
                      </a:pPr>
                      <a:r>
                        <a:rPr sz="600" b="1" i="0" u="none" strike="noStrike" dirty="0" err="1">
                          <a:solidFill>
                            <a:srgbClr val="FFFFFF"/>
                          </a:solidFill>
                          <a:latin typeface="Open Sans"/>
                        </a:rPr>
                        <a:t>Απόφοιτοι</a:t>
                      </a:r>
                      <a:r>
                        <a:rPr sz="600" b="1" i="0" u="none" strike="noStrike" dirty="0">
                          <a:solidFill>
                            <a:srgbClr val="FFFFFF"/>
                          </a:solidFill>
                          <a:latin typeface="Open Sans"/>
                        </a:rPr>
                        <a:t> </a:t>
                      </a:r>
                      <a:r>
                        <a:rPr sz="600" b="1" i="0" u="none" strike="noStrike" dirty="0" err="1" smtClean="0">
                          <a:solidFill>
                            <a:srgbClr val="FFFFFF"/>
                          </a:solidFill>
                          <a:latin typeface="Open Sans"/>
                        </a:rPr>
                        <a:t>Δημοτικού</a:t>
                      </a:r>
                      <a:r>
                        <a:rPr lang="el-GR" sz="600" b="1" i="0" u="none" strike="noStrike" dirty="0" smtClean="0">
                          <a:solidFill>
                            <a:srgbClr val="FFFFFF"/>
                          </a:solidFill>
                          <a:latin typeface="Open Sans"/>
                        </a:rPr>
                        <a:t>**</a:t>
                      </a:r>
                      <a:endParaRPr sz="600" b="1" i="0" u="none" strike="noStrike" dirty="0">
                        <a:solidFill>
                          <a:srgbClr val="FFFFFF"/>
                        </a:solidFill>
                        <a:latin typeface="Open Sans"/>
                      </a:endParaRPr>
                    </a:p>
                  </a:txBody>
                  <a:tcPr marL="12700" marR="12700" marT="19326" marB="19326" anchor="ctr">
                    <a:lnL w="12700" cap="flat" cmpd="sng" algn="ctr">
                      <a:solidFill>
                        <a:srgbClr val="FFFFFF"/>
                      </a:solidFill>
                      <a:prstDash val="solid"/>
                      <a:round/>
                      <a:headEnd type="none" w="med" len="med"/>
                      <a:tailEnd type="none" w="med" len="med"/>
                    </a:lnL>
                    <a:lnR w="12700">
                      <a:solidFill>
                        <a:srgbClr val="FFFFFF"/>
                      </a:solidFill>
                    </a:lnR>
                    <a:lnT>
                      <a:noFill/>
                    </a:lnT>
                    <a:lnB w="38100">
                      <a:solidFill>
                        <a:srgbClr val="FFFFFF"/>
                      </a:solidFill>
                    </a:lnB>
                    <a:solidFill>
                      <a:srgbClr val="3E7DCC"/>
                    </a:solidFill>
                  </a:tcPr>
                </a:tc>
                <a:tc>
                  <a:txBody>
                    <a:bodyPr/>
                    <a:lstStyle/>
                    <a:p>
                      <a:pPr marL="0" lvl="0" indent="0" algn="ctr">
                        <a:buNone/>
                      </a:pPr>
                      <a:r>
                        <a:rPr lang="el-GR" sz="600" b="1" i="0" u="none" strike="noStrike" dirty="0" smtClean="0">
                          <a:solidFill>
                            <a:srgbClr val="FFFFFF"/>
                          </a:solidFill>
                          <a:latin typeface="Open Sans"/>
                        </a:rPr>
                        <a:t>ΣΥΝΟΛΟ</a:t>
                      </a:r>
                      <a:endParaRPr sz="600" b="1" i="0" u="none" strike="noStrike" dirty="0">
                        <a:solidFill>
                          <a:srgbClr val="FFFFFF"/>
                        </a:solidFill>
                        <a:latin typeface="Open Sans"/>
                      </a:endParaRPr>
                    </a:p>
                  </a:txBody>
                  <a:tcPr marL="12700" marR="12700" marT="19326" marB="19326" anchor="ctr">
                    <a:lnL w="12700" cap="flat" cmpd="sng" algn="ctr">
                      <a:solidFill>
                        <a:srgbClr val="FFFFFF"/>
                      </a:solidFill>
                      <a:prstDash val="solid"/>
                      <a:round/>
                      <a:headEnd type="none" w="med" len="med"/>
                      <a:tailEnd type="none" w="med" len="med"/>
                    </a:lnL>
                    <a:lnR w="12700">
                      <a:solidFill>
                        <a:srgbClr val="FFFFFF"/>
                      </a:solidFill>
                    </a:lnR>
                    <a:lnT>
                      <a:noFill/>
                    </a:lnT>
                    <a:lnB w="38100" cap="flat" cmpd="sng" algn="ctr">
                      <a:solidFill>
                        <a:srgbClr val="FFFFFF"/>
                      </a:solidFill>
                      <a:prstDash val="solid"/>
                      <a:round/>
                      <a:headEnd type="none" w="med" len="med"/>
                      <a:tailEnd type="none" w="med" len="med"/>
                    </a:lnB>
                    <a:solidFill>
                      <a:srgbClr val="3E7DCC"/>
                    </a:solidFill>
                  </a:tcPr>
                </a:tc>
                <a:extLst>
                  <a:ext uri="{0D108BD9-81ED-4DB2-BD59-A6C34878D82A}">
                    <a16:rowId xmlns:a16="http://schemas.microsoft.com/office/drawing/2014/main" xmlns="" val="10000"/>
                  </a:ext>
                </a:extLst>
              </a:tr>
              <a:tr h="351423">
                <a:tc>
                  <a:txBody>
                    <a:bodyPr/>
                    <a:lstStyle/>
                    <a:p>
                      <a:pPr marL="0" lvl="0" indent="0" algn="ctr">
                        <a:buNone/>
                      </a:pPr>
                      <a:r>
                        <a:rPr sz="1000" b="1" i="0" u="none" strike="noStrike" dirty="0">
                          <a:solidFill>
                            <a:srgbClr val="FFFFFF"/>
                          </a:solidFill>
                          <a:latin typeface="Open Sans"/>
                        </a:rPr>
                        <a:t>Ναι</a:t>
                      </a:r>
                    </a:p>
                  </a:txBody>
                  <a:tcPr marL="50800" marR="12700" marT="19326" marB="19326" anchor="ctr">
                    <a:lnL>
                      <a:no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3E7DCC"/>
                    </a:solidFill>
                  </a:tcPr>
                </a:tc>
                <a:tc>
                  <a:txBody>
                    <a:bodyPr/>
                    <a:lstStyle/>
                    <a:p>
                      <a:pPr marL="0" lvl="0" indent="0" algn="ctr">
                        <a:buNone/>
                      </a:pPr>
                      <a:r>
                        <a:rPr sz="1000" b="0" i="0" u="none" strike="noStrike" dirty="0">
                          <a:solidFill>
                            <a:srgbClr val="0000FF"/>
                          </a:solidFill>
                          <a:latin typeface="Open Sans"/>
                        </a:rPr>
                        <a:t>96%</a:t>
                      </a:r>
                    </a:p>
                  </a:txBody>
                  <a:tcPr marL="12700" marR="12700" marT="19326" marB="19326"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1000" b="0" i="0" u="none" strike="noStrike" dirty="0">
                          <a:solidFill>
                            <a:srgbClr val="0000FF"/>
                          </a:solidFill>
                          <a:latin typeface="Open Sans"/>
                        </a:rPr>
                        <a:t>97%</a:t>
                      </a:r>
                    </a:p>
                  </a:txBody>
                  <a:tcPr marL="12700" marR="12700" marT="19326" marB="19326"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1000" b="0" i="0" u="none" strike="noStrike" dirty="0">
                          <a:solidFill>
                            <a:srgbClr val="0000FF"/>
                          </a:solidFill>
                          <a:latin typeface="Open Sans"/>
                        </a:rPr>
                        <a:t>91%</a:t>
                      </a:r>
                    </a:p>
                  </a:txBody>
                  <a:tcPr marL="12700" marR="12700" marT="19326" marB="19326"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1000" b="0" i="0" u="none" strike="noStrike" dirty="0">
                          <a:solidFill>
                            <a:srgbClr val="0000FF"/>
                          </a:solidFill>
                          <a:latin typeface="Open Sans"/>
                        </a:rPr>
                        <a:t>91%</a:t>
                      </a:r>
                    </a:p>
                  </a:txBody>
                  <a:tcPr marL="12700" marR="12700" marT="19326" marB="19326"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1000" b="0" i="0" u="none" strike="noStrike" dirty="0">
                          <a:solidFill>
                            <a:srgbClr val="000000"/>
                          </a:solidFill>
                          <a:latin typeface="Open Sans"/>
                        </a:rPr>
                        <a:t>79%</a:t>
                      </a:r>
                    </a:p>
                  </a:txBody>
                  <a:tcPr marL="12700" marR="12700" marT="19326" marB="19326"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1000" b="0" i="0" u="none" strike="noStrike" dirty="0">
                          <a:solidFill>
                            <a:srgbClr val="FF0000"/>
                          </a:solidFill>
                          <a:latin typeface="Open Sans"/>
                        </a:rPr>
                        <a:t>77%</a:t>
                      </a:r>
                    </a:p>
                  </a:txBody>
                  <a:tcPr marL="12700" marR="12700" marT="19326" marB="19326"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1000" b="0" i="0" u="none" strike="noStrike" dirty="0">
                          <a:solidFill>
                            <a:srgbClr val="FF0000"/>
                          </a:solidFill>
                          <a:latin typeface="Open Sans"/>
                        </a:rPr>
                        <a:t>66%</a:t>
                      </a:r>
                    </a:p>
                  </a:txBody>
                  <a:tcPr marL="12700" marR="12700" marT="19326" marB="19326"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1000" b="0" i="0" u="none" strike="noStrike" dirty="0">
                          <a:solidFill>
                            <a:srgbClr val="FF0000"/>
                          </a:solidFill>
                          <a:latin typeface="Open Sans"/>
                        </a:rPr>
                        <a:t>60%</a:t>
                      </a:r>
                    </a:p>
                  </a:txBody>
                  <a:tcPr marL="12700" marR="12700" marT="19326" marB="19326"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1000" b="0" i="0" u="none" strike="noStrike" dirty="0">
                          <a:solidFill>
                            <a:srgbClr val="FF0000"/>
                          </a:solidFill>
                          <a:latin typeface="Open Sans"/>
                        </a:rPr>
                        <a:t>69%</a:t>
                      </a:r>
                    </a:p>
                  </a:txBody>
                  <a:tcPr marL="12700" marR="12700" marT="19326" marB="19326"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1000" b="0" i="0" u="none" strike="noStrike" dirty="0">
                          <a:solidFill>
                            <a:srgbClr val="FF0000"/>
                          </a:solidFill>
                          <a:latin typeface="Open Sans"/>
                        </a:rPr>
                        <a:t>38%</a:t>
                      </a:r>
                    </a:p>
                  </a:txBody>
                  <a:tcPr marL="12700" marR="12700" marT="19326" marB="19326"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1000" b="0" i="0" u="none" strike="noStrike" dirty="0">
                          <a:solidFill>
                            <a:srgbClr val="FF0000"/>
                          </a:solidFill>
                          <a:latin typeface="Open Sans"/>
                        </a:rPr>
                        <a:t>24%</a:t>
                      </a:r>
                    </a:p>
                  </a:txBody>
                  <a:tcPr marL="12700" marR="12700" marT="19326" marB="19326"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1000" b="0" i="0" u="none" strike="noStrike" dirty="0">
                          <a:solidFill>
                            <a:srgbClr val="000000"/>
                          </a:solidFill>
                          <a:latin typeface="Open Sans"/>
                        </a:rPr>
                        <a:t>81%</a:t>
                      </a:r>
                    </a:p>
                  </a:txBody>
                  <a:tcPr marL="12700" marR="12700" marT="19326" marB="19326" anchor="ctr">
                    <a:lnL w="12700" cap="flat" cmpd="sng" algn="ctr">
                      <a:solidFill>
                        <a:srgbClr val="FFFFFF"/>
                      </a:solid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9"/>
                    </a:solidFill>
                  </a:tcPr>
                </a:tc>
                <a:extLst>
                  <a:ext uri="{0D108BD9-81ED-4DB2-BD59-A6C34878D82A}">
                    <a16:rowId xmlns:a16="http://schemas.microsoft.com/office/drawing/2014/main" xmlns="" val="10001"/>
                  </a:ext>
                </a:extLst>
              </a:tr>
              <a:tr h="351423">
                <a:tc>
                  <a:txBody>
                    <a:bodyPr/>
                    <a:lstStyle/>
                    <a:p>
                      <a:pPr marL="0" lvl="0" indent="0" algn="ctr">
                        <a:buNone/>
                      </a:pPr>
                      <a:r>
                        <a:rPr sz="1000" b="1" i="0" u="none" strike="noStrike" dirty="0">
                          <a:solidFill>
                            <a:srgbClr val="FFFFFF"/>
                          </a:solidFill>
                          <a:latin typeface="Open Sans"/>
                        </a:rPr>
                        <a:t>Όχι</a:t>
                      </a:r>
                    </a:p>
                  </a:txBody>
                  <a:tcPr marL="50800" marR="12700" marT="19326" marB="19326"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3E7DCC"/>
                    </a:solidFill>
                  </a:tcPr>
                </a:tc>
                <a:tc>
                  <a:txBody>
                    <a:bodyPr/>
                    <a:lstStyle/>
                    <a:p>
                      <a:pPr marL="0" lvl="0" indent="0" algn="ctr">
                        <a:buNone/>
                      </a:pPr>
                      <a:r>
                        <a:rPr sz="1000" b="0" i="0" u="none" strike="noStrike" dirty="0">
                          <a:solidFill>
                            <a:srgbClr val="FF0000"/>
                          </a:solidFill>
                          <a:latin typeface="Open Sans"/>
                        </a:rPr>
                        <a:t>4%</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1000" b="0" i="0" u="none" strike="noStrike" dirty="0">
                          <a:solidFill>
                            <a:srgbClr val="FF0000"/>
                          </a:solidFill>
                          <a:latin typeface="Open Sans"/>
                        </a:rPr>
                        <a:t>3%</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1000" b="0" i="0" u="none" strike="noStrike" dirty="0">
                          <a:solidFill>
                            <a:srgbClr val="FF0000"/>
                          </a:solidFill>
                          <a:latin typeface="Open Sans"/>
                        </a:rPr>
                        <a:t>9%</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1000" b="0" i="0" u="none" strike="noStrike" dirty="0">
                          <a:solidFill>
                            <a:srgbClr val="FF0000"/>
                          </a:solidFill>
                          <a:latin typeface="Open Sans"/>
                        </a:rPr>
                        <a:t>9%</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1000" b="0" i="0" u="none" strike="noStrike" dirty="0">
                          <a:solidFill>
                            <a:srgbClr val="000000"/>
                          </a:solidFill>
                          <a:latin typeface="Open Sans"/>
                        </a:rPr>
                        <a:t>21%</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1000" b="0" i="0" u="none" strike="noStrike" dirty="0">
                          <a:solidFill>
                            <a:srgbClr val="0000FF"/>
                          </a:solidFill>
                          <a:latin typeface="Open Sans"/>
                        </a:rPr>
                        <a:t>23%</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1000" b="0" i="0" u="none" strike="noStrike" dirty="0">
                          <a:solidFill>
                            <a:srgbClr val="0000FF"/>
                          </a:solidFill>
                          <a:latin typeface="Open Sans"/>
                        </a:rPr>
                        <a:t>34%</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1000" b="0" i="0" u="none" strike="noStrike" dirty="0">
                          <a:solidFill>
                            <a:srgbClr val="0000FF"/>
                          </a:solidFill>
                          <a:latin typeface="Open Sans"/>
                        </a:rPr>
                        <a:t>40%</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1000" b="0" i="0" u="none" strike="noStrike" dirty="0">
                          <a:solidFill>
                            <a:srgbClr val="0000FF"/>
                          </a:solidFill>
                          <a:latin typeface="Open Sans"/>
                        </a:rPr>
                        <a:t>31%</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1000" b="0" i="0" u="none" strike="noStrike" dirty="0">
                          <a:solidFill>
                            <a:srgbClr val="0000FF"/>
                          </a:solidFill>
                          <a:latin typeface="Open Sans"/>
                        </a:rPr>
                        <a:t>63%</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1000" b="0" i="0" u="none" strike="noStrike" dirty="0">
                          <a:solidFill>
                            <a:srgbClr val="0000FF"/>
                          </a:solidFill>
                          <a:latin typeface="Open Sans"/>
                        </a:rPr>
                        <a:t>76%</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1000" b="0" i="0" u="none" strike="noStrike" dirty="0">
                          <a:solidFill>
                            <a:srgbClr val="000000"/>
                          </a:solidFill>
                          <a:latin typeface="Open Sans"/>
                        </a:rPr>
                        <a:t>19%</a:t>
                      </a:r>
                    </a:p>
                  </a:txBody>
                  <a:tcPr marL="12700" marR="12700" marT="19326" marB="19326"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9"/>
                    </a:solidFill>
                  </a:tcPr>
                </a:tc>
                <a:extLst>
                  <a:ext uri="{0D108BD9-81ED-4DB2-BD59-A6C34878D82A}">
                    <a16:rowId xmlns:a16="http://schemas.microsoft.com/office/drawing/2014/main" xmlns="" val="10003"/>
                  </a:ext>
                </a:extLst>
              </a:tr>
            </a:tbl>
          </a:graphicData>
        </a:graphic>
      </p:graphicFrame>
      <p:graphicFrame>
        <p:nvGraphicFramePr>
          <p:cNvPr id="14" name="table.Q23.Χρησιμοποιείτε.Η.Υ.στο.πλαίσιο.της.εκτέλεσης.της.εργασίας.σας.by.Q35.Ποιος.είναι.ο.τύπος.της.απασχόλησης.σας." descr="58ddb39e-c3fd-41d0-9429-41913ed3aa66 table.Q23.Χρησιμοποιείτε.Η.Υ.στο.πλαίσιο.της.εκτέλεσης.της.εργασίας.σας.by.Q35.Ποιος.είναι.ο.τύπος.της.απασχόλησης.σας. Column Spans Count: 0 Row Spans Count: 0 Stats Count: 0 Right Statistics Count: 0 Below Statistics Count: 0"/>
          <p:cNvGraphicFramePr>
            <a:graphicFrameLocks noGrp="1"/>
          </p:cNvGraphicFramePr>
          <p:nvPr>
            <p:extLst>
              <p:ext uri="{D42A27DB-BD31-4B8C-83A1-F6EECF244321}">
                <p14:modId xmlns:p14="http://schemas.microsoft.com/office/powerpoint/2010/main" xmlns="" val="1797785409"/>
              </p:ext>
            </p:extLst>
          </p:nvPr>
        </p:nvGraphicFramePr>
        <p:xfrm>
          <a:off x="4247516" y="4598832"/>
          <a:ext cx="6336705" cy="1357593"/>
        </p:xfrm>
        <a:graphic>
          <a:graphicData uri="http://schemas.openxmlformats.org/drawingml/2006/table">
            <a:tbl>
              <a:tblPr firstRow="1" firstCol="1" bandRow="1">
                <a:tableStyleId>{5C22544A-7EE6-4342-B048-85BDC9FD1C3A}</a:tableStyleId>
              </a:tblPr>
              <a:tblGrid>
                <a:gridCol w="798309">
                  <a:extLst>
                    <a:ext uri="{9D8B030D-6E8A-4147-A177-3AD203B41FA5}">
                      <a16:colId xmlns:a16="http://schemas.microsoft.com/office/drawing/2014/main" xmlns="" val="20000"/>
                    </a:ext>
                  </a:extLst>
                </a:gridCol>
                <a:gridCol w="1587731">
                  <a:extLst>
                    <a:ext uri="{9D8B030D-6E8A-4147-A177-3AD203B41FA5}">
                      <a16:colId xmlns:a16="http://schemas.microsoft.com/office/drawing/2014/main" xmlns="" val="20001"/>
                    </a:ext>
                  </a:extLst>
                </a:gridCol>
                <a:gridCol w="1587731">
                  <a:extLst>
                    <a:ext uri="{9D8B030D-6E8A-4147-A177-3AD203B41FA5}">
                      <a16:colId xmlns:a16="http://schemas.microsoft.com/office/drawing/2014/main" xmlns="" val="20002"/>
                    </a:ext>
                  </a:extLst>
                </a:gridCol>
                <a:gridCol w="1363597">
                  <a:extLst>
                    <a:ext uri="{9D8B030D-6E8A-4147-A177-3AD203B41FA5}">
                      <a16:colId xmlns:a16="http://schemas.microsoft.com/office/drawing/2014/main" xmlns="" val="20003"/>
                    </a:ext>
                  </a:extLst>
                </a:gridCol>
                <a:gridCol w="999337">
                  <a:extLst>
                    <a:ext uri="{9D8B030D-6E8A-4147-A177-3AD203B41FA5}">
                      <a16:colId xmlns:a16="http://schemas.microsoft.com/office/drawing/2014/main" xmlns="" val="20004"/>
                    </a:ext>
                  </a:extLst>
                </a:gridCol>
              </a:tblGrid>
              <a:tr h="749909">
                <a:tc>
                  <a:txBody>
                    <a:bodyPr/>
                    <a:lstStyle/>
                    <a:p>
                      <a:pPr marL="0" lvl="0" indent="0" algn="ctr">
                        <a:buNone/>
                      </a:pPr>
                      <a:endParaRPr sz="900" b="1" i="0" u="none" strike="noStrike" dirty="0">
                        <a:solidFill>
                          <a:srgbClr val="FFFFFF"/>
                        </a:solidFill>
                        <a:latin typeface="Open Sans"/>
                      </a:endParaRPr>
                    </a:p>
                  </a:txBody>
                  <a:tcPr marL="12700" marR="12700" marT="22087" marB="22087" anchor="ctr">
                    <a:lnL>
                      <a:noFill/>
                    </a:lnL>
                    <a:lnR w="12700">
                      <a:solidFill>
                        <a:srgbClr val="FFFFFF"/>
                      </a:solidFill>
                    </a:lnR>
                    <a:lnT>
                      <a:noFill/>
                    </a:lnT>
                    <a:lnB w="38100">
                      <a:solidFill>
                        <a:srgbClr val="FFFFFF"/>
                      </a:solidFill>
                    </a:lnB>
                    <a:solidFill>
                      <a:srgbClr val="3E7DCC"/>
                    </a:solidFill>
                  </a:tcPr>
                </a:tc>
                <a:tc>
                  <a:txBody>
                    <a:bodyPr/>
                    <a:lstStyle/>
                    <a:p>
                      <a:pPr marL="0" lvl="0" indent="0" algn="ctr">
                        <a:buNone/>
                      </a:pPr>
                      <a:r>
                        <a:rPr sz="900" b="1" i="0" u="none" strike="noStrike" dirty="0">
                          <a:solidFill>
                            <a:srgbClr val="FFFFFF"/>
                          </a:solidFill>
                          <a:latin typeface="Open Sans"/>
                        </a:rPr>
                        <a:t>Μερική</a:t>
                      </a:r>
                    </a:p>
                  </a:txBody>
                  <a:tcPr marL="12700" marR="12700" marT="22087" marB="22087" anchor="ctr">
                    <a:lnL w="12700">
                      <a:solidFill>
                        <a:srgbClr val="FFFFFF"/>
                      </a:solidFill>
                    </a:lnL>
                    <a:lnR w="12700">
                      <a:solidFill>
                        <a:srgbClr val="FFFFFF"/>
                      </a:solidFill>
                    </a:lnR>
                    <a:lnT>
                      <a:noFill/>
                    </a:lnT>
                    <a:lnB w="38100">
                      <a:solidFill>
                        <a:srgbClr val="FFFFFF"/>
                      </a:solidFill>
                    </a:lnB>
                    <a:solidFill>
                      <a:srgbClr val="3E7DCC"/>
                    </a:solidFill>
                  </a:tcPr>
                </a:tc>
                <a:tc>
                  <a:txBody>
                    <a:bodyPr/>
                    <a:lstStyle/>
                    <a:p>
                      <a:pPr marL="0" lvl="0" indent="0" algn="ctr">
                        <a:buNone/>
                      </a:pPr>
                      <a:r>
                        <a:rPr sz="900" b="1" i="0" u="none" strike="noStrike" dirty="0">
                          <a:solidFill>
                            <a:srgbClr val="FFFFFF"/>
                          </a:solidFill>
                          <a:latin typeface="Open Sans"/>
                        </a:rPr>
                        <a:t>Πλήρης</a:t>
                      </a:r>
                    </a:p>
                  </a:txBody>
                  <a:tcPr marL="12700" marR="12700" marT="22087" marB="22087" anchor="ctr">
                    <a:lnL w="12700" cap="flat" cmpd="sng" algn="ctr">
                      <a:solidFill>
                        <a:srgbClr val="FFFFFF"/>
                      </a:solidFill>
                      <a:prstDash val="solid"/>
                      <a:round/>
                      <a:headEnd type="none" w="med" len="med"/>
                      <a:tailEnd type="none" w="med" len="med"/>
                    </a:lnL>
                    <a:lnR w="12700">
                      <a:solidFill>
                        <a:srgbClr val="FFFFFF"/>
                      </a:solidFill>
                    </a:lnR>
                    <a:lnT>
                      <a:noFill/>
                    </a:lnT>
                    <a:lnB w="38100">
                      <a:solidFill>
                        <a:srgbClr val="FFFFFF"/>
                      </a:solidFill>
                    </a:lnB>
                    <a:solidFill>
                      <a:srgbClr val="3E7DCC"/>
                    </a:solidFill>
                  </a:tcPr>
                </a:tc>
                <a:tc>
                  <a:txBody>
                    <a:bodyPr/>
                    <a:lstStyle/>
                    <a:p>
                      <a:pPr marL="0" lvl="0" indent="0" algn="ctr">
                        <a:buNone/>
                      </a:pPr>
                      <a:r>
                        <a:rPr sz="900" b="1" i="0" u="none" strike="noStrike" dirty="0" err="1">
                          <a:solidFill>
                            <a:srgbClr val="FFFFFF"/>
                          </a:solidFill>
                          <a:latin typeface="Open Sans"/>
                        </a:rPr>
                        <a:t>Εκ</a:t>
                      </a:r>
                      <a:r>
                        <a:rPr sz="900" b="1" i="0" u="none" strike="noStrike" dirty="0">
                          <a:solidFill>
                            <a:srgbClr val="FFFFFF"/>
                          </a:solidFill>
                          <a:latin typeface="Open Sans"/>
                        </a:rPr>
                        <a:t> </a:t>
                      </a:r>
                      <a:r>
                        <a:rPr sz="900" b="1" i="0" u="none" strike="noStrike" dirty="0" err="1" smtClean="0">
                          <a:solidFill>
                            <a:srgbClr val="FFFFFF"/>
                          </a:solidFill>
                          <a:latin typeface="Open Sans"/>
                        </a:rPr>
                        <a:t>περιτροπής</a:t>
                      </a:r>
                      <a:r>
                        <a:rPr lang="el-GR" sz="900" b="1" i="0" u="none" strike="noStrike" dirty="0" smtClean="0">
                          <a:solidFill>
                            <a:srgbClr val="FFFFFF"/>
                          </a:solidFill>
                          <a:latin typeface="Open Sans"/>
                        </a:rPr>
                        <a:t>**</a:t>
                      </a:r>
                      <a:endParaRPr sz="900" b="1" i="0" u="none" strike="noStrike" dirty="0">
                        <a:solidFill>
                          <a:srgbClr val="FFFFFF"/>
                        </a:solidFill>
                        <a:latin typeface="Open Sans"/>
                      </a:endParaRPr>
                    </a:p>
                  </a:txBody>
                  <a:tcPr marL="12700" marR="12700" marT="22087" marB="22087" anchor="ctr">
                    <a:lnL w="12700" cap="flat" cmpd="sng" algn="ctr">
                      <a:solidFill>
                        <a:srgbClr val="FFFFFF"/>
                      </a:solidFill>
                      <a:prstDash val="solid"/>
                      <a:round/>
                      <a:headEnd type="none" w="med" len="med"/>
                      <a:tailEnd type="none" w="med" len="med"/>
                    </a:lnL>
                    <a:lnR w="12700">
                      <a:solidFill>
                        <a:srgbClr val="FFFFFF"/>
                      </a:solidFill>
                    </a:lnR>
                    <a:lnT>
                      <a:noFill/>
                    </a:lnT>
                    <a:lnB w="38100">
                      <a:solidFill>
                        <a:srgbClr val="FFFFFF"/>
                      </a:solidFill>
                    </a:lnB>
                    <a:solidFill>
                      <a:srgbClr val="3E7DCC"/>
                    </a:solidFill>
                  </a:tcPr>
                </a:tc>
                <a:tc>
                  <a:txBody>
                    <a:bodyPr/>
                    <a:lstStyle/>
                    <a:p>
                      <a:pPr marL="0" lvl="0" indent="0" algn="ctr">
                        <a:buNone/>
                      </a:pPr>
                      <a:r>
                        <a:rPr lang="el-GR" sz="900" b="1" i="0" u="none" strike="noStrike" dirty="0" smtClean="0">
                          <a:solidFill>
                            <a:srgbClr val="FFFFFF"/>
                          </a:solidFill>
                          <a:latin typeface="Open Sans"/>
                        </a:rPr>
                        <a:t>ΣΥΝΟΛΟ</a:t>
                      </a:r>
                      <a:endParaRPr sz="900" b="1" i="0" u="none" strike="noStrike" dirty="0">
                        <a:solidFill>
                          <a:srgbClr val="FFFFFF"/>
                        </a:solidFill>
                        <a:latin typeface="Open Sans"/>
                      </a:endParaRPr>
                    </a:p>
                  </a:txBody>
                  <a:tcPr marL="12700" marR="12700" marT="22087" marB="22087" anchor="ctr">
                    <a:lnL w="12700" cap="flat" cmpd="sng" algn="ctr">
                      <a:solidFill>
                        <a:srgbClr val="FFFFFF"/>
                      </a:solidFill>
                      <a:prstDash val="solid"/>
                      <a:round/>
                      <a:headEnd type="none" w="med" len="med"/>
                      <a:tailEnd type="none" w="med" len="med"/>
                    </a:lnL>
                    <a:lnR w="12700">
                      <a:solidFill>
                        <a:srgbClr val="FFFFFF"/>
                      </a:solidFill>
                    </a:lnR>
                    <a:lnT>
                      <a:noFill/>
                    </a:lnT>
                    <a:lnB w="38100">
                      <a:solidFill>
                        <a:srgbClr val="FFFFFF"/>
                      </a:solidFill>
                    </a:lnB>
                    <a:solidFill>
                      <a:srgbClr val="3E7DCC"/>
                    </a:solidFill>
                  </a:tcPr>
                </a:tc>
                <a:extLst>
                  <a:ext uri="{0D108BD9-81ED-4DB2-BD59-A6C34878D82A}">
                    <a16:rowId xmlns:a16="http://schemas.microsoft.com/office/drawing/2014/main" xmlns="" val="10000"/>
                  </a:ext>
                </a:extLst>
              </a:tr>
              <a:tr h="303842">
                <a:tc>
                  <a:txBody>
                    <a:bodyPr/>
                    <a:lstStyle/>
                    <a:p>
                      <a:pPr marL="0" lvl="0" indent="0" algn="ctr">
                        <a:buNone/>
                      </a:pPr>
                      <a:r>
                        <a:rPr sz="1000" b="1" i="0" u="none" strike="noStrike" dirty="0">
                          <a:solidFill>
                            <a:srgbClr val="FFFFFF"/>
                          </a:solidFill>
                          <a:latin typeface="Open Sans"/>
                        </a:rPr>
                        <a:t>Ναι</a:t>
                      </a:r>
                    </a:p>
                  </a:txBody>
                  <a:tcPr marL="50800" marR="12700" marT="22087" marB="22087" anchor="ctr">
                    <a:lnL>
                      <a:no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3E7DCC"/>
                    </a:solidFill>
                  </a:tcPr>
                </a:tc>
                <a:tc>
                  <a:txBody>
                    <a:bodyPr/>
                    <a:lstStyle/>
                    <a:p>
                      <a:pPr marL="0" lvl="0" indent="0" algn="ctr">
                        <a:buNone/>
                      </a:pPr>
                      <a:r>
                        <a:rPr sz="1000" b="0" i="0" u="none" strike="noStrike" dirty="0">
                          <a:solidFill>
                            <a:srgbClr val="FF0000"/>
                          </a:solidFill>
                          <a:latin typeface="Open Sans"/>
                        </a:rPr>
                        <a:t>65%</a:t>
                      </a:r>
                    </a:p>
                  </a:txBody>
                  <a:tcPr marL="12700" marR="12700" marT="22087" marB="22087"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1000" b="0" i="0" u="none" strike="noStrike" dirty="0">
                          <a:solidFill>
                            <a:srgbClr val="0000FF"/>
                          </a:solidFill>
                          <a:latin typeface="Open Sans"/>
                        </a:rPr>
                        <a:t>84%</a:t>
                      </a:r>
                    </a:p>
                  </a:txBody>
                  <a:tcPr marL="12700" marR="12700" marT="22087" marB="22087"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1000" b="0" i="0" u="none" strike="noStrike" dirty="0">
                          <a:solidFill>
                            <a:srgbClr val="000000"/>
                          </a:solidFill>
                          <a:latin typeface="Open Sans"/>
                        </a:rPr>
                        <a:t>69%</a:t>
                      </a:r>
                    </a:p>
                  </a:txBody>
                  <a:tcPr marL="12700" marR="12700" marT="22087" marB="22087"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1000" b="0" i="0" u="none" strike="noStrike" dirty="0">
                          <a:solidFill>
                            <a:srgbClr val="000000"/>
                          </a:solidFill>
                          <a:latin typeface="Open Sans"/>
                        </a:rPr>
                        <a:t>81%</a:t>
                      </a:r>
                    </a:p>
                  </a:txBody>
                  <a:tcPr marL="12700" marR="12700" marT="22087" marB="22087" anchor="ctr">
                    <a:lnL w="12700">
                      <a:solidFill>
                        <a:srgbClr val="FFFFFF"/>
                      </a:solidFill>
                    </a:lnL>
                    <a:lnR>
                      <a:no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extLst>
                  <a:ext uri="{0D108BD9-81ED-4DB2-BD59-A6C34878D82A}">
                    <a16:rowId xmlns:a16="http://schemas.microsoft.com/office/drawing/2014/main" xmlns="" val="10001"/>
                  </a:ext>
                </a:extLst>
              </a:tr>
              <a:tr h="303842">
                <a:tc>
                  <a:txBody>
                    <a:bodyPr/>
                    <a:lstStyle/>
                    <a:p>
                      <a:pPr marL="0" lvl="0" indent="0" algn="ctr">
                        <a:buNone/>
                      </a:pPr>
                      <a:r>
                        <a:rPr sz="1000" b="1" i="0" u="none" strike="noStrike" dirty="0">
                          <a:solidFill>
                            <a:srgbClr val="FFFFFF"/>
                          </a:solidFill>
                          <a:latin typeface="Open Sans"/>
                        </a:rPr>
                        <a:t>Όχι</a:t>
                      </a:r>
                    </a:p>
                  </a:txBody>
                  <a:tcPr marL="50800" marR="12700" marT="22087" marB="22087"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3E7DCC"/>
                    </a:solidFill>
                  </a:tcPr>
                </a:tc>
                <a:tc>
                  <a:txBody>
                    <a:bodyPr/>
                    <a:lstStyle/>
                    <a:p>
                      <a:pPr marL="0" lvl="0" indent="0" algn="ctr">
                        <a:buNone/>
                      </a:pPr>
                      <a:r>
                        <a:rPr sz="1000" b="0" i="0" u="none" strike="noStrike" dirty="0">
                          <a:solidFill>
                            <a:srgbClr val="0000FF"/>
                          </a:solidFill>
                          <a:latin typeface="Open Sans"/>
                        </a:rPr>
                        <a:t>35%</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1000" b="0" i="0" u="none" strike="noStrike" dirty="0">
                          <a:solidFill>
                            <a:srgbClr val="FF0000"/>
                          </a:solidFill>
                          <a:latin typeface="Open Sans"/>
                        </a:rPr>
                        <a:t>16%</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1000" b="0" i="0" u="none" strike="noStrike" dirty="0">
                          <a:solidFill>
                            <a:srgbClr val="000000"/>
                          </a:solidFill>
                          <a:latin typeface="Open Sans"/>
                        </a:rPr>
                        <a:t>31%</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1000" b="0" i="0" u="none" strike="noStrike" dirty="0">
                          <a:solidFill>
                            <a:srgbClr val="000000"/>
                          </a:solidFill>
                          <a:latin typeface="Open Sans"/>
                        </a:rPr>
                        <a:t>19%</a:t>
                      </a:r>
                    </a:p>
                  </a:txBody>
                  <a:tcPr marL="12700" marR="12700" marT="22087" marB="22087"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extLst>
                  <a:ext uri="{0D108BD9-81ED-4DB2-BD59-A6C34878D82A}">
                    <a16:rowId xmlns:a16="http://schemas.microsoft.com/office/drawing/2014/main" xmlns="" val="10003"/>
                  </a:ext>
                </a:extLst>
              </a:tr>
            </a:tbl>
          </a:graphicData>
        </a:graphic>
      </p:graphicFrame>
      <p:sp>
        <p:nvSpPr>
          <p:cNvPr id="15" name="14 - Ορθογώνιο"/>
          <p:cNvSpPr/>
          <p:nvPr/>
        </p:nvSpPr>
        <p:spPr>
          <a:xfrm>
            <a:off x="3801687" y="3776748"/>
            <a:ext cx="3164378" cy="25769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Ορθογώνιο"/>
          <p:cNvSpPr/>
          <p:nvPr/>
        </p:nvSpPr>
        <p:spPr>
          <a:xfrm>
            <a:off x="5045825" y="5350624"/>
            <a:ext cx="4538750" cy="25769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16 - TextBox"/>
          <p:cNvSpPr txBox="1"/>
          <p:nvPr/>
        </p:nvSpPr>
        <p:spPr>
          <a:xfrm>
            <a:off x="3300152" y="6309360"/>
            <a:ext cx="2751074" cy="400110"/>
          </a:xfrm>
          <a:prstGeom prst="rect">
            <a:avLst/>
          </a:prstGeom>
          <a:noFill/>
        </p:spPr>
        <p:txBody>
          <a:bodyPr wrap="none" rtlCol="0">
            <a:spAutoFit/>
          </a:bodyPr>
          <a:lstStyle/>
          <a:p>
            <a:r>
              <a:rPr lang="el-GR" sz="1000" dirty="0" smtClean="0"/>
              <a:t>*Ενδεικτικά αποτελέσματα, Δείγμα &lt;100 ατόμων</a:t>
            </a:r>
          </a:p>
          <a:p>
            <a:r>
              <a:rPr lang="el-GR" sz="1000" dirty="0" smtClean="0"/>
              <a:t>**Ενδεικτικά αποτελέσματα, Δείγμα &lt;60 ατόμων</a:t>
            </a:r>
            <a:endParaRPr lang="el-GR" sz="1000" dirty="0"/>
          </a:p>
        </p:txBody>
      </p:sp>
    </p:spTree>
    <p:extLst>
      <p:ext uri="{BB962C8B-B14F-4D97-AF65-F5344CB8AC3E}">
        <p14:creationId xmlns:p14="http://schemas.microsoft.com/office/powerpoint/2010/main" xmlns="" val="431205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694A5890-81ED-74F6-5085-F0B9134558B2}"/>
              </a:ext>
            </a:extLst>
          </p:cNvPr>
          <p:cNvSpPr>
            <a:spLocks noGrp="1"/>
          </p:cNvSpPr>
          <p:nvPr>
            <p:ph type="sldNum" sz="quarter" idx="12"/>
          </p:nvPr>
        </p:nvSpPr>
        <p:spPr/>
        <p:txBody>
          <a:bodyPr/>
          <a:lstStyle/>
          <a:p>
            <a:fld id="{3842428D-0812-44E2-9FBD-553AB4E1DE8E}" type="slidenum">
              <a:rPr lang="el-GR" smtClean="0"/>
              <a:pPr/>
              <a:t>15</a:t>
            </a:fld>
            <a:endParaRPr lang="el-GR" dirty="0"/>
          </a:p>
        </p:txBody>
      </p:sp>
      <p:pic>
        <p:nvPicPr>
          <p:cNvPr id="5" name="Εικόνα 11" descr="91d3399e-eabd-47cc-a9f8-7c3dbe166848 table.Q25.Κατά.τη.διάρκεια.της.πανδημίας.COVID.19.στην.Ελλάδα.η.εργασία.σας.θα.μπορούσε.να.εκτελεστεί.με.τηλεργασία..3">
            <a:extLst>
              <a:ext uri="{FF2B5EF4-FFF2-40B4-BE49-F238E27FC236}">
                <a16:creationId xmlns:a16="http://schemas.microsoft.com/office/drawing/2014/main" xmlns="" id="{6A9F245E-B39E-BB5D-0E2E-F0631D296005}"/>
              </a:ext>
            </a:extLst>
          </p:cNvPr>
          <p:cNvPicPr>
            <a:picLocks noGrp="1"/>
          </p:cNvPicPr>
          <p:nvPr>
            <p:ph idx="1"/>
          </p:nvPr>
        </p:nvPicPr>
        <p:blipFill>
          <a:blip r:embed="rId2" cstate="print"/>
          <a:stretch>
            <a:fillRect/>
          </a:stretch>
        </p:blipFill>
        <p:spPr>
          <a:xfrm>
            <a:off x="3474630" y="1695796"/>
            <a:ext cx="4922750" cy="3216434"/>
          </a:xfrm>
          <a:prstGeom prst="rect">
            <a:avLst/>
          </a:prstGeom>
        </p:spPr>
      </p:pic>
      <p:sp>
        <p:nvSpPr>
          <p:cNvPr id="7" name="TextBox 6">
            <a:extLst>
              <a:ext uri="{FF2B5EF4-FFF2-40B4-BE49-F238E27FC236}">
                <a16:creationId xmlns:a16="http://schemas.microsoft.com/office/drawing/2014/main" xmlns="" id="{24D5BA6E-BFCB-7FB7-C10B-8C5A5637D085}"/>
              </a:ext>
            </a:extLst>
          </p:cNvPr>
          <p:cNvSpPr txBox="1"/>
          <p:nvPr/>
        </p:nvSpPr>
        <p:spPr>
          <a:xfrm>
            <a:off x="3743952" y="5066145"/>
            <a:ext cx="3898419" cy="523220"/>
          </a:xfrm>
          <a:prstGeom prst="rect">
            <a:avLst/>
          </a:prstGeom>
          <a:noFill/>
        </p:spPr>
        <p:txBody>
          <a:bodyPr wrap="square">
            <a:spAutoFit/>
          </a:bodyPr>
          <a:lstStyle/>
          <a:p>
            <a:r>
              <a:rPr lang="el-GR" sz="1400" dirty="0">
                <a:effectLst/>
                <a:latin typeface="Times New Roman" panose="02020603050405020304" pitchFamily="18" charset="0"/>
                <a:ea typeface="Times New Roman" panose="02020603050405020304" pitchFamily="18" charset="0"/>
              </a:rPr>
              <a:t>Δυνατότητα εκτέλεσης της εργασίας μέσω Τηλεργασίας (κατά τη διάρκεια της πανδημίας) </a:t>
            </a:r>
            <a:endParaRPr lang="el-GR" sz="1400" dirty="0"/>
          </a:p>
        </p:txBody>
      </p:sp>
      <p:pic>
        <p:nvPicPr>
          <p:cNvPr id="8" name="Εικόνα 13" descr="057fe11c-f645-4df6-886d-e3af4ea783f6 table.Q26.Αν.ΝΑΙ.στην.προηγούμενη.ερώτηση.Εσείς.προσωπικά.εργαστήκατε.με.τηλεργασία.μετά.τον.Μάρτιο.του.2020.οπότε.και.ξεκίνησε.η.πανδημία.COVID.19.στην.3">
            <a:extLst>
              <a:ext uri="{FF2B5EF4-FFF2-40B4-BE49-F238E27FC236}">
                <a16:creationId xmlns:a16="http://schemas.microsoft.com/office/drawing/2014/main" xmlns="" id="{2C74E4B4-B36B-C63B-82D4-225B474FF762}"/>
              </a:ext>
            </a:extLst>
          </p:cNvPr>
          <p:cNvPicPr/>
          <p:nvPr/>
        </p:nvPicPr>
        <p:blipFill>
          <a:blip r:embed="rId3" cstate="print"/>
          <a:stretch>
            <a:fillRect/>
          </a:stretch>
        </p:blipFill>
        <p:spPr>
          <a:xfrm>
            <a:off x="7730837" y="1612670"/>
            <a:ext cx="4449104" cy="3092538"/>
          </a:xfrm>
          <a:prstGeom prst="rect">
            <a:avLst/>
          </a:prstGeom>
        </p:spPr>
      </p:pic>
      <p:sp>
        <p:nvSpPr>
          <p:cNvPr id="10" name="TextBox 9">
            <a:extLst>
              <a:ext uri="{FF2B5EF4-FFF2-40B4-BE49-F238E27FC236}">
                <a16:creationId xmlns:a16="http://schemas.microsoft.com/office/drawing/2014/main" xmlns="" id="{CC88F432-7D20-F2E9-1794-A2BAAF3DA691}"/>
              </a:ext>
            </a:extLst>
          </p:cNvPr>
          <p:cNvSpPr txBox="1"/>
          <p:nvPr/>
        </p:nvSpPr>
        <p:spPr>
          <a:xfrm>
            <a:off x="8795855" y="5066145"/>
            <a:ext cx="2663506" cy="307777"/>
          </a:xfrm>
          <a:prstGeom prst="rect">
            <a:avLst/>
          </a:prstGeom>
          <a:noFill/>
        </p:spPr>
        <p:txBody>
          <a:bodyPr wrap="square">
            <a:spAutoFit/>
          </a:bodyPr>
          <a:lstStyle/>
          <a:p>
            <a:r>
              <a:rPr lang="el-GR" sz="1400" dirty="0">
                <a:effectLst/>
                <a:latin typeface="Times New Roman" panose="02020603050405020304" pitchFamily="18" charset="0"/>
                <a:ea typeface="Times New Roman" panose="02020603050405020304" pitchFamily="18" charset="0"/>
              </a:rPr>
              <a:t>Τρόπος εργασίας σήμερα </a:t>
            </a:r>
            <a:endParaRPr lang="el-GR" sz="1400" dirty="0"/>
          </a:p>
        </p:txBody>
      </p:sp>
      <p:sp>
        <p:nvSpPr>
          <p:cNvPr id="11" name="Title 1">
            <a:extLst>
              <a:ext uri="{FF2B5EF4-FFF2-40B4-BE49-F238E27FC236}">
                <a16:creationId xmlns:a16="http://schemas.microsoft.com/office/drawing/2014/main" xmlns="" id="{E3432F6E-FFF9-787C-B04E-5E6CA4EFB4AE}"/>
              </a:ext>
            </a:extLst>
          </p:cNvPr>
          <p:cNvSpPr>
            <a:spLocks noGrp="1"/>
          </p:cNvSpPr>
          <p:nvPr>
            <p:ph type="title"/>
          </p:nvPr>
        </p:nvSpPr>
        <p:spPr>
          <a:xfrm>
            <a:off x="3525838" y="360363"/>
            <a:ext cx="8016875" cy="1325562"/>
          </a:xfrm>
        </p:spPr>
        <p:txBody>
          <a:bodyPr/>
          <a:lstStyle/>
          <a:p>
            <a:r>
              <a:rPr lang="el-GR" i="0" u="none" strike="noStrike" baseline="0" dirty="0">
                <a:solidFill>
                  <a:srgbClr val="365F91"/>
                </a:solidFill>
                <a:latin typeface="Calibri" panose="020F0502020204030204" pitchFamily="34" charset="0"/>
              </a:rPr>
              <a:t>Βασικά Ευρήματα			</a:t>
            </a:r>
            <a:r>
              <a:rPr lang="el-GR" sz="1400" dirty="0">
                <a:effectLst/>
                <a:latin typeface="Cambria" panose="02040503050406030204" pitchFamily="18" charset="0"/>
                <a:ea typeface="Times New Roman" panose="02020603050405020304" pitchFamily="18" charset="0"/>
                <a:cs typeface="Times New Roman" panose="02020603050405020304" pitchFamily="18" charset="0"/>
              </a:rPr>
              <a:t>επίδραση της πανδημίας στις 					απαιτούμενες / ζητούμενες δεξιότητες και λειτουργίες</a:t>
            </a:r>
            <a:endParaRPr lang="el-GR" sz="1400" dirty="0"/>
          </a:p>
        </p:txBody>
      </p:sp>
    </p:spTree>
    <p:extLst>
      <p:ext uri="{BB962C8B-B14F-4D97-AF65-F5344CB8AC3E}">
        <p14:creationId xmlns:p14="http://schemas.microsoft.com/office/powerpoint/2010/main" xmlns="" val="3817605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7DD13F16-16B6-8D4F-AF20-E374EF6691F8}"/>
              </a:ext>
            </a:extLst>
          </p:cNvPr>
          <p:cNvSpPr>
            <a:spLocks noGrp="1"/>
          </p:cNvSpPr>
          <p:nvPr>
            <p:ph type="sldNum" sz="quarter" idx="12"/>
          </p:nvPr>
        </p:nvSpPr>
        <p:spPr/>
        <p:txBody>
          <a:bodyPr/>
          <a:lstStyle/>
          <a:p>
            <a:fld id="{3842428D-0812-44E2-9FBD-553AB4E1DE8E}" type="slidenum">
              <a:rPr lang="el-GR" smtClean="0"/>
              <a:pPr/>
              <a:t>16</a:t>
            </a:fld>
            <a:endParaRPr lang="el-GR" dirty="0"/>
          </a:p>
        </p:txBody>
      </p:sp>
      <p:sp>
        <p:nvSpPr>
          <p:cNvPr id="5" name="Title 1">
            <a:extLst>
              <a:ext uri="{FF2B5EF4-FFF2-40B4-BE49-F238E27FC236}">
                <a16:creationId xmlns:a16="http://schemas.microsoft.com/office/drawing/2014/main" xmlns="" id="{A97C66FA-E036-5905-B1C3-6BC1265A0634}"/>
              </a:ext>
            </a:extLst>
          </p:cNvPr>
          <p:cNvSpPr>
            <a:spLocks noGrp="1"/>
          </p:cNvSpPr>
          <p:nvPr>
            <p:ph type="title"/>
          </p:nvPr>
        </p:nvSpPr>
        <p:spPr>
          <a:xfrm>
            <a:off x="3525838" y="-254799"/>
            <a:ext cx="8016875" cy="1325562"/>
          </a:xfrm>
        </p:spPr>
        <p:txBody>
          <a:bodyPr/>
          <a:lstStyle/>
          <a:p>
            <a:r>
              <a:rPr lang="el-GR" i="0" u="none" strike="noStrike" baseline="0" dirty="0">
                <a:solidFill>
                  <a:srgbClr val="365F91"/>
                </a:solidFill>
                <a:latin typeface="Calibri" panose="020F0502020204030204" pitchFamily="34" charset="0"/>
              </a:rPr>
              <a:t>Βασικά Ευρήματα				</a:t>
            </a:r>
            <a:r>
              <a:rPr lang="el-GR" sz="1400" i="0" u="none" strike="noStrike" baseline="0" dirty="0">
                <a:solidFill>
                  <a:srgbClr val="365F91"/>
                </a:solidFill>
                <a:latin typeface="Cambria" panose="02040503050406030204" pitchFamily="18" charset="0"/>
                <a:cs typeface="Times New Roman" panose="02020603050405020304" pitchFamily="18" charset="0"/>
              </a:rPr>
              <a:t>θέματα</a:t>
            </a:r>
            <a:r>
              <a:rPr lang="el-GR" sz="1400" dirty="0">
                <a:effectLst/>
                <a:latin typeface="Cambria" panose="02040503050406030204" pitchFamily="18" charset="0"/>
                <a:ea typeface="Times New Roman" panose="02020603050405020304" pitchFamily="18" charset="0"/>
                <a:cs typeface="Times New Roman" panose="02020603050405020304" pitchFamily="18" charset="0"/>
              </a:rPr>
              <a:t> κατάρτισης</a:t>
            </a:r>
            <a:endParaRPr lang="el-GR" sz="1400" dirty="0"/>
          </a:p>
        </p:txBody>
      </p:sp>
      <p:sp>
        <p:nvSpPr>
          <p:cNvPr id="11" name="TextBox 10">
            <a:extLst>
              <a:ext uri="{FF2B5EF4-FFF2-40B4-BE49-F238E27FC236}">
                <a16:creationId xmlns:a16="http://schemas.microsoft.com/office/drawing/2014/main" xmlns="" id="{DD1379D7-D052-B318-1475-B0F62DFE87EB}"/>
              </a:ext>
            </a:extLst>
          </p:cNvPr>
          <p:cNvSpPr txBox="1"/>
          <p:nvPr/>
        </p:nvSpPr>
        <p:spPr>
          <a:xfrm>
            <a:off x="6374896" y="6034540"/>
            <a:ext cx="2825692" cy="523220"/>
          </a:xfrm>
          <a:prstGeom prst="rect">
            <a:avLst/>
          </a:prstGeom>
          <a:noFill/>
        </p:spPr>
        <p:txBody>
          <a:bodyPr wrap="square">
            <a:spAutoFit/>
          </a:bodyPr>
          <a:lstStyle/>
          <a:p>
            <a:r>
              <a:rPr lang="el-GR" sz="1400" dirty="0" err="1">
                <a:effectLst/>
                <a:latin typeface="Times New Roman" panose="02020603050405020304" pitchFamily="18" charset="0"/>
                <a:ea typeface="Times New Roman" panose="02020603050405020304" pitchFamily="18" charset="0"/>
              </a:rPr>
              <a:t>Αυτοαξιολόγηση</a:t>
            </a:r>
            <a:r>
              <a:rPr lang="el-GR" sz="1400" dirty="0">
                <a:effectLst/>
                <a:latin typeface="Times New Roman" panose="02020603050405020304" pitchFamily="18" charset="0"/>
                <a:ea typeface="Times New Roman" panose="02020603050405020304" pitchFamily="18" charset="0"/>
              </a:rPr>
              <a:t>/ Πρόθεση βελτίωσης προσωπικών δεξιοτήτων</a:t>
            </a:r>
            <a:endParaRPr lang="el-GR" sz="1400" dirty="0"/>
          </a:p>
        </p:txBody>
      </p:sp>
      <p:graphicFrame>
        <p:nvGraphicFramePr>
          <p:cNvPr id="12" name="1 - Γράφημα"/>
          <p:cNvGraphicFramePr/>
          <p:nvPr/>
        </p:nvGraphicFramePr>
        <p:xfrm>
          <a:off x="3150524" y="756459"/>
          <a:ext cx="8933756" cy="52442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982356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7DD13F16-16B6-8D4F-AF20-E374EF6691F8}"/>
              </a:ext>
            </a:extLst>
          </p:cNvPr>
          <p:cNvSpPr>
            <a:spLocks noGrp="1"/>
          </p:cNvSpPr>
          <p:nvPr>
            <p:ph type="sldNum" sz="quarter" idx="12"/>
          </p:nvPr>
        </p:nvSpPr>
        <p:spPr/>
        <p:txBody>
          <a:bodyPr/>
          <a:lstStyle/>
          <a:p>
            <a:fld id="{3842428D-0812-44E2-9FBD-553AB4E1DE8E}" type="slidenum">
              <a:rPr lang="el-GR" smtClean="0"/>
              <a:pPr/>
              <a:t>17</a:t>
            </a:fld>
            <a:endParaRPr lang="el-GR" dirty="0"/>
          </a:p>
        </p:txBody>
      </p:sp>
      <p:sp>
        <p:nvSpPr>
          <p:cNvPr id="5" name="Title 1">
            <a:extLst>
              <a:ext uri="{FF2B5EF4-FFF2-40B4-BE49-F238E27FC236}">
                <a16:creationId xmlns:a16="http://schemas.microsoft.com/office/drawing/2014/main" xmlns="" id="{A97C66FA-E036-5905-B1C3-6BC1265A0634}"/>
              </a:ext>
            </a:extLst>
          </p:cNvPr>
          <p:cNvSpPr>
            <a:spLocks noGrp="1"/>
          </p:cNvSpPr>
          <p:nvPr>
            <p:ph type="title"/>
          </p:nvPr>
        </p:nvSpPr>
        <p:spPr>
          <a:xfrm>
            <a:off x="3525838" y="360363"/>
            <a:ext cx="8016875" cy="1325562"/>
          </a:xfrm>
        </p:spPr>
        <p:txBody>
          <a:bodyPr/>
          <a:lstStyle/>
          <a:p>
            <a:r>
              <a:rPr lang="el-GR" i="0" u="none" strike="noStrike" baseline="0" dirty="0">
                <a:solidFill>
                  <a:srgbClr val="365F91"/>
                </a:solidFill>
                <a:latin typeface="Calibri" panose="020F0502020204030204" pitchFamily="34" charset="0"/>
              </a:rPr>
              <a:t>Βασικά Ευρήματα				</a:t>
            </a:r>
            <a:r>
              <a:rPr lang="el-GR" sz="1400" i="0" u="none" strike="noStrike" baseline="0" dirty="0">
                <a:solidFill>
                  <a:srgbClr val="365F91"/>
                </a:solidFill>
                <a:latin typeface="Cambria" panose="02040503050406030204" pitchFamily="18" charset="0"/>
                <a:cs typeface="Times New Roman" panose="02020603050405020304" pitchFamily="18" charset="0"/>
              </a:rPr>
              <a:t>θέματα</a:t>
            </a:r>
            <a:r>
              <a:rPr lang="el-GR" sz="1400" dirty="0">
                <a:effectLst/>
                <a:latin typeface="Cambria" panose="02040503050406030204" pitchFamily="18" charset="0"/>
                <a:ea typeface="Times New Roman" panose="02020603050405020304" pitchFamily="18" charset="0"/>
                <a:cs typeface="Times New Roman" panose="02020603050405020304" pitchFamily="18" charset="0"/>
              </a:rPr>
              <a:t> κατάρτισης</a:t>
            </a:r>
            <a:endParaRPr lang="el-GR" sz="1400" dirty="0"/>
          </a:p>
        </p:txBody>
      </p:sp>
      <p:pic>
        <p:nvPicPr>
          <p:cNvPr id="6" name="Εικόνα 17" descr="0054e379-23fc-4345-94a9-edcdc6382bbc table.Q31.Έχετε.συμμετάσχει.την.τελευταία.τριετία.σε.κάποιο.πρόγραμμα.επαγγελματικής.κατάρτισης.σεμινάριο.ή.έχετε.εκπαιδευτεί.καταρτιστεί.με.κάπ.2">
            <a:extLst>
              <a:ext uri="{FF2B5EF4-FFF2-40B4-BE49-F238E27FC236}">
                <a16:creationId xmlns:a16="http://schemas.microsoft.com/office/drawing/2014/main" xmlns="" id="{5E3BA695-1274-4E8A-114B-572FFAFF79A9}"/>
              </a:ext>
            </a:extLst>
          </p:cNvPr>
          <p:cNvPicPr>
            <a:picLocks noGrp="1"/>
          </p:cNvPicPr>
          <p:nvPr>
            <p:ph idx="1"/>
          </p:nvPr>
        </p:nvPicPr>
        <p:blipFill>
          <a:blip r:embed="rId2" cstate="print"/>
          <a:stretch>
            <a:fillRect/>
          </a:stretch>
        </p:blipFill>
        <p:spPr>
          <a:xfrm>
            <a:off x="4638502" y="1463040"/>
            <a:ext cx="5827222" cy="4023359"/>
          </a:xfrm>
          <a:prstGeom prst="rect">
            <a:avLst/>
          </a:prstGeom>
        </p:spPr>
      </p:pic>
      <p:sp>
        <p:nvSpPr>
          <p:cNvPr id="8" name="TextBox 7">
            <a:extLst>
              <a:ext uri="{FF2B5EF4-FFF2-40B4-BE49-F238E27FC236}">
                <a16:creationId xmlns:a16="http://schemas.microsoft.com/office/drawing/2014/main" xmlns="" id="{CBE20BF5-5B8D-FCD5-858B-D97C51BFF4A5}"/>
              </a:ext>
            </a:extLst>
          </p:cNvPr>
          <p:cNvSpPr txBox="1"/>
          <p:nvPr/>
        </p:nvSpPr>
        <p:spPr>
          <a:xfrm>
            <a:off x="5814562" y="5544433"/>
            <a:ext cx="3728906" cy="738664"/>
          </a:xfrm>
          <a:prstGeom prst="rect">
            <a:avLst/>
          </a:prstGeom>
          <a:noFill/>
        </p:spPr>
        <p:txBody>
          <a:bodyPr wrap="square">
            <a:spAutoFit/>
          </a:bodyPr>
          <a:lstStyle/>
          <a:p>
            <a:r>
              <a:rPr lang="el-GR" sz="1400" dirty="0">
                <a:effectLst/>
                <a:latin typeface="Times New Roman" panose="02020603050405020304" pitchFamily="18" charset="0"/>
                <a:ea typeface="Times New Roman" panose="02020603050405020304" pitchFamily="18" charset="0"/>
              </a:rPr>
              <a:t>Συμμετοχή σε πρόγραμμα επαγγελματικής κατάρτισης/ σεμινάριο/εκπαίδευση την τελευταία τριετία</a:t>
            </a:r>
            <a:endParaRPr lang="el-GR" sz="1400" dirty="0"/>
          </a:p>
        </p:txBody>
      </p:sp>
    </p:spTree>
    <p:extLst>
      <p:ext uri="{BB962C8B-B14F-4D97-AF65-F5344CB8AC3E}">
        <p14:creationId xmlns:p14="http://schemas.microsoft.com/office/powerpoint/2010/main" xmlns="" val="1982356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7DD13F16-16B6-8D4F-AF20-E374EF6691F8}"/>
              </a:ext>
            </a:extLst>
          </p:cNvPr>
          <p:cNvSpPr>
            <a:spLocks noGrp="1"/>
          </p:cNvSpPr>
          <p:nvPr>
            <p:ph type="sldNum" sz="quarter" idx="12"/>
          </p:nvPr>
        </p:nvSpPr>
        <p:spPr/>
        <p:txBody>
          <a:bodyPr/>
          <a:lstStyle/>
          <a:p>
            <a:fld id="{3842428D-0812-44E2-9FBD-553AB4E1DE8E}" type="slidenum">
              <a:rPr lang="el-GR" smtClean="0"/>
              <a:pPr/>
              <a:t>18</a:t>
            </a:fld>
            <a:endParaRPr lang="el-GR" dirty="0"/>
          </a:p>
        </p:txBody>
      </p:sp>
      <p:sp>
        <p:nvSpPr>
          <p:cNvPr id="5" name="Title 1">
            <a:extLst>
              <a:ext uri="{FF2B5EF4-FFF2-40B4-BE49-F238E27FC236}">
                <a16:creationId xmlns:a16="http://schemas.microsoft.com/office/drawing/2014/main" xmlns="" id="{A97C66FA-E036-5905-B1C3-6BC1265A0634}"/>
              </a:ext>
            </a:extLst>
          </p:cNvPr>
          <p:cNvSpPr>
            <a:spLocks noGrp="1"/>
          </p:cNvSpPr>
          <p:nvPr>
            <p:ph type="title"/>
          </p:nvPr>
        </p:nvSpPr>
        <p:spPr>
          <a:xfrm>
            <a:off x="3525838" y="-296364"/>
            <a:ext cx="8016875" cy="1325562"/>
          </a:xfrm>
        </p:spPr>
        <p:txBody>
          <a:bodyPr/>
          <a:lstStyle/>
          <a:p>
            <a:r>
              <a:rPr lang="el-GR" i="0" u="none" strike="noStrike" baseline="0" dirty="0">
                <a:solidFill>
                  <a:srgbClr val="365F91"/>
                </a:solidFill>
                <a:latin typeface="Calibri" panose="020F0502020204030204" pitchFamily="34" charset="0"/>
              </a:rPr>
              <a:t>Βασικά Ευρήματα				</a:t>
            </a:r>
            <a:r>
              <a:rPr lang="el-GR" sz="1400" i="0" u="none" strike="noStrike" baseline="0" dirty="0">
                <a:solidFill>
                  <a:srgbClr val="365F91"/>
                </a:solidFill>
                <a:latin typeface="Cambria" panose="02040503050406030204" pitchFamily="18" charset="0"/>
                <a:cs typeface="Times New Roman" panose="02020603050405020304" pitchFamily="18" charset="0"/>
              </a:rPr>
              <a:t>θέματα</a:t>
            </a:r>
            <a:r>
              <a:rPr lang="el-GR" sz="1400" dirty="0">
                <a:effectLst/>
                <a:latin typeface="Cambria" panose="02040503050406030204" pitchFamily="18" charset="0"/>
                <a:ea typeface="Times New Roman" panose="02020603050405020304" pitchFamily="18" charset="0"/>
                <a:cs typeface="Times New Roman" panose="02020603050405020304" pitchFamily="18" charset="0"/>
              </a:rPr>
              <a:t> κατάρτισης</a:t>
            </a:r>
            <a:endParaRPr lang="el-GR" sz="1400" dirty="0"/>
          </a:p>
        </p:txBody>
      </p:sp>
      <p:sp>
        <p:nvSpPr>
          <p:cNvPr id="8" name="TextBox 7">
            <a:extLst>
              <a:ext uri="{FF2B5EF4-FFF2-40B4-BE49-F238E27FC236}">
                <a16:creationId xmlns:a16="http://schemas.microsoft.com/office/drawing/2014/main" xmlns="" id="{CBE20BF5-5B8D-FCD5-858B-D97C51BFF4A5}"/>
              </a:ext>
            </a:extLst>
          </p:cNvPr>
          <p:cNvSpPr txBox="1"/>
          <p:nvPr/>
        </p:nvSpPr>
        <p:spPr>
          <a:xfrm>
            <a:off x="7801303" y="6176208"/>
            <a:ext cx="4210588" cy="523220"/>
          </a:xfrm>
          <a:prstGeom prst="rect">
            <a:avLst/>
          </a:prstGeom>
          <a:noFill/>
        </p:spPr>
        <p:txBody>
          <a:bodyPr wrap="square">
            <a:spAutoFit/>
          </a:bodyPr>
          <a:lstStyle/>
          <a:p>
            <a:r>
              <a:rPr lang="el-GR" sz="1400" dirty="0">
                <a:effectLst/>
                <a:latin typeface="Times New Roman" panose="02020603050405020304" pitchFamily="18" charset="0"/>
                <a:ea typeface="Times New Roman" panose="02020603050405020304" pitchFamily="18" charset="0"/>
              </a:rPr>
              <a:t>Συμμετοχή σε πρόγραμμα επαγγελματικής κατάρτισης/ σεμινάριο/εκπαίδευση την τελευταία τριετία</a:t>
            </a:r>
            <a:endParaRPr lang="el-GR" sz="1400" dirty="0"/>
          </a:p>
        </p:txBody>
      </p:sp>
      <p:graphicFrame>
        <p:nvGraphicFramePr>
          <p:cNvPr id="9" name="table.Q31.Έχετε.συμμετάσχει.την.τελευταία.τριετία.σε.κάποιο.πρόγραμμα.επαγγελματικής.κατάρτισης.σεμινάριο.ή.έχετε.εκπαιδευτεί.καταρτιστεί.με.κάπ.by.Q16.Παρακαλώ.αντιστοιχίστε.το.επάγγελμά.σας.σύμφωνα.με.την.παρακάτω.ταξινόμηση." descr="bcaab94e-3d23-414a-bc2c-fc24d2554f36 table.Q31.Έχετε.συμμετάσχει.την.τελευταία.τριετία.σε.κάποιο.πρόγραμμα.επαγγελματικής.κατάρτισης.σεμινάριο.ή.έχετε.εκπαιδευτεί.καταρτιστεί.με.κάπ.by.Q16.Παρακαλώ.αντιστοιχίστε.το.επάγγελμά.σας.σύμφωνα.με.την.παρακάτω.ταξινόμηση. Column Spans Count: 0 Row Spans Count: 0 Stats Count: 0 Right Statistics Count: 0 Below Statistics Count: 0"/>
          <p:cNvGraphicFramePr>
            <a:graphicFrameLocks noGrp="1"/>
          </p:cNvGraphicFramePr>
          <p:nvPr>
            <p:extLst>
              <p:ext uri="{D42A27DB-BD31-4B8C-83A1-F6EECF244321}">
                <p14:modId xmlns:p14="http://schemas.microsoft.com/office/powerpoint/2010/main" xmlns="" val="1217925004"/>
              </p:ext>
            </p:extLst>
          </p:nvPr>
        </p:nvGraphicFramePr>
        <p:xfrm>
          <a:off x="3549543" y="730576"/>
          <a:ext cx="8288410" cy="2342926"/>
        </p:xfrm>
        <a:graphic>
          <a:graphicData uri="http://schemas.openxmlformats.org/drawingml/2006/table">
            <a:tbl>
              <a:tblPr firstRow="1" firstCol="1" bandRow="1">
                <a:tableStyleId>{5C22544A-7EE6-4342-B048-85BDC9FD1C3A}</a:tableStyleId>
              </a:tblPr>
              <a:tblGrid>
                <a:gridCol w="1978429">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1"/>
                    </a:ext>
                  </a:extLst>
                </a:gridCol>
                <a:gridCol w="684213">
                  <a:extLst>
                    <a:ext uri="{9D8B030D-6E8A-4147-A177-3AD203B41FA5}">
                      <a16:colId xmlns:a16="http://schemas.microsoft.com/office/drawing/2014/main" xmlns="" val="20002"/>
                    </a:ext>
                  </a:extLst>
                </a:gridCol>
                <a:gridCol w="693830">
                  <a:extLst>
                    <a:ext uri="{9D8B030D-6E8A-4147-A177-3AD203B41FA5}">
                      <a16:colId xmlns:a16="http://schemas.microsoft.com/office/drawing/2014/main" xmlns="" val="20003"/>
                    </a:ext>
                  </a:extLst>
                </a:gridCol>
                <a:gridCol w="574150">
                  <a:extLst>
                    <a:ext uri="{9D8B030D-6E8A-4147-A177-3AD203B41FA5}">
                      <a16:colId xmlns:a16="http://schemas.microsoft.com/office/drawing/2014/main" xmlns="" val="20004"/>
                    </a:ext>
                  </a:extLst>
                </a:gridCol>
                <a:gridCol w="722998">
                  <a:extLst>
                    <a:ext uri="{9D8B030D-6E8A-4147-A177-3AD203B41FA5}">
                      <a16:colId xmlns:a16="http://schemas.microsoft.com/office/drawing/2014/main" xmlns="" val="20005"/>
                    </a:ext>
                  </a:extLst>
                </a:gridCol>
                <a:gridCol w="784342">
                  <a:extLst>
                    <a:ext uri="{9D8B030D-6E8A-4147-A177-3AD203B41FA5}">
                      <a16:colId xmlns:a16="http://schemas.microsoft.com/office/drawing/2014/main" xmlns="" val="20007"/>
                    </a:ext>
                  </a:extLst>
                </a:gridCol>
                <a:gridCol w="770765">
                  <a:extLst>
                    <a:ext uri="{9D8B030D-6E8A-4147-A177-3AD203B41FA5}">
                      <a16:colId xmlns:a16="http://schemas.microsoft.com/office/drawing/2014/main" xmlns="" val="20008"/>
                    </a:ext>
                  </a:extLst>
                </a:gridCol>
                <a:gridCol w="739833">
                  <a:extLst>
                    <a:ext uri="{9D8B030D-6E8A-4147-A177-3AD203B41FA5}">
                      <a16:colId xmlns:a16="http://schemas.microsoft.com/office/drawing/2014/main" xmlns="" val="20009"/>
                    </a:ext>
                  </a:extLst>
                </a:gridCol>
                <a:gridCol w="425450">
                  <a:extLst>
                    <a:ext uri="{9D8B030D-6E8A-4147-A177-3AD203B41FA5}">
                      <a16:colId xmlns:a16="http://schemas.microsoft.com/office/drawing/2014/main" xmlns="" val="20011"/>
                    </a:ext>
                  </a:extLst>
                </a:gridCol>
              </a:tblGrid>
              <a:tr h="855916">
                <a:tc>
                  <a:txBody>
                    <a:bodyPr/>
                    <a:lstStyle/>
                    <a:p>
                      <a:pPr marL="0" lvl="0" indent="0" algn="ctr">
                        <a:buNone/>
                      </a:pPr>
                      <a:endParaRPr sz="700" b="1" i="0" u="none" strike="noStrike" dirty="0">
                        <a:solidFill>
                          <a:srgbClr val="FFFFFF"/>
                        </a:solidFill>
                        <a:latin typeface="Open Sans"/>
                      </a:endParaRPr>
                    </a:p>
                  </a:txBody>
                  <a:tcPr marL="12700" marR="12700" marT="22087" marB="22087" anchor="ctr">
                    <a:lnL>
                      <a:noFill/>
                    </a:lnL>
                    <a:lnR w="12700">
                      <a:solidFill>
                        <a:srgbClr val="FFFFFF"/>
                      </a:solidFill>
                    </a:lnR>
                    <a:lnT>
                      <a:noFill/>
                    </a:lnT>
                    <a:lnB w="38100">
                      <a:solidFill>
                        <a:srgbClr val="FFFFFF"/>
                      </a:solidFill>
                    </a:lnB>
                    <a:solidFill>
                      <a:srgbClr val="3E7DCC"/>
                    </a:solidFill>
                  </a:tcPr>
                </a:tc>
                <a:tc>
                  <a:txBody>
                    <a:bodyPr/>
                    <a:lstStyle/>
                    <a:p>
                      <a:pPr marL="0" lvl="0" indent="0" algn="ctr">
                        <a:buNone/>
                      </a:pPr>
                      <a:r>
                        <a:rPr sz="700" b="1" i="0" u="none" strike="noStrike" dirty="0">
                          <a:solidFill>
                            <a:srgbClr val="FFFFFF"/>
                          </a:solidFill>
                          <a:latin typeface="Open Sans"/>
                        </a:rPr>
                        <a:t>Ανώτερα διευθυντικά και διοικητικά στελέχη</a:t>
                      </a:r>
                    </a:p>
                  </a:txBody>
                  <a:tcPr marL="12700" marR="12700" marT="22087" marB="22087" anchor="ctr">
                    <a:lnL w="12700">
                      <a:solidFill>
                        <a:srgbClr val="FFFFFF"/>
                      </a:solidFill>
                    </a:lnL>
                    <a:lnR w="12700">
                      <a:solidFill>
                        <a:srgbClr val="FFFFFF"/>
                      </a:solidFill>
                    </a:lnR>
                    <a:lnT>
                      <a:noFill/>
                    </a:lnT>
                    <a:lnB w="38100">
                      <a:solidFill>
                        <a:srgbClr val="FFFFFF"/>
                      </a:solidFill>
                    </a:lnB>
                    <a:solidFill>
                      <a:srgbClr val="3E7DCC"/>
                    </a:solidFill>
                  </a:tcPr>
                </a:tc>
                <a:tc>
                  <a:txBody>
                    <a:bodyPr/>
                    <a:lstStyle/>
                    <a:p>
                      <a:pPr marL="0" lvl="0" indent="0" algn="ctr">
                        <a:buNone/>
                      </a:pPr>
                      <a:r>
                        <a:rPr sz="700" b="1" i="0" u="none" strike="noStrike" dirty="0">
                          <a:solidFill>
                            <a:srgbClr val="FFFFFF"/>
                          </a:solidFill>
                          <a:latin typeface="Open Sans"/>
                        </a:rPr>
                        <a:t>Επαγγελματίες</a:t>
                      </a:r>
                    </a:p>
                  </a:txBody>
                  <a:tcPr marL="12700" marR="12700" marT="22087" marB="22087" anchor="ctr">
                    <a:lnL w="12700" cap="flat" cmpd="sng" algn="ctr">
                      <a:solidFill>
                        <a:srgbClr val="FFFFFF"/>
                      </a:solidFill>
                      <a:prstDash val="solid"/>
                      <a:round/>
                      <a:headEnd type="none" w="med" len="med"/>
                      <a:tailEnd type="none" w="med" len="med"/>
                    </a:lnL>
                    <a:lnR w="12700">
                      <a:solidFill>
                        <a:srgbClr val="FFFFFF"/>
                      </a:solidFill>
                    </a:lnR>
                    <a:lnT>
                      <a:noFill/>
                    </a:lnT>
                    <a:lnB w="38100">
                      <a:solidFill>
                        <a:srgbClr val="FFFFFF"/>
                      </a:solidFill>
                    </a:lnB>
                    <a:solidFill>
                      <a:srgbClr val="3E7DCC"/>
                    </a:solidFill>
                  </a:tcPr>
                </a:tc>
                <a:tc>
                  <a:txBody>
                    <a:bodyPr/>
                    <a:lstStyle/>
                    <a:p>
                      <a:pPr marL="0" lvl="0" indent="0" algn="ctr">
                        <a:buNone/>
                      </a:pPr>
                      <a:r>
                        <a:rPr sz="700" b="1" i="0" u="none" strike="noStrike" dirty="0">
                          <a:solidFill>
                            <a:srgbClr val="FFFFFF"/>
                          </a:solidFill>
                          <a:latin typeface="Open Sans"/>
                        </a:rPr>
                        <a:t>Τεχνικοί και ασκούντες συναφή επαγγέλματα</a:t>
                      </a:r>
                    </a:p>
                  </a:txBody>
                  <a:tcPr marL="12700" marR="12700" marT="22087" marB="22087" anchor="ctr">
                    <a:lnL w="12700" cap="flat" cmpd="sng" algn="ctr">
                      <a:solidFill>
                        <a:srgbClr val="FFFFFF"/>
                      </a:solidFill>
                      <a:prstDash val="solid"/>
                      <a:round/>
                      <a:headEnd type="none" w="med" len="med"/>
                      <a:tailEnd type="none" w="med" len="med"/>
                    </a:lnL>
                    <a:lnR w="12700">
                      <a:solidFill>
                        <a:srgbClr val="FFFFFF"/>
                      </a:solidFill>
                    </a:lnR>
                    <a:lnT>
                      <a:noFill/>
                    </a:lnT>
                    <a:lnB w="38100">
                      <a:solidFill>
                        <a:srgbClr val="FFFFFF"/>
                      </a:solidFill>
                    </a:lnB>
                    <a:solidFill>
                      <a:srgbClr val="3E7DCC"/>
                    </a:solidFill>
                  </a:tcPr>
                </a:tc>
                <a:tc>
                  <a:txBody>
                    <a:bodyPr/>
                    <a:lstStyle/>
                    <a:p>
                      <a:pPr marL="0" lvl="0" indent="0" algn="ctr">
                        <a:buNone/>
                      </a:pPr>
                      <a:r>
                        <a:rPr sz="700" b="1" i="0" u="none" strike="noStrike" dirty="0">
                          <a:solidFill>
                            <a:srgbClr val="FFFFFF"/>
                          </a:solidFill>
                          <a:latin typeface="Open Sans"/>
                        </a:rPr>
                        <a:t>Υπάλληλοι γραφείου</a:t>
                      </a:r>
                    </a:p>
                  </a:txBody>
                  <a:tcPr marL="12700" marR="12700" marT="22087" marB="22087" anchor="ctr">
                    <a:lnL w="12700" cap="flat" cmpd="sng" algn="ctr">
                      <a:solidFill>
                        <a:srgbClr val="FFFFFF"/>
                      </a:solidFill>
                      <a:prstDash val="solid"/>
                      <a:round/>
                      <a:headEnd type="none" w="med" len="med"/>
                      <a:tailEnd type="none" w="med" len="med"/>
                    </a:lnL>
                    <a:lnR w="12700">
                      <a:solidFill>
                        <a:srgbClr val="FFFFFF"/>
                      </a:solidFill>
                    </a:lnR>
                    <a:lnT>
                      <a:noFill/>
                    </a:lnT>
                    <a:lnB w="38100">
                      <a:solidFill>
                        <a:srgbClr val="FFFFFF"/>
                      </a:solidFill>
                    </a:lnB>
                    <a:solidFill>
                      <a:srgbClr val="3E7DCC"/>
                    </a:solidFill>
                  </a:tcPr>
                </a:tc>
                <a:tc>
                  <a:txBody>
                    <a:bodyPr/>
                    <a:lstStyle/>
                    <a:p>
                      <a:pPr marL="0" lvl="0" indent="0" algn="ctr">
                        <a:buNone/>
                      </a:pPr>
                      <a:r>
                        <a:rPr sz="700" b="1" i="0" u="none" strike="noStrike" dirty="0">
                          <a:solidFill>
                            <a:srgbClr val="FFFFFF"/>
                          </a:solidFill>
                          <a:latin typeface="Open Sans"/>
                        </a:rPr>
                        <a:t>Απασχολούμενοι στην παροχή υπηρεσιών και πωλητές</a:t>
                      </a:r>
                    </a:p>
                  </a:txBody>
                  <a:tcPr marL="12700" marR="12700" marT="22087" marB="22087" anchor="ctr">
                    <a:lnL w="12700" cap="flat" cmpd="sng" algn="ctr">
                      <a:solidFill>
                        <a:srgbClr val="FFFFFF"/>
                      </a:solidFill>
                      <a:prstDash val="solid"/>
                      <a:round/>
                      <a:headEnd type="none" w="med" len="med"/>
                      <a:tailEnd type="none" w="med" len="med"/>
                    </a:lnL>
                    <a:lnR w="12700">
                      <a:solidFill>
                        <a:srgbClr val="FFFFFF"/>
                      </a:solidFill>
                    </a:lnR>
                    <a:lnT>
                      <a:noFill/>
                    </a:lnT>
                    <a:lnB w="38100">
                      <a:solidFill>
                        <a:srgbClr val="FFFFFF"/>
                      </a:solidFill>
                    </a:lnB>
                    <a:solidFill>
                      <a:srgbClr val="3E7DCC"/>
                    </a:solidFill>
                  </a:tcPr>
                </a:tc>
                <a:tc>
                  <a:txBody>
                    <a:bodyPr/>
                    <a:lstStyle/>
                    <a:p>
                      <a:pPr marL="0" lvl="0" indent="0" algn="ctr">
                        <a:buNone/>
                      </a:pPr>
                      <a:r>
                        <a:rPr sz="700" b="1" i="0" u="none" strike="noStrike" dirty="0">
                          <a:solidFill>
                            <a:srgbClr val="FFFFFF"/>
                          </a:solidFill>
                          <a:latin typeface="Open Sans"/>
                        </a:rPr>
                        <a:t>Ειδικευμένοι τεχνίτες και ασκούντες συναφή επαγγέλματα</a:t>
                      </a:r>
                    </a:p>
                  </a:txBody>
                  <a:tcPr marL="12700" marR="12700" marT="22087" marB="22087" anchor="ctr">
                    <a:lnL w="12700" cap="flat" cmpd="sng" algn="ctr">
                      <a:solidFill>
                        <a:srgbClr val="FFFFFF"/>
                      </a:solidFill>
                      <a:prstDash val="solid"/>
                      <a:round/>
                      <a:headEnd type="none" w="med" len="med"/>
                      <a:tailEnd type="none" w="med" len="med"/>
                    </a:lnL>
                    <a:lnR w="12700">
                      <a:solidFill>
                        <a:srgbClr val="FFFFFF"/>
                      </a:solidFill>
                    </a:lnR>
                    <a:lnT>
                      <a:noFill/>
                    </a:lnT>
                    <a:lnB w="38100" cap="flat" cmpd="sng" algn="ctr">
                      <a:solidFill>
                        <a:srgbClr val="FFFFFF"/>
                      </a:solidFill>
                      <a:prstDash val="solid"/>
                      <a:round/>
                      <a:headEnd type="none" w="med" len="med"/>
                      <a:tailEnd type="none" w="med" len="med"/>
                    </a:lnB>
                    <a:solidFill>
                      <a:srgbClr val="3E7DCC"/>
                    </a:solidFill>
                  </a:tcPr>
                </a:tc>
                <a:tc>
                  <a:txBody>
                    <a:bodyPr/>
                    <a:lstStyle/>
                    <a:p>
                      <a:pPr marL="0" lvl="0" indent="0" algn="ctr">
                        <a:buNone/>
                      </a:pPr>
                      <a:r>
                        <a:rPr sz="700" b="1" i="0" u="none" strike="noStrike" dirty="0">
                          <a:solidFill>
                            <a:srgbClr val="FFFFFF"/>
                          </a:solidFill>
                          <a:latin typeface="Open Sans"/>
                        </a:rPr>
                        <a:t>Χειριστές βιομηχανικών εγκαταστάσεων, μηχανημάτων </a:t>
                      </a:r>
                      <a:r>
                        <a:rPr sz="700" b="1" i="0" u="none" strike="noStrike" dirty="0" err="1">
                          <a:solidFill>
                            <a:srgbClr val="FFFFFF"/>
                          </a:solidFill>
                          <a:latin typeface="Open Sans"/>
                        </a:rPr>
                        <a:t>και</a:t>
                      </a:r>
                      <a:r>
                        <a:rPr sz="700" b="1" i="0" u="none" strike="noStrike" dirty="0">
                          <a:solidFill>
                            <a:srgbClr val="FFFFFF"/>
                          </a:solidFill>
                          <a:latin typeface="Open Sans"/>
                        </a:rPr>
                        <a:t> </a:t>
                      </a:r>
                      <a:r>
                        <a:rPr sz="700" b="1" i="0" u="none" strike="noStrike" dirty="0" err="1" smtClean="0">
                          <a:solidFill>
                            <a:srgbClr val="FFFFFF"/>
                          </a:solidFill>
                          <a:latin typeface="Open Sans"/>
                        </a:rPr>
                        <a:t>εξοπλισμο</a:t>
                      </a:r>
                      <a:r>
                        <a:rPr lang="el-GR" sz="700" b="1" i="0" u="none" strike="noStrike" dirty="0" smtClean="0">
                          <a:solidFill>
                            <a:srgbClr val="FFFFFF"/>
                          </a:solidFill>
                          <a:latin typeface="Open Sans"/>
                        </a:rPr>
                        <a:t>*</a:t>
                      </a:r>
                      <a:endParaRPr sz="700" b="1" i="0" u="none" strike="noStrike" dirty="0">
                        <a:solidFill>
                          <a:srgbClr val="FFFFFF"/>
                        </a:solidFill>
                        <a:latin typeface="Open Sans"/>
                      </a:endParaRPr>
                    </a:p>
                  </a:txBody>
                  <a:tcPr marL="12700" marR="12700" marT="22087" marB="22087" anchor="ctr">
                    <a:lnL w="12700" cap="flat" cmpd="sng" algn="ctr">
                      <a:solidFill>
                        <a:srgbClr val="FFFFFF"/>
                      </a:solidFill>
                      <a:prstDash val="solid"/>
                      <a:round/>
                      <a:headEnd type="none" w="med" len="med"/>
                      <a:tailEnd type="none" w="med" len="med"/>
                    </a:lnL>
                    <a:lnR w="12700">
                      <a:solidFill>
                        <a:srgbClr val="FFFFFF"/>
                      </a:solidFill>
                    </a:lnR>
                    <a:lnT>
                      <a:noFill/>
                    </a:lnT>
                    <a:lnB w="38100">
                      <a:solidFill>
                        <a:srgbClr val="FFFFFF"/>
                      </a:solidFill>
                    </a:lnB>
                    <a:solidFill>
                      <a:srgbClr val="3E7DCC"/>
                    </a:solidFill>
                  </a:tcPr>
                </a:tc>
                <a:tc>
                  <a:txBody>
                    <a:bodyPr/>
                    <a:lstStyle/>
                    <a:p>
                      <a:pPr marL="0" lvl="0" indent="0" algn="ctr">
                        <a:buNone/>
                      </a:pPr>
                      <a:r>
                        <a:rPr sz="700" b="1" i="0" u="none" strike="noStrike" dirty="0">
                          <a:solidFill>
                            <a:srgbClr val="FFFFFF"/>
                          </a:solidFill>
                          <a:latin typeface="Open Sans"/>
                        </a:rPr>
                        <a:t>Ανειδίκευτοι εργάτες, χειρώνακτες και μικροεπαγγελματίες</a:t>
                      </a:r>
                    </a:p>
                  </a:txBody>
                  <a:tcPr marL="12700" marR="12700" marT="22087" marB="22087" anchor="ctr">
                    <a:lnL w="12700" cap="flat" cmpd="sng" algn="ctr">
                      <a:solidFill>
                        <a:srgbClr val="FFFFFF"/>
                      </a:solidFill>
                      <a:prstDash val="solid"/>
                      <a:round/>
                      <a:headEnd type="none" w="med" len="med"/>
                      <a:tailEnd type="none" w="med" len="med"/>
                    </a:lnL>
                    <a:lnR w="12700">
                      <a:solidFill>
                        <a:srgbClr val="FFFFFF"/>
                      </a:solidFill>
                    </a:lnR>
                    <a:lnT>
                      <a:noFill/>
                    </a:lnT>
                    <a:lnB w="38100">
                      <a:solidFill>
                        <a:srgbClr val="FFFFFF"/>
                      </a:solidFill>
                    </a:lnB>
                    <a:solidFill>
                      <a:srgbClr val="3E7DCC"/>
                    </a:solidFill>
                  </a:tcPr>
                </a:tc>
                <a:tc>
                  <a:txBody>
                    <a:bodyPr/>
                    <a:lstStyle/>
                    <a:p>
                      <a:pPr marL="0" lvl="0" indent="0" algn="ctr">
                        <a:buNone/>
                      </a:pPr>
                      <a:r>
                        <a:rPr lang="el-GR" sz="700" b="1" i="0" u="none" strike="noStrike" dirty="0" smtClean="0">
                          <a:solidFill>
                            <a:srgbClr val="FFFFFF"/>
                          </a:solidFill>
                          <a:latin typeface="Open Sans"/>
                        </a:rPr>
                        <a:t>ΣΥΝΟΛΟ</a:t>
                      </a:r>
                      <a:endParaRPr sz="700" b="1" i="0" u="none" strike="noStrike" dirty="0">
                        <a:solidFill>
                          <a:srgbClr val="FFFFFF"/>
                        </a:solidFill>
                        <a:latin typeface="Open Sans"/>
                      </a:endParaRPr>
                    </a:p>
                  </a:txBody>
                  <a:tcPr marL="12700" marR="12700" marT="22087" marB="22087" anchor="ctr">
                    <a:lnL w="12700" cap="flat" cmpd="sng" algn="ctr">
                      <a:solidFill>
                        <a:srgbClr val="FFFFFF"/>
                      </a:solidFill>
                      <a:prstDash val="solid"/>
                      <a:round/>
                      <a:headEnd type="none" w="med" len="med"/>
                      <a:tailEnd type="none" w="med" len="med"/>
                    </a:lnL>
                    <a:lnR w="12700">
                      <a:solidFill>
                        <a:srgbClr val="FFFFFF"/>
                      </a:solidFill>
                    </a:lnR>
                    <a:lnT>
                      <a:noFill/>
                    </a:lnT>
                    <a:lnB w="38100" cap="flat" cmpd="sng" algn="ctr">
                      <a:solidFill>
                        <a:srgbClr val="FFFFFF"/>
                      </a:solidFill>
                      <a:prstDash val="solid"/>
                      <a:round/>
                      <a:headEnd type="none" w="med" len="med"/>
                      <a:tailEnd type="none" w="med" len="med"/>
                    </a:lnB>
                    <a:solidFill>
                      <a:srgbClr val="3E7DCC"/>
                    </a:solidFill>
                  </a:tcPr>
                </a:tc>
                <a:extLst>
                  <a:ext uri="{0D108BD9-81ED-4DB2-BD59-A6C34878D82A}">
                    <a16:rowId xmlns:a16="http://schemas.microsoft.com/office/drawing/2014/main" xmlns="" val="10000"/>
                  </a:ext>
                </a:extLst>
              </a:tr>
              <a:tr h="228437">
                <a:tc>
                  <a:txBody>
                    <a:bodyPr/>
                    <a:lstStyle/>
                    <a:p>
                      <a:pPr marL="0" lvl="0" indent="0" algn="ctr">
                        <a:buNone/>
                      </a:pPr>
                      <a:r>
                        <a:rPr sz="700" b="1" i="0" u="none" strike="noStrike" dirty="0">
                          <a:solidFill>
                            <a:srgbClr val="FFFFFF"/>
                          </a:solidFill>
                          <a:latin typeface="Open Sans"/>
                        </a:rPr>
                        <a:t>Ναι, εκπαιδευτικό πρόγραμμα/σεμινάριο εντός ωραρίου εργασίας</a:t>
                      </a:r>
                    </a:p>
                  </a:txBody>
                  <a:tcPr marL="50800" marR="12700" marT="22087" marB="22087" anchor="ctr">
                    <a:lnL>
                      <a:no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3E7DCC"/>
                    </a:solidFill>
                  </a:tcPr>
                </a:tc>
                <a:tc>
                  <a:txBody>
                    <a:bodyPr/>
                    <a:lstStyle/>
                    <a:p>
                      <a:pPr marL="0" lvl="0" indent="0" algn="ctr">
                        <a:buNone/>
                      </a:pPr>
                      <a:r>
                        <a:rPr sz="800" b="0" i="0" u="none" strike="noStrike" dirty="0">
                          <a:solidFill>
                            <a:srgbClr val="0000FF"/>
                          </a:solidFill>
                          <a:latin typeface="Open Sans"/>
                        </a:rPr>
                        <a:t>44%</a:t>
                      </a:r>
                    </a:p>
                  </a:txBody>
                  <a:tcPr marL="12700" marR="12700" marT="22087" marB="22087"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28%</a:t>
                      </a:r>
                    </a:p>
                  </a:txBody>
                  <a:tcPr marL="12700" marR="12700" marT="22087" marB="22087"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30%</a:t>
                      </a:r>
                    </a:p>
                  </a:txBody>
                  <a:tcPr marL="12700" marR="12700" marT="22087" marB="22087"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FF"/>
                          </a:solidFill>
                          <a:latin typeface="Open Sans"/>
                        </a:rPr>
                        <a:t>29%</a:t>
                      </a:r>
                    </a:p>
                  </a:txBody>
                  <a:tcPr marL="12700" marR="12700" marT="22087" marB="22087"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FF0000"/>
                          </a:solidFill>
                          <a:latin typeface="Open Sans"/>
                        </a:rPr>
                        <a:t>20%</a:t>
                      </a:r>
                    </a:p>
                  </a:txBody>
                  <a:tcPr marL="12700" marR="12700" marT="22087" marB="22087"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23%</a:t>
                      </a:r>
                    </a:p>
                  </a:txBody>
                  <a:tcPr marL="12700" marR="12700" marT="22087" marB="22087" anchor="ctr">
                    <a:lnL w="12700" cap="flat" cmpd="sng" algn="ctr">
                      <a:solidFill>
                        <a:srgbClr val="FFFFFF"/>
                      </a:solidFill>
                      <a:prstDash val="solid"/>
                      <a:round/>
                      <a:headEnd type="none" w="med" len="med"/>
                      <a:tailEnd type="none" w="med" len="med"/>
                    </a:lnL>
                    <a:lnR w="12700">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9"/>
                    </a:solidFill>
                  </a:tcPr>
                </a:tc>
                <a:tc>
                  <a:txBody>
                    <a:bodyPr/>
                    <a:lstStyle/>
                    <a:p>
                      <a:pPr marL="0" lvl="0" indent="0" algn="ctr">
                        <a:buNone/>
                      </a:pPr>
                      <a:r>
                        <a:rPr sz="800" b="0" i="0" u="none" strike="noStrike" dirty="0">
                          <a:solidFill>
                            <a:srgbClr val="000000"/>
                          </a:solidFill>
                          <a:latin typeface="Open Sans"/>
                        </a:rPr>
                        <a:t>18%</a:t>
                      </a:r>
                    </a:p>
                  </a:txBody>
                  <a:tcPr marL="12700" marR="12700" marT="22087" marB="22087"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FF0000"/>
                          </a:solidFill>
                          <a:latin typeface="Open Sans"/>
                        </a:rPr>
                        <a:t>11%</a:t>
                      </a:r>
                    </a:p>
                  </a:txBody>
                  <a:tcPr marL="12700" marR="12700" marT="22087" marB="22087"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26%</a:t>
                      </a:r>
                    </a:p>
                  </a:txBody>
                  <a:tcPr marL="12700" marR="12700" marT="22087" marB="22087" anchor="ctr">
                    <a:lnL w="12700" cap="flat" cmpd="sng" algn="ctr">
                      <a:solidFill>
                        <a:srgbClr val="FFFFFF"/>
                      </a:solid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9"/>
                    </a:solidFill>
                  </a:tcPr>
                </a:tc>
                <a:extLst>
                  <a:ext uri="{0D108BD9-81ED-4DB2-BD59-A6C34878D82A}">
                    <a16:rowId xmlns:a16="http://schemas.microsoft.com/office/drawing/2014/main" xmlns="" val="10001"/>
                  </a:ext>
                </a:extLst>
              </a:tr>
              <a:tr h="228437">
                <a:tc>
                  <a:txBody>
                    <a:bodyPr/>
                    <a:lstStyle/>
                    <a:p>
                      <a:pPr marL="0" lvl="0" indent="0" algn="ctr">
                        <a:buNone/>
                      </a:pPr>
                      <a:r>
                        <a:rPr sz="700" b="1" i="0" u="none" strike="noStrike" dirty="0">
                          <a:solidFill>
                            <a:srgbClr val="FFFFFF"/>
                          </a:solidFill>
                          <a:latin typeface="Open Sans"/>
                        </a:rPr>
                        <a:t>Ναι, εκπαιδευτικό πρόγραμμα/σεμινάριο εκτός ωραρίου εργασίας</a:t>
                      </a:r>
                    </a:p>
                  </a:txBody>
                  <a:tcPr marL="50800" marR="12700" marT="22087" marB="22087"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3E7DCC"/>
                    </a:solidFill>
                  </a:tcPr>
                </a:tc>
                <a:tc>
                  <a:txBody>
                    <a:bodyPr/>
                    <a:lstStyle/>
                    <a:p>
                      <a:pPr marL="0" lvl="0" indent="0" algn="ctr">
                        <a:buNone/>
                      </a:pPr>
                      <a:r>
                        <a:rPr sz="800" b="0" i="0" u="none" strike="noStrike" dirty="0">
                          <a:solidFill>
                            <a:srgbClr val="000000"/>
                          </a:solidFill>
                          <a:latin typeface="Open Sans"/>
                        </a:rPr>
                        <a:t>45%</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FF"/>
                          </a:solidFill>
                          <a:latin typeface="Open Sans"/>
                        </a:rPr>
                        <a:t>52%</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41%</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41%</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36%</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33%</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9"/>
                    </a:solidFill>
                  </a:tcPr>
                </a:tc>
                <a:tc>
                  <a:txBody>
                    <a:bodyPr/>
                    <a:lstStyle/>
                    <a:p>
                      <a:pPr marL="0" lvl="0" indent="0" algn="ctr">
                        <a:buNone/>
                      </a:pPr>
                      <a:r>
                        <a:rPr sz="800" b="0" i="0" u="none" strike="noStrike" dirty="0">
                          <a:solidFill>
                            <a:srgbClr val="FF0000"/>
                          </a:solidFill>
                          <a:latin typeface="Open Sans"/>
                        </a:rPr>
                        <a:t>24%</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FF0000"/>
                          </a:solidFill>
                          <a:latin typeface="Open Sans"/>
                        </a:rPr>
                        <a:t>18%</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39%</a:t>
                      </a:r>
                    </a:p>
                  </a:txBody>
                  <a:tcPr marL="12700" marR="12700" marT="22087" marB="22087"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9"/>
                    </a:solidFill>
                  </a:tcPr>
                </a:tc>
                <a:extLst>
                  <a:ext uri="{0D108BD9-81ED-4DB2-BD59-A6C34878D82A}">
                    <a16:rowId xmlns:a16="http://schemas.microsoft.com/office/drawing/2014/main" xmlns="" val="10003"/>
                  </a:ext>
                </a:extLst>
              </a:tr>
              <a:tr h="228437">
                <a:tc>
                  <a:txBody>
                    <a:bodyPr/>
                    <a:lstStyle/>
                    <a:p>
                      <a:pPr marL="0" lvl="0" indent="0" algn="ctr">
                        <a:buNone/>
                      </a:pPr>
                      <a:r>
                        <a:rPr sz="700" b="1" i="0" u="none" strike="noStrike" dirty="0">
                          <a:solidFill>
                            <a:srgbClr val="FFFFFF"/>
                          </a:solidFill>
                          <a:latin typeface="Open Sans"/>
                        </a:rPr>
                        <a:t>Ναι, έμαθα μόνος μου (π.χ. με τη βοήθεια εγχειριδίων, βιβλίων, βίντε</a:t>
                      </a:r>
                    </a:p>
                  </a:txBody>
                  <a:tcPr marL="50800" marR="12700" marT="22087" marB="22087"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3E7DCC"/>
                    </a:solidFill>
                  </a:tcPr>
                </a:tc>
                <a:tc>
                  <a:txBody>
                    <a:bodyPr/>
                    <a:lstStyle/>
                    <a:p>
                      <a:pPr marL="0" lvl="0" indent="0" algn="ctr">
                        <a:buNone/>
                      </a:pPr>
                      <a:r>
                        <a:rPr sz="800" b="0" i="0" u="none" strike="noStrike" dirty="0">
                          <a:solidFill>
                            <a:srgbClr val="000000"/>
                          </a:solidFill>
                          <a:latin typeface="Open Sans"/>
                        </a:rPr>
                        <a:t>18%</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FF"/>
                          </a:solidFill>
                          <a:latin typeface="Open Sans"/>
                        </a:rPr>
                        <a:t>31%</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25%</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20%</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20%</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18%</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9"/>
                    </a:solidFill>
                  </a:tcPr>
                </a:tc>
                <a:tc>
                  <a:txBody>
                    <a:bodyPr/>
                    <a:lstStyle/>
                    <a:p>
                      <a:pPr marL="0" lvl="0" indent="0" algn="ctr">
                        <a:buNone/>
                      </a:pPr>
                      <a:r>
                        <a:rPr sz="800" b="0" i="0" u="none" strike="noStrike" dirty="0">
                          <a:solidFill>
                            <a:srgbClr val="000000"/>
                          </a:solidFill>
                          <a:latin typeface="Open Sans"/>
                        </a:rPr>
                        <a:t>13%</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FF0000"/>
                          </a:solidFill>
                          <a:latin typeface="Open Sans"/>
                        </a:rPr>
                        <a:t>9%</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21%</a:t>
                      </a:r>
                    </a:p>
                  </a:txBody>
                  <a:tcPr marL="12700" marR="12700" marT="22087" marB="22087"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9"/>
                    </a:solidFill>
                  </a:tcPr>
                </a:tc>
                <a:extLst>
                  <a:ext uri="{0D108BD9-81ED-4DB2-BD59-A6C34878D82A}">
                    <a16:rowId xmlns:a16="http://schemas.microsoft.com/office/drawing/2014/main" xmlns="" val="10005"/>
                  </a:ext>
                </a:extLst>
              </a:tr>
              <a:tr h="228437">
                <a:tc>
                  <a:txBody>
                    <a:bodyPr/>
                    <a:lstStyle/>
                    <a:p>
                      <a:pPr marL="0" lvl="0" indent="0" algn="ctr">
                        <a:buNone/>
                      </a:pPr>
                      <a:r>
                        <a:rPr sz="700" b="1" i="0" u="none" strike="noStrike" dirty="0">
                          <a:solidFill>
                            <a:srgbClr val="FFFFFF"/>
                          </a:solidFill>
                          <a:latin typeface="Open Sans"/>
                        </a:rPr>
                        <a:t>Ναι, έμαθα αλληλεπιδρώντας με τους συναδέλφους μου ή/και τον προϊ</a:t>
                      </a:r>
                    </a:p>
                  </a:txBody>
                  <a:tcPr marL="50800" marR="12700" marT="22087" marB="22087"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3E7DCC"/>
                    </a:solidFill>
                  </a:tcPr>
                </a:tc>
                <a:tc>
                  <a:txBody>
                    <a:bodyPr/>
                    <a:lstStyle/>
                    <a:p>
                      <a:pPr marL="0" lvl="0" indent="0" algn="ctr">
                        <a:buNone/>
                      </a:pPr>
                      <a:r>
                        <a:rPr sz="800" b="0" i="0" u="none" strike="noStrike" dirty="0">
                          <a:solidFill>
                            <a:srgbClr val="000000"/>
                          </a:solidFill>
                          <a:latin typeface="Open Sans"/>
                        </a:rPr>
                        <a:t>11%</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FF"/>
                          </a:solidFill>
                          <a:latin typeface="Open Sans"/>
                        </a:rPr>
                        <a:t>21%</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12%</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14%</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16%</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18%</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9"/>
                    </a:solidFill>
                  </a:tcPr>
                </a:tc>
                <a:tc>
                  <a:txBody>
                    <a:bodyPr/>
                    <a:lstStyle/>
                    <a:p>
                      <a:pPr marL="0" lvl="0" indent="0" algn="ctr">
                        <a:buNone/>
                      </a:pPr>
                      <a:r>
                        <a:rPr sz="800" b="0" i="0" u="none" strike="noStrike" dirty="0">
                          <a:solidFill>
                            <a:srgbClr val="000000"/>
                          </a:solidFill>
                          <a:latin typeface="Open Sans"/>
                        </a:rPr>
                        <a:t>12%</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FF0000"/>
                          </a:solidFill>
                          <a:latin typeface="Open Sans"/>
                        </a:rPr>
                        <a:t>6%</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14%</a:t>
                      </a:r>
                    </a:p>
                  </a:txBody>
                  <a:tcPr marL="12700" marR="12700" marT="22087" marB="22087"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9"/>
                    </a:solidFill>
                  </a:tcPr>
                </a:tc>
                <a:extLst>
                  <a:ext uri="{0D108BD9-81ED-4DB2-BD59-A6C34878D82A}">
                    <a16:rowId xmlns:a16="http://schemas.microsoft.com/office/drawing/2014/main" xmlns="" val="10007"/>
                  </a:ext>
                </a:extLst>
              </a:tr>
              <a:tr h="228437">
                <a:tc>
                  <a:txBody>
                    <a:bodyPr/>
                    <a:lstStyle/>
                    <a:p>
                      <a:pPr marL="0" lvl="0" indent="0" algn="ctr">
                        <a:buNone/>
                      </a:pPr>
                      <a:r>
                        <a:rPr sz="700" b="1" i="0" u="none" strike="noStrike" dirty="0">
                          <a:solidFill>
                            <a:srgbClr val="FFFFFF"/>
                          </a:solidFill>
                          <a:latin typeface="Open Sans"/>
                        </a:rPr>
                        <a:t>Όχι</a:t>
                      </a:r>
                    </a:p>
                  </a:txBody>
                  <a:tcPr marL="50800" marR="12700" marT="22087" marB="22087"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3E7DCC"/>
                    </a:solidFill>
                  </a:tcPr>
                </a:tc>
                <a:tc>
                  <a:txBody>
                    <a:bodyPr/>
                    <a:lstStyle/>
                    <a:p>
                      <a:pPr marL="0" lvl="0" indent="0" algn="ctr">
                        <a:buNone/>
                      </a:pPr>
                      <a:r>
                        <a:rPr sz="800" b="0" i="0" u="none" strike="noStrike" dirty="0">
                          <a:solidFill>
                            <a:srgbClr val="FF0000"/>
                          </a:solidFill>
                          <a:latin typeface="Open Sans"/>
                        </a:rPr>
                        <a:t>26%</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FF0000"/>
                          </a:solidFill>
                          <a:latin typeface="Open Sans"/>
                        </a:rPr>
                        <a:t>23%</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32%</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FF0000"/>
                          </a:solidFill>
                          <a:latin typeface="Open Sans"/>
                        </a:rPr>
                        <a:t>30%</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FF"/>
                          </a:solidFill>
                          <a:latin typeface="Open Sans"/>
                        </a:rPr>
                        <a:t>40%</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40%</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9"/>
                    </a:solidFill>
                  </a:tcPr>
                </a:tc>
                <a:tc>
                  <a:txBody>
                    <a:bodyPr/>
                    <a:lstStyle/>
                    <a:p>
                      <a:pPr marL="0" lvl="0" indent="0" algn="ctr">
                        <a:buNone/>
                      </a:pPr>
                      <a:r>
                        <a:rPr sz="800" b="0" i="0" u="none" strike="noStrike" dirty="0">
                          <a:solidFill>
                            <a:srgbClr val="0000FF"/>
                          </a:solidFill>
                          <a:latin typeface="Open Sans"/>
                        </a:rPr>
                        <a:t>54%</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FF"/>
                          </a:solidFill>
                          <a:latin typeface="Open Sans"/>
                        </a:rPr>
                        <a:t>64%</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35%</a:t>
                      </a:r>
                    </a:p>
                  </a:txBody>
                  <a:tcPr marL="12700" marR="12700" marT="22087" marB="22087"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9"/>
                    </a:solidFill>
                  </a:tcPr>
                </a:tc>
                <a:extLst>
                  <a:ext uri="{0D108BD9-81ED-4DB2-BD59-A6C34878D82A}">
                    <a16:rowId xmlns:a16="http://schemas.microsoft.com/office/drawing/2014/main" xmlns="" val="10009"/>
                  </a:ext>
                </a:extLst>
              </a:tr>
              <a:tr h="228437">
                <a:tc>
                  <a:txBody>
                    <a:bodyPr/>
                    <a:lstStyle/>
                    <a:p>
                      <a:pPr marL="0" lvl="0" indent="0" algn="ctr">
                        <a:buNone/>
                      </a:pPr>
                      <a:r>
                        <a:rPr sz="700" b="1" i="0" u="none" strike="noStrike" dirty="0">
                          <a:solidFill>
                            <a:srgbClr val="FFFFFF"/>
                          </a:solidFill>
                          <a:latin typeface="Open Sans"/>
                        </a:rPr>
                        <a:t>ΔΞ/ΔΑ</a:t>
                      </a:r>
                    </a:p>
                  </a:txBody>
                  <a:tcPr marL="50800" marR="12700" marT="22087" marB="22087"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3E7DCC"/>
                    </a:solidFill>
                  </a:tcPr>
                </a:tc>
                <a:tc>
                  <a:txBody>
                    <a:bodyPr/>
                    <a:lstStyle/>
                    <a:p>
                      <a:pPr marL="0" lvl="0" indent="0" algn="ctr">
                        <a:buNone/>
                      </a:pPr>
                      <a:r>
                        <a:rPr sz="800" b="0" i="0" u="none" strike="noStrike" dirty="0">
                          <a:solidFill>
                            <a:srgbClr val="000000"/>
                          </a:solidFill>
                          <a:latin typeface="Open Sans"/>
                        </a:rPr>
                        <a:t>0%</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0%</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0%</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0%</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0%</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1%</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9"/>
                    </a:solidFill>
                  </a:tcPr>
                </a:tc>
                <a:tc>
                  <a:txBody>
                    <a:bodyPr/>
                    <a:lstStyle/>
                    <a:p>
                      <a:pPr marL="0" lvl="0" indent="0" algn="ctr">
                        <a:buNone/>
                      </a:pPr>
                      <a:r>
                        <a:rPr sz="800" b="0" i="0" u="none" strike="noStrike" dirty="0">
                          <a:solidFill>
                            <a:srgbClr val="000000"/>
                          </a:solidFill>
                          <a:latin typeface="Open Sans"/>
                        </a:rPr>
                        <a:t>0%</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0%</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0%</a:t>
                      </a:r>
                    </a:p>
                  </a:txBody>
                  <a:tcPr marL="12700" marR="12700" marT="22087" marB="22087"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9"/>
                    </a:solidFill>
                  </a:tcPr>
                </a:tc>
                <a:extLst>
                  <a:ext uri="{0D108BD9-81ED-4DB2-BD59-A6C34878D82A}">
                    <a16:rowId xmlns:a16="http://schemas.microsoft.com/office/drawing/2014/main" xmlns="" val="10011"/>
                  </a:ext>
                </a:extLst>
              </a:tr>
            </a:tbl>
          </a:graphicData>
        </a:graphic>
      </p:graphicFrame>
      <p:sp>
        <p:nvSpPr>
          <p:cNvPr id="10" name="9 - Ορθογώνιο"/>
          <p:cNvSpPr/>
          <p:nvPr/>
        </p:nvSpPr>
        <p:spPr>
          <a:xfrm>
            <a:off x="6434050" y="1845425"/>
            <a:ext cx="673332" cy="76477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Ορθογώνιο"/>
          <p:cNvSpPr/>
          <p:nvPr/>
        </p:nvSpPr>
        <p:spPr>
          <a:xfrm>
            <a:off x="9911541" y="2610197"/>
            <a:ext cx="1501834" cy="23552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Ορθογώνιο"/>
          <p:cNvSpPr/>
          <p:nvPr/>
        </p:nvSpPr>
        <p:spPr>
          <a:xfrm>
            <a:off x="8404167" y="2629593"/>
            <a:ext cx="723208" cy="23552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Ορθογώνιο"/>
          <p:cNvSpPr/>
          <p:nvPr/>
        </p:nvSpPr>
        <p:spPr>
          <a:xfrm>
            <a:off x="5547359" y="1593272"/>
            <a:ext cx="886691" cy="23552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14" name="table.Q31.Έχετε.συμμετάσχει.την.τελευταία.τριετία.σε.κάποιο.πρόγραμμα.επαγγελματικής.κατάρτισης.σεμινάριο.ή.έχετε.εκπαιδευτεί.καταρτιστεί.με.κάπ.by.Q18.Ποιο.είναι.το.ανώτερο.είδος.σπουδών.που.έχετε.ολοκληρώσει." descr="f29ce44e-a898-4bf9-82fd-3d4de983f959 table.Q31.Έχετε.συμμετάσχει.την.τελευταία.τριετία.σε.κάποιο.πρόγραμμα.επαγγελματικής.κατάρτισης.σεμινάριο.ή.έχετε.εκπαιδευτεί.καταρτιστεί.με.κάπ.by.Q18.Ποιο.είναι.το.ανώτερο.είδος.σπουδών.που.έχετε.ολοκληρώσει. Column Spans Count: 0 Row Spans Count: 0 Stats Count: 0 Right Statistics Count: 0 Below Statistics Count: 0"/>
          <p:cNvGraphicFramePr>
            <a:graphicFrameLocks noGrp="1"/>
          </p:cNvGraphicFramePr>
          <p:nvPr>
            <p:extLst>
              <p:ext uri="{D42A27DB-BD31-4B8C-83A1-F6EECF244321}">
                <p14:modId xmlns:p14="http://schemas.microsoft.com/office/powerpoint/2010/main" xmlns="" val="21894351"/>
              </p:ext>
            </p:extLst>
          </p:nvPr>
        </p:nvGraphicFramePr>
        <p:xfrm>
          <a:off x="3130733" y="3334933"/>
          <a:ext cx="9061267" cy="2538278"/>
        </p:xfrm>
        <a:graphic>
          <a:graphicData uri="http://schemas.openxmlformats.org/drawingml/2006/table">
            <a:tbl>
              <a:tblPr firstRow="1" firstCol="1" bandRow="1">
                <a:tableStyleId>{5C22544A-7EE6-4342-B048-85BDC9FD1C3A}</a:tableStyleId>
              </a:tblPr>
              <a:tblGrid>
                <a:gridCol w="2016224">
                  <a:extLst>
                    <a:ext uri="{9D8B030D-6E8A-4147-A177-3AD203B41FA5}">
                      <a16:colId xmlns:a16="http://schemas.microsoft.com/office/drawing/2014/main" xmlns="" val="20000"/>
                    </a:ext>
                  </a:extLst>
                </a:gridCol>
                <a:gridCol w="723900">
                  <a:extLst>
                    <a:ext uri="{9D8B030D-6E8A-4147-A177-3AD203B41FA5}">
                      <a16:colId xmlns:a16="http://schemas.microsoft.com/office/drawing/2014/main" xmlns="" val="20001"/>
                    </a:ext>
                  </a:extLst>
                </a:gridCol>
                <a:gridCol w="584754">
                  <a:extLst>
                    <a:ext uri="{9D8B030D-6E8A-4147-A177-3AD203B41FA5}">
                      <a16:colId xmlns:a16="http://schemas.microsoft.com/office/drawing/2014/main" xmlns="" val="20002"/>
                    </a:ext>
                  </a:extLst>
                </a:gridCol>
                <a:gridCol w="584754">
                  <a:extLst>
                    <a:ext uri="{9D8B030D-6E8A-4147-A177-3AD203B41FA5}">
                      <a16:colId xmlns:a16="http://schemas.microsoft.com/office/drawing/2014/main" xmlns="" val="20003"/>
                    </a:ext>
                  </a:extLst>
                </a:gridCol>
                <a:gridCol w="584754">
                  <a:extLst>
                    <a:ext uri="{9D8B030D-6E8A-4147-A177-3AD203B41FA5}">
                      <a16:colId xmlns:a16="http://schemas.microsoft.com/office/drawing/2014/main" xmlns="" val="20004"/>
                    </a:ext>
                  </a:extLst>
                </a:gridCol>
                <a:gridCol w="584754">
                  <a:extLst>
                    <a:ext uri="{9D8B030D-6E8A-4147-A177-3AD203B41FA5}">
                      <a16:colId xmlns:a16="http://schemas.microsoft.com/office/drawing/2014/main" xmlns="" val="20005"/>
                    </a:ext>
                  </a:extLst>
                </a:gridCol>
                <a:gridCol w="584754">
                  <a:extLst>
                    <a:ext uri="{9D8B030D-6E8A-4147-A177-3AD203B41FA5}">
                      <a16:colId xmlns:a16="http://schemas.microsoft.com/office/drawing/2014/main" xmlns="" val="20006"/>
                    </a:ext>
                  </a:extLst>
                </a:gridCol>
                <a:gridCol w="584754">
                  <a:extLst>
                    <a:ext uri="{9D8B030D-6E8A-4147-A177-3AD203B41FA5}">
                      <a16:colId xmlns:a16="http://schemas.microsoft.com/office/drawing/2014/main" xmlns="" val="20007"/>
                    </a:ext>
                  </a:extLst>
                </a:gridCol>
                <a:gridCol w="584754">
                  <a:extLst>
                    <a:ext uri="{9D8B030D-6E8A-4147-A177-3AD203B41FA5}">
                      <a16:colId xmlns:a16="http://schemas.microsoft.com/office/drawing/2014/main" xmlns="" val="20008"/>
                    </a:ext>
                  </a:extLst>
                </a:gridCol>
                <a:gridCol w="584754">
                  <a:extLst>
                    <a:ext uri="{9D8B030D-6E8A-4147-A177-3AD203B41FA5}">
                      <a16:colId xmlns:a16="http://schemas.microsoft.com/office/drawing/2014/main" xmlns="" val="20009"/>
                    </a:ext>
                  </a:extLst>
                </a:gridCol>
                <a:gridCol w="584754">
                  <a:extLst>
                    <a:ext uri="{9D8B030D-6E8A-4147-A177-3AD203B41FA5}">
                      <a16:colId xmlns:a16="http://schemas.microsoft.com/office/drawing/2014/main" xmlns="" val="20010"/>
                    </a:ext>
                  </a:extLst>
                </a:gridCol>
                <a:gridCol w="584754">
                  <a:extLst>
                    <a:ext uri="{9D8B030D-6E8A-4147-A177-3AD203B41FA5}">
                      <a16:colId xmlns:a16="http://schemas.microsoft.com/office/drawing/2014/main" xmlns="" val="20011"/>
                    </a:ext>
                  </a:extLst>
                </a:gridCol>
                <a:gridCol w="473603">
                  <a:extLst>
                    <a:ext uri="{9D8B030D-6E8A-4147-A177-3AD203B41FA5}">
                      <a16:colId xmlns:a16="http://schemas.microsoft.com/office/drawing/2014/main" xmlns="" val="20015"/>
                    </a:ext>
                  </a:extLst>
                </a:gridCol>
              </a:tblGrid>
              <a:tr h="642932">
                <a:tc>
                  <a:txBody>
                    <a:bodyPr/>
                    <a:lstStyle/>
                    <a:p>
                      <a:pPr marL="0" lvl="0" indent="0" algn="ctr">
                        <a:buNone/>
                      </a:pPr>
                      <a:endParaRPr sz="700" b="1" i="0" u="none" strike="noStrike" dirty="0">
                        <a:solidFill>
                          <a:srgbClr val="FFFFFF"/>
                        </a:solidFill>
                        <a:latin typeface="Open Sans"/>
                      </a:endParaRPr>
                    </a:p>
                  </a:txBody>
                  <a:tcPr marL="12700" marR="12700" marT="19326" marB="19326" anchor="ctr">
                    <a:lnL>
                      <a:noFill/>
                    </a:lnL>
                    <a:lnR w="12700">
                      <a:solidFill>
                        <a:srgbClr val="FFFFFF"/>
                      </a:solidFill>
                    </a:lnR>
                    <a:lnT>
                      <a:noFill/>
                    </a:lnT>
                    <a:lnB w="38100">
                      <a:solidFill>
                        <a:srgbClr val="FFFFFF"/>
                      </a:solidFill>
                    </a:lnB>
                    <a:solidFill>
                      <a:srgbClr val="3E7DCC"/>
                    </a:solidFill>
                  </a:tcPr>
                </a:tc>
                <a:tc>
                  <a:txBody>
                    <a:bodyPr/>
                    <a:lstStyle/>
                    <a:p>
                      <a:pPr marL="0" lvl="0" indent="0" algn="ctr">
                        <a:buNone/>
                      </a:pPr>
                      <a:r>
                        <a:rPr sz="500" b="1" i="0" u="none" strike="noStrike" dirty="0">
                          <a:solidFill>
                            <a:srgbClr val="FFFFFF"/>
                          </a:solidFill>
                          <a:latin typeface="Open Sans"/>
                        </a:rPr>
                        <a:t>Κάτοχοι </a:t>
                      </a:r>
                      <a:r>
                        <a:rPr sz="500" b="1" i="0" u="none" strike="noStrike" dirty="0" err="1">
                          <a:solidFill>
                            <a:srgbClr val="FFFFFF"/>
                          </a:solidFill>
                          <a:latin typeface="Open Sans"/>
                        </a:rPr>
                        <a:t>διδακτορικού</a:t>
                      </a:r>
                      <a:r>
                        <a:rPr sz="500" b="1" i="0" u="none" strike="noStrike" dirty="0">
                          <a:solidFill>
                            <a:srgbClr val="FFFFFF"/>
                          </a:solidFill>
                          <a:latin typeface="Open Sans"/>
                        </a:rPr>
                        <a:t> </a:t>
                      </a:r>
                      <a:endParaRPr lang="el-GR" sz="500" b="1" i="0" u="none" strike="noStrike" dirty="0" smtClean="0">
                        <a:solidFill>
                          <a:srgbClr val="FFFFFF"/>
                        </a:solidFill>
                        <a:latin typeface="Open Sans"/>
                      </a:endParaRPr>
                    </a:p>
                    <a:p>
                      <a:pPr marL="0" lvl="0" indent="0" algn="ctr">
                        <a:buNone/>
                      </a:pPr>
                      <a:r>
                        <a:rPr sz="500" b="1" i="0" u="none" strike="noStrike" dirty="0" err="1" smtClean="0">
                          <a:solidFill>
                            <a:srgbClr val="FFFFFF"/>
                          </a:solidFill>
                          <a:latin typeface="Open Sans"/>
                        </a:rPr>
                        <a:t>τίτλου</a:t>
                      </a:r>
                      <a:r>
                        <a:rPr lang="el-GR" sz="500" b="1" i="0" u="none" strike="noStrike" dirty="0" smtClean="0">
                          <a:solidFill>
                            <a:srgbClr val="FFFFFF"/>
                          </a:solidFill>
                          <a:latin typeface="Open Sans"/>
                        </a:rPr>
                        <a:t>**</a:t>
                      </a:r>
                      <a:endParaRPr sz="500" b="1" i="0" u="none" strike="noStrike" dirty="0">
                        <a:solidFill>
                          <a:srgbClr val="FFFFFF"/>
                        </a:solidFill>
                        <a:latin typeface="Open Sans"/>
                      </a:endParaRPr>
                    </a:p>
                  </a:txBody>
                  <a:tcPr marL="12700" marR="12700" marT="19326" marB="19326" anchor="ctr">
                    <a:lnL w="12700">
                      <a:solidFill>
                        <a:srgbClr val="FFFFFF"/>
                      </a:solidFill>
                    </a:lnL>
                    <a:lnR w="12700">
                      <a:solidFill>
                        <a:srgbClr val="FFFFFF"/>
                      </a:solidFill>
                    </a:lnR>
                    <a:lnT>
                      <a:noFill/>
                    </a:lnT>
                    <a:lnB w="38100">
                      <a:solidFill>
                        <a:srgbClr val="FFFFFF"/>
                      </a:solidFill>
                    </a:lnB>
                    <a:solidFill>
                      <a:srgbClr val="3E7DCC"/>
                    </a:solidFill>
                  </a:tcPr>
                </a:tc>
                <a:tc>
                  <a:txBody>
                    <a:bodyPr/>
                    <a:lstStyle/>
                    <a:p>
                      <a:pPr marL="0" lvl="0" indent="0" algn="ctr">
                        <a:buNone/>
                      </a:pPr>
                      <a:r>
                        <a:rPr sz="500" b="1" i="0" u="none" strike="noStrike" dirty="0" err="1">
                          <a:solidFill>
                            <a:srgbClr val="FFFFFF"/>
                          </a:solidFill>
                          <a:latin typeface="Open Sans"/>
                        </a:rPr>
                        <a:t>Κάτοχοι</a:t>
                      </a:r>
                      <a:r>
                        <a:rPr sz="500" b="1" i="0" u="none" strike="noStrike" dirty="0">
                          <a:solidFill>
                            <a:srgbClr val="FFFFFF"/>
                          </a:solidFill>
                          <a:latin typeface="Open Sans"/>
                        </a:rPr>
                        <a:t> </a:t>
                      </a:r>
                      <a:endParaRPr lang="el-GR" sz="500" b="1" i="0" u="none" strike="noStrike" dirty="0" smtClean="0">
                        <a:solidFill>
                          <a:srgbClr val="FFFFFF"/>
                        </a:solidFill>
                        <a:latin typeface="Open Sans"/>
                      </a:endParaRPr>
                    </a:p>
                    <a:p>
                      <a:pPr marL="0" lvl="0" indent="0" algn="ctr">
                        <a:buNone/>
                      </a:pPr>
                      <a:r>
                        <a:rPr sz="500" b="1" i="0" u="none" strike="noStrike" dirty="0" err="1" smtClean="0">
                          <a:solidFill>
                            <a:srgbClr val="FFFFFF"/>
                          </a:solidFill>
                          <a:latin typeface="Open Sans"/>
                        </a:rPr>
                        <a:t>Μεταπτυχιακού</a:t>
                      </a:r>
                      <a:endParaRPr sz="500" b="1" i="0" u="none" strike="noStrike" dirty="0">
                        <a:solidFill>
                          <a:srgbClr val="FFFFFF"/>
                        </a:solidFill>
                        <a:latin typeface="Open Sans"/>
                      </a:endParaRPr>
                    </a:p>
                  </a:txBody>
                  <a:tcPr marL="12700" marR="12700" marT="19326" marB="19326" anchor="ctr">
                    <a:lnL w="12700" cap="flat" cmpd="sng" algn="ctr">
                      <a:solidFill>
                        <a:srgbClr val="FFFFFF"/>
                      </a:solidFill>
                      <a:prstDash val="solid"/>
                      <a:round/>
                      <a:headEnd type="none" w="med" len="med"/>
                      <a:tailEnd type="none" w="med" len="med"/>
                    </a:lnL>
                    <a:lnR w="12700">
                      <a:solidFill>
                        <a:srgbClr val="FFFFFF"/>
                      </a:solidFill>
                    </a:lnR>
                    <a:lnT>
                      <a:noFill/>
                    </a:lnT>
                    <a:lnB w="38100">
                      <a:solidFill>
                        <a:srgbClr val="FFFFFF"/>
                      </a:solidFill>
                    </a:lnB>
                    <a:solidFill>
                      <a:srgbClr val="3E7DCC"/>
                    </a:solidFill>
                  </a:tcPr>
                </a:tc>
                <a:tc>
                  <a:txBody>
                    <a:bodyPr/>
                    <a:lstStyle/>
                    <a:p>
                      <a:pPr marL="0" lvl="0" indent="0" algn="ctr">
                        <a:buNone/>
                      </a:pPr>
                      <a:r>
                        <a:rPr sz="500" b="1" i="0" u="none" strike="noStrike" dirty="0">
                          <a:solidFill>
                            <a:srgbClr val="FFFFFF"/>
                          </a:solidFill>
                          <a:latin typeface="Open Sans"/>
                        </a:rPr>
                        <a:t>Πτυχιούχοι Παν/μίου - Πολυτεχνείου και ισοτίμων σχολών</a:t>
                      </a:r>
                    </a:p>
                  </a:txBody>
                  <a:tcPr marL="12700" marR="12700" marT="19326" marB="19326" anchor="ctr">
                    <a:lnL w="12700" cap="flat" cmpd="sng" algn="ctr">
                      <a:solidFill>
                        <a:srgbClr val="FFFFFF"/>
                      </a:solidFill>
                      <a:prstDash val="solid"/>
                      <a:round/>
                      <a:headEnd type="none" w="med" len="med"/>
                      <a:tailEnd type="none" w="med" len="med"/>
                    </a:lnL>
                    <a:lnR w="12700">
                      <a:solidFill>
                        <a:srgbClr val="FFFFFF"/>
                      </a:solidFill>
                    </a:lnR>
                    <a:lnT>
                      <a:noFill/>
                    </a:lnT>
                    <a:lnB w="38100">
                      <a:solidFill>
                        <a:srgbClr val="FFFFFF"/>
                      </a:solidFill>
                    </a:lnB>
                    <a:solidFill>
                      <a:srgbClr val="3E7DCC"/>
                    </a:solidFill>
                  </a:tcPr>
                </a:tc>
                <a:tc>
                  <a:txBody>
                    <a:bodyPr/>
                    <a:lstStyle/>
                    <a:p>
                      <a:pPr marL="0" lvl="0" indent="0" algn="ctr">
                        <a:buNone/>
                      </a:pPr>
                      <a:r>
                        <a:rPr sz="500" b="1" i="0" u="none" strike="noStrike" dirty="0">
                          <a:solidFill>
                            <a:srgbClr val="FFFFFF"/>
                          </a:solidFill>
                          <a:latin typeface="Open Sans"/>
                        </a:rPr>
                        <a:t>Πτυχιούχοι ΑΤΕΙ, ΑΣΠΑΙΤΕ και ισοτίμων σχολών</a:t>
                      </a:r>
                    </a:p>
                  </a:txBody>
                  <a:tcPr marL="12700" marR="12700" marT="19326" marB="19326" anchor="ctr">
                    <a:lnL w="12700" cap="flat" cmpd="sng" algn="ctr">
                      <a:solidFill>
                        <a:srgbClr val="FFFFFF"/>
                      </a:solidFill>
                      <a:prstDash val="solid"/>
                      <a:round/>
                      <a:headEnd type="none" w="med" len="med"/>
                      <a:tailEnd type="none" w="med" len="med"/>
                    </a:lnL>
                    <a:lnR w="12700">
                      <a:solidFill>
                        <a:srgbClr val="FFFFFF"/>
                      </a:solidFill>
                    </a:lnR>
                    <a:lnT>
                      <a:noFill/>
                    </a:lnT>
                    <a:lnB w="38100">
                      <a:solidFill>
                        <a:srgbClr val="FFFFFF"/>
                      </a:solidFill>
                    </a:lnB>
                    <a:solidFill>
                      <a:srgbClr val="3E7DCC"/>
                    </a:solidFill>
                  </a:tcPr>
                </a:tc>
                <a:tc>
                  <a:txBody>
                    <a:bodyPr/>
                    <a:lstStyle/>
                    <a:p>
                      <a:pPr marL="0" lvl="0" indent="0" algn="ctr">
                        <a:buNone/>
                      </a:pPr>
                      <a:r>
                        <a:rPr sz="500" b="1" i="0" u="none" strike="noStrike" dirty="0">
                          <a:solidFill>
                            <a:srgbClr val="FFFFFF"/>
                          </a:solidFill>
                          <a:latin typeface="Open Sans"/>
                        </a:rPr>
                        <a:t>Πτυχιούχοι ανώτερων </a:t>
                      </a:r>
                      <a:r>
                        <a:rPr sz="500" b="1" i="0" u="none" strike="noStrike" dirty="0" err="1">
                          <a:solidFill>
                            <a:srgbClr val="FFFFFF"/>
                          </a:solidFill>
                          <a:latin typeface="Open Sans"/>
                        </a:rPr>
                        <a:t>επαγγελματικών</a:t>
                      </a:r>
                      <a:r>
                        <a:rPr sz="500" b="1" i="0" u="none" strike="noStrike" dirty="0">
                          <a:solidFill>
                            <a:srgbClr val="FFFFFF"/>
                          </a:solidFill>
                          <a:latin typeface="Open Sans"/>
                        </a:rPr>
                        <a:t> </a:t>
                      </a:r>
                      <a:r>
                        <a:rPr sz="500" b="1" i="0" u="none" strike="noStrike" dirty="0" err="1" smtClean="0">
                          <a:solidFill>
                            <a:srgbClr val="FFFFFF"/>
                          </a:solidFill>
                          <a:latin typeface="Open Sans"/>
                        </a:rPr>
                        <a:t>σχολών</a:t>
                      </a:r>
                      <a:r>
                        <a:rPr lang="el-GR" sz="500" b="1" i="0" u="none" strike="noStrike" dirty="0" smtClean="0">
                          <a:solidFill>
                            <a:srgbClr val="FFFFFF"/>
                          </a:solidFill>
                          <a:latin typeface="Open Sans"/>
                        </a:rPr>
                        <a:t>*</a:t>
                      </a:r>
                      <a:endParaRPr sz="500" b="1" i="0" u="none" strike="noStrike" dirty="0">
                        <a:solidFill>
                          <a:srgbClr val="FFFFFF"/>
                        </a:solidFill>
                        <a:latin typeface="Open Sans"/>
                      </a:endParaRPr>
                    </a:p>
                  </a:txBody>
                  <a:tcPr marL="12700" marR="12700" marT="19326" marB="19326" anchor="ctr">
                    <a:lnL w="12700" cap="flat" cmpd="sng" algn="ctr">
                      <a:solidFill>
                        <a:srgbClr val="FFFFFF"/>
                      </a:solidFill>
                      <a:prstDash val="solid"/>
                      <a:round/>
                      <a:headEnd type="none" w="med" len="med"/>
                      <a:tailEnd type="none" w="med" len="med"/>
                    </a:lnL>
                    <a:lnR w="12700">
                      <a:solidFill>
                        <a:srgbClr val="FFFFFF"/>
                      </a:solidFill>
                    </a:lnR>
                    <a:lnT>
                      <a:noFill/>
                    </a:lnT>
                    <a:lnB w="38100">
                      <a:solidFill>
                        <a:srgbClr val="FFFFFF"/>
                      </a:solidFill>
                    </a:lnB>
                    <a:solidFill>
                      <a:srgbClr val="3E7DCC"/>
                    </a:solidFill>
                  </a:tcPr>
                </a:tc>
                <a:tc>
                  <a:txBody>
                    <a:bodyPr/>
                    <a:lstStyle/>
                    <a:p>
                      <a:pPr marL="0" lvl="0" indent="0" algn="ctr">
                        <a:buNone/>
                      </a:pPr>
                      <a:r>
                        <a:rPr sz="500" b="1" i="0" u="none" strike="noStrike" dirty="0">
                          <a:solidFill>
                            <a:srgbClr val="FFFFFF"/>
                          </a:solidFill>
                          <a:latin typeface="Open Sans"/>
                        </a:rPr>
                        <a:t>Πτυχιούχοι μεταδευτεροβάθμιας εκπαίδευσης (ΙΕΚ, Κολέγια κλπ.)</a:t>
                      </a:r>
                    </a:p>
                  </a:txBody>
                  <a:tcPr marL="12700" marR="12700" marT="19326" marB="19326" anchor="ctr">
                    <a:lnL w="12700" cap="flat" cmpd="sng" algn="ctr">
                      <a:solidFill>
                        <a:srgbClr val="FFFFFF"/>
                      </a:solidFill>
                      <a:prstDash val="solid"/>
                      <a:round/>
                      <a:headEnd type="none" w="med" len="med"/>
                      <a:tailEnd type="none" w="med" len="med"/>
                    </a:lnL>
                    <a:lnR w="12700">
                      <a:solidFill>
                        <a:srgbClr val="FFFFFF"/>
                      </a:solidFill>
                    </a:lnR>
                    <a:lnT>
                      <a:noFill/>
                    </a:lnT>
                    <a:lnB w="38100">
                      <a:solidFill>
                        <a:srgbClr val="FFFFFF"/>
                      </a:solidFill>
                    </a:lnB>
                    <a:solidFill>
                      <a:srgbClr val="3E7DCC"/>
                    </a:solidFill>
                  </a:tcPr>
                </a:tc>
                <a:tc>
                  <a:txBody>
                    <a:bodyPr/>
                    <a:lstStyle/>
                    <a:p>
                      <a:pPr marL="0" lvl="0" indent="0" algn="ctr">
                        <a:buNone/>
                      </a:pPr>
                      <a:r>
                        <a:rPr sz="500" b="1" i="0" u="none" strike="noStrike" dirty="0">
                          <a:solidFill>
                            <a:srgbClr val="FFFFFF"/>
                          </a:solidFill>
                          <a:latin typeface="Open Sans"/>
                        </a:rPr>
                        <a:t>Απόφοιτοι Λυκείου (Γενικού, Εκκλησιαστικού κλπ.)</a:t>
                      </a:r>
                    </a:p>
                  </a:txBody>
                  <a:tcPr marL="12700" marR="12700" marT="19326" marB="19326" anchor="ctr">
                    <a:lnL w="12700" cap="flat" cmpd="sng" algn="ctr">
                      <a:solidFill>
                        <a:srgbClr val="FFFFFF"/>
                      </a:solidFill>
                      <a:prstDash val="solid"/>
                      <a:round/>
                      <a:headEnd type="none" w="med" len="med"/>
                      <a:tailEnd type="none" w="med" len="med"/>
                    </a:lnL>
                    <a:lnR w="12700">
                      <a:solidFill>
                        <a:srgbClr val="FFFFFF"/>
                      </a:solidFill>
                    </a:lnR>
                    <a:lnT>
                      <a:noFill/>
                    </a:lnT>
                    <a:lnB w="38100">
                      <a:solidFill>
                        <a:srgbClr val="FFFFFF"/>
                      </a:solidFill>
                    </a:lnB>
                    <a:solidFill>
                      <a:srgbClr val="3E7DCC"/>
                    </a:solidFill>
                  </a:tcPr>
                </a:tc>
                <a:tc>
                  <a:txBody>
                    <a:bodyPr/>
                    <a:lstStyle/>
                    <a:p>
                      <a:pPr marL="0" lvl="0" indent="0" algn="ctr">
                        <a:buNone/>
                      </a:pPr>
                      <a:r>
                        <a:rPr sz="500" b="1" i="0" u="none" strike="noStrike" dirty="0">
                          <a:solidFill>
                            <a:srgbClr val="FFFFFF"/>
                          </a:solidFill>
                          <a:latin typeface="Open Sans"/>
                        </a:rPr>
                        <a:t>Πτυχιούχοι Επαγγελματικού Λυκείου</a:t>
                      </a:r>
                    </a:p>
                  </a:txBody>
                  <a:tcPr marL="12700" marR="12700" marT="19326" marB="19326" anchor="ctr">
                    <a:lnL w="12700" cap="flat" cmpd="sng" algn="ctr">
                      <a:solidFill>
                        <a:srgbClr val="FFFFFF"/>
                      </a:solidFill>
                      <a:prstDash val="solid"/>
                      <a:round/>
                      <a:headEnd type="none" w="med" len="med"/>
                      <a:tailEnd type="none" w="med" len="med"/>
                    </a:lnL>
                    <a:lnR w="12700">
                      <a:solidFill>
                        <a:srgbClr val="FFFFFF"/>
                      </a:solidFill>
                    </a:lnR>
                    <a:lnT>
                      <a:noFill/>
                    </a:lnT>
                    <a:lnB w="38100">
                      <a:solidFill>
                        <a:srgbClr val="FFFFFF"/>
                      </a:solidFill>
                    </a:lnB>
                    <a:solidFill>
                      <a:srgbClr val="3E7DCC"/>
                    </a:solidFill>
                  </a:tcPr>
                </a:tc>
                <a:tc>
                  <a:txBody>
                    <a:bodyPr/>
                    <a:lstStyle/>
                    <a:p>
                      <a:pPr marL="0" lvl="0" indent="0" algn="ctr">
                        <a:buNone/>
                      </a:pPr>
                      <a:r>
                        <a:rPr sz="500" b="1" i="0" u="none" strike="noStrike" dirty="0">
                          <a:solidFill>
                            <a:srgbClr val="FFFFFF"/>
                          </a:solidFill>
                          <a:latin typeface="Open Sans"/>
                        </a:rPr>
                        <a:t>Πτυχιούχοι </a:t>
                      </a:r>
                      <a:r>
                        <a:rPr sz="500" b="1" i="0" u="none" strike="noStrike" dirty="0" err="1">
                          <a:solidFill>
                            <a:srgbClr val="FFFFFF"/>
                          </a:solidFill>
                          <a:latin typeface="Open Sans"/>
                        </a:rPr>
                        <a:t>Επαγγελματικών</a:t>
                      </a:r>
                      <a:r>
                        <a:rPr sz="500" b="1" i="0" u="none" strike="noStrike" dirty="0">
                          <a:solidFill>
                            <a:srgbClr val="FFFFFF"/>
                          </a:solidFill>
                          <a:latin typeface="Open Sans"/>
                        </a:rPr>
                        <a:t> </a:t>
                      </a:r>
                      <a:r>
                        <a:rPr sz="500" b="1" i="0" u="none" strike="noStrike" dirty="0" err="1" smtClean="0">
                          <a:solidFill>
                            <a:srgbClr val="FFFFFF"/>
                          </a:solidFill>
                          <a:latin typeface="Open Sans"/>
                        </a:rPr>
                        <a:t>Σχολών</a:t>
                      </a:r>
                      <a:r>
                        <a:rPr lang="el-GR" sz="500" b="1" i="0" u="none" strike="noStrike" dirty="0" smtClean="0">
                          <a:solidFill>
                            <a:srgbClr val="FFFFFF"/>
                          </a:solidFill>
                          <a:latin typeface="Open Sans"/>
                        </a:rPr>
                        <a:t>**</a:t>
                      </a:r>
                      <a:endParaRPr sz="500" b="1" i="0" u="none" strike="noStrike" dirty="0">
                        <a:solidFill>
                          <a:srgbClr val="FFFFFF"/>
                        </a:solidFill>
                        <a:latin typeface="Open Sans"/>
                      </a:endParaRPr>
                    </a:p>
                  </a:txBody>
                  <a:tcPr marL="12700" marR="12700" marT="19326" marB="19326" anchor="ctr">
                    <a:lnL w="12700" cap="flat" cmpd="sng" algn="ctr">
                      <a:solidFill>
                        <a:srgbClr val="FFFFFF"/>
                      </a:solidFill>
                      <a:prstDash val="solid"/>
                      <a:round/>
                      <a:headEnd type="none" w="med" len="med"/>
                      <a:tailEnd type="none" w="med" len="med"/>
                    </a:lnL>
                    <a:lnR w="12700">
                      <a:solidFill>
                        <a:srgbClr val="FFFFFF"/>
                      </a:solidFill>
                    </a:lnR>
                    <a:lnT>
                      <a:noFill/>
                    </a:lnT>
                    <a:lnB w="38100">
                      <a:solidFill>
                        <a:srgbClr val="FFFFFF"/>
                      </a:solidFill>
                    </a:lnB>
                    <a:solidFill>
                      <a:srgbClr val="3E7DCC"/>
                    </a:solidFill>
                  </a:tcPr>
                </a:tc>
                <a:tc>
                  <a:txBody>
                    <a:bodyPr/>
                    <a:lstStyle/>
                    <a:p>
                      <a:pPr marL="0" lvl="0" indent="0" algn="ctr">
                        <a:buNone/>
                      </a:pPr>
                      <a:r>
                        <a:rPr sz="500" b="1" i="0" u="none" strike="noStrike" dirty="0">
                          <a:solidFill>
                            <a:srgbClr val="FFFFFF"/>
                          </a:solidFill>
                          <a:latin typeface="Open Sans"/>
                        </a:rPr>
                        <a:t>Απόφοιτοι </a:t>
                      </a:r>
                      <a:r>
                        <a:rPr sz="500" b="1" i="0" u="none" strike="noStrike" dirty="0" err="1">
                          <a:solidFill>
                            <a:srgbClr val="FFFFFF"/>
                          </a:solidFill>
                          <a:latin typeface="Open Sans"/>
                        </a:rPr>
                        <a:t>τριταξίου</a:t>
                      </a:r>
                      <a:r>
                        <a:rPr sz="500" b="1" i="0" u="none" strike="noStrike" dirty="0">
                          <a:solidFill>
                            <a:srgbClr val="FFFFFF"/>
                          </a:solidFill>
                          <a:latin typeface="Open Sans"/>
                        </a:rPr>
                        <a:t> </a:t>
                      </a:r>
                      <a:r>
                        <a:rPr sz="500" b="1" i="0" u="none" strike="noStrike" dirty="0" err="1" smtClean="0">
                          <a:solidFill>
                            <a:srgbClr val="FFFFFF"/>
                          </a:solidFill>
                          <a:latin typeface="Open Sans"/>
                        </a:rPr>
                        <a:t>Γυμνασίου</a:t>
                      </a:r>
                      <a:r>
                        <a:rPr lang="el-GR" sz="500" b="1" i="0" u="none" strike="noStrike" dirty="0" smtClean="0">
                          <a:solidFill>
                            <a:srgbClr val="FFFFFF"/>
                          </a:solidFill>
                          <a:latin typeface="Open Sans"/>
                        </a:rPr>
                        <a:t>*</a:t>
                      </a:r>
                      <a:endParaRPr sz="500" b="1" i="0" u="none" strike="noStrike" dirty="0">
                        <a:solidFill>
                          <a:srgbClr val="FFFFFF"/>
                        </a:solidFill>
                        <a:latin typeface="Open Sans"/>
                      </a:endParaRPr>
                    </a:p>
                  </a:txBody>
                  <a:tcPr marL="12700" marR="12700" marT="19326" marB="19326" anchor="ctr">
                    <a:lnL w="12700" cap="flat" cmpd="sng" algn="ctr">
                      <a:solidFill>
                        <a:srgbClr val="FFFFFF"/>
                      </a:solidFill>
                      <a:prstDash val="solid"/>
                      <a:round/>
                      <a:headEnd type="none" w="med" len="med"/>
                      <a:tailEnd type="none" w="med" len="med"/>
                    </a:lnL>
                    <a:lnR w="12700">
                      <a:solidFill>
                        <a:srgbClr val="FFFFFF"/>
                      </a:solidFill>
                    </a:lnR>
                    <a:lnT>
                      <a:noFill/>
                    </a:lnT>
                    <a:lnB w="38100">
                      <a:solidFill>
                        <a:srgbClr val="FFFFFF"/>
                      </a:solidFill>
                    </a:lnB>
                    <a:solidFill>
                      <a:srgbClr val="3E7DCC"/>
                    </a:solidFill>
                  </a:tcPr>
                </a:tc>
                <a:tc>
                  <a:txBody>
                    <a:bodyPr/>
                    <a:lstStyle/>
                    <a:p>
                      <a:pPr marL="0" lvl="0" indent="0" algn="ctr">
                        <a:buNone/>
                      </a:pPr>
                      <a:r>
                        <a:rPr sz="500" b="1" i="0" u="none" strike="noStrike" dirty="0" err="1">
                          <a:solidFill>
                            <a:srgbClr val="FFFFFF"/>
                          </a:solidFill>
                          <a:latin typeface="Open Sans"/>
                        </a:rPr>
                        <a:t>Απόφοιτοι</a:t>
                      </a:r>
                      <a:r>
                        <a:rPr sz="500" b="1" i="0" u="none" strike="noStrike" dirty="0">
                          <a:solidFill>
                            <a:srgbClr val="FFFFFF"/>
                          </a:solidFill>
                          <a:latin typeface="Open Sans"/>
                        </a:rPr>
                        <a:t> </a:t>
                      </a:r>
                      <a:r>
                        <a:rPr sz="500" b="1" i="0" u="none" strike="noStrike" dirty="0" err="1" smtClean="0">
                          <a:solidFill>
                            <a:srgbClr val="FFFFFF"/>
                          </a:solidFill>
                          <a:latin typeface="Open Sans"/>
                        </a:rPr>
                        <a:t>Δημοτικού</a:t>
                      </a:r>
                      <a:r>
                        <a:rPr lang="el-GR" sz="500" b="1" i="0" u="none" strike="noStrike" dirty="0" smtClean="0">
                          <a:solidFill>
                            <a:srgbClr val="FFFFFF"/>
                          </a:solidFill>
                          <a:latin typeface="Open Sans"/>
                        </a:rPr>
                        <a:t>**</a:t>
                      </a:r>
                      <a:endParaRPr sz="500" b="1" i="0" u="none" strike="noStrike" dirty="0">
                        <a:solidFill>
                          <a:srgbClr val="FFFFFF"/>
                        </a:solidFill>
                        <a:latin typeface="Open Sans"/>
                      </a:endParaRPr>
                    </a:p>
                  </a:txBody>
                  <a:tcPr marL="12700" marR="12700" marT="19326" marB="19326" anchor="ctr">
                    <a:lnL w="12700" cap="flat" cmpd="sng" algn="ctr">
                      <a:solidFill>
                        <a:srgbClr val="FFFFFF"/>
                      </a:solidFill>
                      <a:prstDash val="solid"/>
                      <a:round/>
                      <a:headEnd type="none" w="med" len="med"/>
                      <a:tailEnd type="none" w="med" len="med"/>
                    </a:lnL>
                    <a:lnR w="12700">
                      <a:solidFill>
                        <a:srgbClr val="FFFFFF"/>
                      </a:solidFill>
                    </a:lnR>
                    <a:lnT>
                      <a:noFill/>
                    </a:lnT>
                    <a:lnB w="38100">
                      <a:solidFill>
                        <a:srgbClr val="FFFFFF"/>
                      </a:solidFill>
                    </a:lnB>
                    <a:solidFill>
                      <a:srgbClr val="3E7DCC"/>
                    </a:solidFill>
                  </a:tcPr>
                </a:tc>
                <a:tc>
                  <a:txBody>
                    <a:bodyPr/>
                    <a:lstStyle/>
                    <a:p>
                      <a:pPr marL="0" lvl="0" indent="0" algn="ctr">
                        <a:buNone/>
                      </a:pPr>
                      <a:r>
                        <a:rPr lang="el-GR" sz="500" b="1" i="0" u="none" strike="noStrike" dirty="0" smtClean="0">
                          <a:solidFill>
                            <a:srgbClr val="FFFFFF"/>
                          </a:solidFill>
                          <a:latin typeface="Open Sans"/>
                        </a:rPr>
                        <a:t>ΣΥΝΟΛΟ</a:t>
                      </a:r>
                      <a:endParaRPr sz="500" b="1" i="0" u="none" strike="noStrike" dirty="0">
                        <a:solidFill>
                          <a:srgbClr val="FFFFFF"/>
                        </a:solidFill>
                        <a:latin typeface="Open Sans"/>
                      </a:endParaRPr>
                    </a:p>
                  </a:txBody>
                  <a:tcPr marL="12700" marR="12700" marT="19326" marB="19326" anchor="ctr">
                    <a:lnL w="12700" cap="flat" cmpd="sng" algn="ctr">
                      <a:solidFill>
                        <a:srgbClr val="FFFFFF"/>
                      </a:solidFill>
                      <a:prstDash val="solid"/>
                      <a:round/>
                      <a:headEnd type="none" w="med" len="med"/>
                      <a:tailEnd type="none" w="med" len="med"/>
                    </a:lnL>
                    <a:lnR w="12700">
                      <a:solidFill>
                        <a:srgbClr val="FFFFFF"/>
                      </a:solidFill>
                    </a:lnR>
                    <a:lnT>
                      <a:noFill/>
                    </a:lnT>
                    <a:lnB w="38100" cap="flat" cmpd="sng" algn="ctr">
                      <a:solidFill>
                        <a:srgbClr val="FFFFFF"/>
                      </a:solidFill>
                      <a:prstDash val="solid"/>
                      <a:round/>
                      <a:headEnd type="none" w="med" len="med"/>
                      <a:tailEnd type="none" w="med" len="med"/>
                    </a:lnB>
                    <a:solidFill>
                      <a:srgbClr val="3E7DCC"/>
                    </a:solidFill>
                  </a:tcPr>
                </a:tc>
                <a:extLst>
                  <a:ext uri="{0D108BD9-81ED-4DB2-BD59-A6C34878D82A}">
                    <a16:rowId xmlns:a16="http://schemas.microsoft.com/office/drawing/2014/main" xmlns="" val="10000"/>
                  </a:ext>
                </a:extLst>
              </a:tr>
              <a:tr h="260769">
                <a:tc>
                  <a:txBody>
                    <a:bodyPr/>
                    <a:lstStyle/>
                    <a:p>
                      <a:pPr marL="0" lvl="0" indent="0" algn="ctr">
                        <a:buNone/>
                      </a:pPr>
                      <a:r>
                        <a:rPr sz="800" b="1" i="0" u="none" strike="noStrike" dirty="0">
                          <a:solidFill>
                            <a:srgbClr val="FFFFFF"/>
                          </a:solidFill>
                          <a:latin typeface="Open Sans"/>
                        </a:rPr>
                        <a:t>Ναι, εκπαιδευτικό πρόγραμμα/σεμινάριο εντός ωραρίου εργασίας</a:t>
                      </a:r>
                    </a:p>
                  </a:txBody>
                  <a:tcPr marL="50800" marR="12700" marT="19326" marB="19326" anchor="ctr">
                    <a:lnL>
                      <a:no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3E7DCC"/>
                    </a:solidFill>
                  </a:tcPr>
                </a:tc>
                <a:tc>
                  <a:txBody>
                    <a:bodyPr/>
                    <a:lstStyle/>
                    <a:p>
                      <a:pPr marL="0" lvl="0" indent="0" algn="ctr">
                        <a:buNone/>
                      </a:pPr>
                      <a:r>
                        <a:rPr sz="800" b="0" i="0" u="none" strike="noStrike" dirty="0">
                          <a:solidFill>
                            <a:srgbClr val="0000FF"/>
                          </a:solidFill>
                          <a:latin typeface="Open Sans"/>
                        </a:rPr>
                        <a:t>54%</a:t>
                      </a:r>
                    </a:p>
                  </a:txBody>
                  <a:tcPr marL="12700" marR="12700" marT="19326" marB="19326"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FF"/>
                          </a:solidFill>
                          <a:latin typeface="Open Sans"/>
                        </a:rPr>
                        <a:t>38%</a:t>
                      </a:r>
                    </a:p>
                  </a:txBody>
                  <a:tcPr marL="12700" marR="12700" marT="19326" marB="19326"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FF"/>
                          </a:solidFill>
                          <a:latin typeface="Open Sans"/>
                        </a:rPr>
                        <a:t>31%</a:t>
                      </a:r>
                    </a:p>
                  </a:txBody>
                  <a:tcPr marL="12700" marR="12700" marT="19326" marB="19326"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27%</a:t>
                      </a:r>
                    </a:p>
                  </a:txBody>
                  <a:tcPr marL="12700" marR="12700" marT="19326" marB="19326"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35%</a:t>
                      </a:r>
                    </a:p>
                  </a:txBody>
                  <a:tcPr marL="12700" marR="12700" marT="19326" marB="19326"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FF0000"/>
                          </a:solidFill>
                          <a:latin typeface="Open Sans"/>
                        </a:rPr>
                        <a:t>21%</a:t>
                      </a:r>
                    </a:p>
                  </a:txBody>
                  <a:tcPr marL="12700" marR="12700" marT="19326" marB="19326"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FF0000"/>
                          </a:solidFill>
                          <a:latin typeface="Open Sans"/>
                        </a:rPr>
                        <a:t>16%</a:t>
                      </a:r>
                    </a:p>
                  </a:txBody>
                  <a:tcPr marL="12700" marR="12700" marT="19326" marB="19326"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FF0000"/>
                          </a:solidFill>
                          <a:latin typeface="Open Sans"/>
                        </a:rPr>
                        <a:t>19%</a:t>
                      </a:r>
                    </a:p>
                  </a:txBody>
                  <a:tcPr marL="12700" marR="12700" marT="19326" marB="19326"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31%</a:t>
                      </a:r>
                    </a:p>
                  </a:txBody>
                  <a:tcPr marL="12700" marR="12700" marT="19326" marB="19326"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FF0000"/>
                          </a:solidFill>
                          <a:latin typeface="Open Sans"/>
                        </a:rPr>
                        <a:t>5%</a:t>
                      </a:r>
                    </a:p>
                  </a:txBody>
                  <a:tcPr marL="12700" marR="12700" marT="19326" marB="19326"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14%</a:t>
                      </a:r>
                    </a:p>
                  </a:txBody>
                  <a:tcPr marL="12700" marR="12700" marT="19326" marB="19326"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26%</a:t>
                      </a:r>
                    </a:p>
                  </a:txBody>
                  <a:tcPr marL="12700" marR="12700" marT="19326" marB="19326" anchor="ctr">
                    <a:lnL w="12700" cap="flat" cmpd="sng" algn="ctr">
                      <a:solidFill>
                        <a:srgbClr val="FFFFFF"/>
                      </a:solid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9"/>
                    </a:solidFill>
                  </a:tcPr>
                </a:tc>
                <a:extLst>
                  <a:ext uri="{0D108BD9-81ED-4DB2-BD59-A6C34878D82A}">
                    <a16:rowId xmlns:a16="http://schemas.microsoft.com/office/drawing/2014/main" xmlns="" val="10001"/>
                  </a:ext>
                </a:extLst>
              </a:tr>
              <a:tr h="260769">
                <a:tc>
                  <a:txBody>
                    <a:bodyPr/>
                    <a:lstStyle/>
                    <a:p>
                      <a:pPr marL="0" lvl="0" indent="0" algn="ctr">
                        <a:buNone/>
                      </a:pPr>
                      <a:r>
                        <a:rPr sz="800" b="1" i="0" u="none" strike="noStrike" dirty="0">
                          <a:solidFill>
                            <a:srgbClr val="FFFFFF"/>
                          </a:solidFill>
                          <a:latin typeface="Open Sans"/>
                        </a:rPr>
                        <a:t>Ναι, εκπαιδευτικό πρόγραμμα/σεμινάριο εκτός ωραρίου εργασίας</a:t>
                      </a:r>
                    </a:p>
                  </a:txBody>
                  <a:tcPr marL="50800" marR="12700" marT="19326" marB="19326"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3E7DCC"/>
                    </a:solidFill>
                  </a:tcPr>
                </a:tc>
                <a:tc>
                  <a:txBody>
                    <a:bodyPr/>
                    <a:lstStyle/>
                    <a:p>
                      <a:pPr marL="0" lvl="0" indent="0" algn="ctr">
                        <a:buNone/>
                      </a:pPr>
                      <a:r>
                        <a:rPr sz="800" b="0" i="0" u="none" strike="noStrike" dirty="0">
                          <a:solidFill>
                            <a:srgbClr val="000000"/>
                          </a:solidFill>
                          <a:latin typeface="Open Sans"/>
                        </a:rPr>
                        <a:t>54%</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FF"/>
                          </a:solidFill>
                          <a:latin typeface="Open Sans"/>
                        </a:rPr>
                        <a:t>58%</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41%</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FF"/>
                          </a:solidFill>
                          <a:latin typeface="Open Sans"/>
                        </a:rPr>
                        <a:t>46%</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37%</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39%</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FF0000"/>
                          </a:solidFill>
                          <a:latin typeface="Open Sans"/>
                        </a:rPr>
                        <a:t>25%</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FF0000"/>
                          </a:solidFill>
                          <a:latin typeface="Open Sans"/>
                        </a:rPr>
                        <a:t>20%</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27%</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FF0000"/>
                          </a:solidFill>
                          <a:latin typeface="Open Sans"/>
                        </a:rPr>
                        <a:t>20%</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FF0000"/>
                          </a:solidFill>
                          <a:latin typeface="Open Sans"/>
                        </a:rPr>
                        <a:t>14%</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39%</a:t>
                      </a:r>
                    </a:p>
                  </a:txBody>
                  <a:tcPr marL="12700" marR="12700" marT="19326" marB="19326"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9"/>
                    </a:solidFill>
                  </a:tcPr>
                </a:tc>
                <a:extLst>
                  <a:ext uri="{0D108BD9-81ED-4DB2-BD59-A6C34878D82A}">
                    <a16:rowId xmlns:a16="http://schemas.microsoft.com/office/drawing/2014/main" xmlns="" val="10003"/>
                  </a:ext>
                </a:extLst>
              </a:tr>
              <a:tr h="260769">
                <a:tc>
                  <a:txBody>
                    <a:bodyPr/>
                    <a:lstStyle/>
                    <a:p>
                      <a:pPr marL="0" lvl="0" indent="0" algn="ctr">
                        <a:buNone/>
                      </a:pPr>
                      <a:r>
                        <a:rPr sz="800" b="1" i="0" u="none" strike="noStrike" dirty="0">
                          <a:solidFill>
                            <a:srgbClr val="FFFFFF"/>
                          </a:solidFill>
                          <a:latin typeface="Open Sans"/>
                        </a:rPr>
                        <a:t>Ναι, έμαθα μόνος μου (π.χ. με τη βοήθεια εγχειριδίων, βιβλίων, βίντε</a:t>
                      </a:r>
                    </a:p>
                  </a:txBody>
                  <a:tcPr marL="50800" marR="12700" marT="19326" marB="19326"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3E7DCC"/>
                    </a:solidFill>
                  </a:tcPr>
                </a:tc>
                <a:tc>
                  <a:txBody>
                    <a:bodyPr/>
                    <a:lstStyle/>
                    <a:p>
                      <a:pPr marL="0" lvl="0" indent="0" algn="ctr">
                        <a:buNone/>
                      </a:pPr>
                      <a:r>
                        <a:rPr sz="800" b="0" i="0" u="none" strike="noStrike" dirty="0">
                          <a:solidFill>
                            <a:srgbClr val="000000"/>
                          </a:solidFill>
                          <a:latin typeface="Open Sans"/>
                        </a:rPr>
                        <a:t>23%</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FF"/>
                          </a:solidFill>
                          <a:latin typeface="Open Sans"/>
                        </a:rPr>
                        <a:t>34%</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22%</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21%</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18%</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18%</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FF0000"/>
                          </a:solidFill>
                          <a:latin typeface="Open Sans"/>
                        </a:rPr>
                        <a:t>14%</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16%</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16%</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FF0000"/>
                          </a:solidFill>
                          <a:latin typeface="Open Sans"/>
                        </a:rPr>
                        <a:t>3%</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14%</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21%</a:t>
                      </a:r>
                    </a:p>
                  </a:txBody>
                  <a:tcPr marL="12700" marR="12700" marT="19326" marB="19326"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9"/>
                    </a:solidFill>
                  </a:tcPr>
                </a:tc>
                <a:extLst>
                  <a:ext uri="{0D108BD9-81ED-4DB2-BD59-A6C34878D82A}">
                    <a16:rowId xmlns:a16="http://schemas.microsoft.com/office/drawing/2014/main" xmlns="" val="10005"/>
                  </a:ext>
                </a:extLst>
              </a:tr>
              <a:tr h="260769">
                <a:tc>
                  <a:txBody>
                    <a:bodyPr/>
                    <a:lstStyle/>
                    <a:p>
                      <a:pPr marL="0" lvl="0" indent="0" algn="ctr">
                        <a:buNone/>
                      </a:pPr>
                      <a:r>
                        <a:rPr sz="800" b="1" i="0" u="none" strike="noStrike" dirty="0">
                          <a:solidFill>
                            <a:srgbClr val="FFFFFF"/>
                          </a:solidFill>
                          <a:latin typeface="Open Sans"/>
                        </a:rPr>
                        <a:t>Ναι, έμαθα αλληλεπιδρώντας με τους συναδέλφους μου ή/και τον προϊ</a:t>
                      </a:r>
                    </a:p>
                  </a:txBody>
                  <a:tcPr marL="50800" marR="12700" marT="19326" marB="19326"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3E7DCC"/>
                    </a:solidFill>
                  </a:tcPr>
                </a:tc>
                <a:tc>
                  <a:txBody>
                    <a:bodyPr/>
                    <a:lstStyle/>
                    <a:p>
                      <a:pPr marL="0" lvl="0" indent="0" algn="ctr">
                        <a:buNone/>
                      </a:pPr>
                      <a:r>
                        <a:rPr sz="800" b="0" i="0" u="none" strike="noStrike" dirty="0">
                          <a:solidFill>
                            <a:srgbClr val="000000"/>
                          </a:solidFill>
                          <a:latin typeface="Open Sans"/>
                        </a:rPr>
                        <a:t>8%</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17%</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14%</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17%</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13%</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15%</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FF0000"/>
                          </a:solidFill>
                          <a:latin typeface="Open Sans"/>
                        </a:rPr>
                        <a:t>11%</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12%</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11%</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8%</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10%</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14%</a:t>
                      </a:r>
                    </a:p>
                  </a:txBody>
                  <a:tcPr marL="12700" marR="12700" marT="19326" marB="19326"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9"/>
                    </a:solidFill>
                  </a:tcPr>
                </a:tc>
                <a:extLst>
                  <a:ext uri="{0D108BD9-81ED-4DB2-BD59-A6C34878D82A}">
                    <a16:rowId xmlns:a16="http://schemas.microsoft.com/office/drawing/2014/main" xmlns="" val="10007"/>
                  </a:ext>
                </a:extLst>
              </a:tr>
              <a:tr h="260769">
                <a:tc>
                  <a:txBody>
                    <a:bodyPr/>
                    <a:lstStyle/>
                    <a:p>
                      <a:pPr marL="0" lvl="0" indent="0" algn="ctr">
                        <a:buNone/>
                      </a:pPr>
                      <a:r>
                        <a:rPr sz="800" b="1" i="0" u="none" strike="noStrike" dirty="0">
                          <a:solidFill>
                            <a:srgbClr val="FFFFFF"/>
                          </a:solidFill>
                          <a:latin typeface="Open Sans"/>
                        </a:rPr>
                        <a:t>Όχι</a:t>
                      </a:r>
                    </a:p>
                  </a:txBody>
                  <a:tcPr marL="50800" marR="12700" marT="19326" marB="19326"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3E7DCC"/>
                    </a:solidFill>
                  </a:tcPr>
                </a:tc>
                <a:tc>
                  <a:txBody>
                    <a:bodyPr/>
                    <a:lstStyle/>
                    <a:p>
                      <a:pPr marL="0" lvl="0" indent="0" algn="ctr">
                        <a:buNone/>
                      </a:pPr>
                      <a:r>
                        <a:rPr sz="800" b="0" i="0" u="none" strike="noStrike" dirty="0">
                          <a:solidFill>
                            <a:srgbClr val="FF0000"/>
                          </a:solidFill>
                          <a:latin typeface="Open Sans"/>
                        </a:rPr>
                        <a:t>12%</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FF0000"/>
                          </a:solidFill>
                          <a:latin typeface="Open Sans"/>
                        </a:rPr>
                        <a:t>15%</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FF0000"/>
                          </a:solidFill>
                          <a:latin typeface="Open Sans"/>
                        </a:rPr>
                        <a:t>29%</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FF0000"/>
                          </a:solidFill>
                          <a:latin typeface="Open Sans"/>
                        </a:rPr>
                        <a:t>26%</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26%</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39%</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FF"/>
                          </a:solidFill>
                          <a:latin typeface="Open Sans"/>
                        </a:rPr>
                        <a:t>53%</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FF"/>
                          </a:solidFill>
                          <a:latin typeface="Open Sans"/>
                        </a:rPr>
                        <a:t>53%</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38%</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FF"/>
                          </a:solidFill>
                          <a:latin typeface="Open Sans"/>
                        </a:rPr>
                        <a:t>72%</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FF"/>
                          </a:solidFill>
                          <a:latin typeface="Open Sans"/>
                        </a:rPr>
                        <a:t>62%</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35%</a:t>
                      </a:r>
                    </a:p>
                  </a:txBody>
                  <a:tcPr marL="12700" marR="12700" marT="19326" marB="19326"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9"/>
                    </a:solidFill>
                  </a:tcPr>
                </a:tc>
                <a:extLst>
                  <a:ext uri="{0D108BD9-81ED-4DB2-BD59-A6C34878D82A}">
                    <a16:rowId xmlns:a16="http://schemas.microsoft.com/office/drawing/2014/main" xmlns="" val="10009"/>
                  </a:ext>
                </a:extLst>
              </a:tr>
              <a:tr h="260769">
                <a:tc>
                  <a:txBody>
                    <a:bodyPr/>
                    <a:lstStyle/>
                    <a:p>
                      <a:pPr marL="0" lvl="0" indent="0" algn="ctr">
                        <a:buNone/>
                      </a:pPr>
                      <a:r>
                        <a:rPr sz="800" b="1" i="0" u="none" strike="noStrike" dirty="0">
                          <a:solidFill>
                            <a:srgbClr val="FFFFFF"/>
                          </a:solidFill>
                          <a:latin typeface="Open Sans"/>
                        </a:rPr>
                        <a:t>ΔΞ/ΔΑ</a:t>
                      </a:r>
                    </a:p>
                  </a:txBody>
                  <a:tcPr marL="50800" marR="12700" marT="19326" marB="19326"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3E7DCC"/>
                    </a:solidFill>
                  </a:tcPr>
                </a:tc>
                <a:tc>
                  <a:txBody>
                    <a:bodyPr/>
                    <a:lstStyle/>
                    <a:p>
                      <a:pPr marL="0" lvl="0" indent="0" algn="ctr">
                        <a:buNone/>
                      </a:pPr>
                      <a:r>
                        <a:rPr sz="800" b="0" i="0" u="none" strike="noStrike" dirty="0">
                          <a:solidFill>
                            <a:srgbClr val="000000"/>
                          </a:solidFill>
                          <a:latin typeface="Open Sans"/>
                        </a:rPr>
                        <a:t>0%</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0%</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0%</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0%</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0%</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1%</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0%</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0%</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FF"/>
                          </a:solidFill>
                          <a:latin typeface="Open Sans"/>
                        </a:rPr>
                        <a:t>2%</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0%</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0%</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800" b="0" i="0" u="none" strike="noStrike" dirty="0">
                          <a:solidFill>
                            <a:srgbClr val="000000"/>
                          </a:solidFill>
                          <a:latin typeface="Open Sans"/>
                        </a:rPr>
                        <a:t>0%</a:t>
                      </a:r>
                    </a:p>
                  </a:txBody>
                  <a:tcPr marL="12700" marR="12700" marT="19326" marB="19326"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9"/>
                    </a:solidFill>
                  </a:tcPr>
                </a:tc>
                <a:extLst>
                  <a:ext uri="{0D108BD9-81ED-4DB2-BD59-A6C34878D82A}">
                    <a16:rowId xmlns:a16="http://schemas.microsoft.com/office/drawing/2014/main" xmlns="" val="10011"/>
                  </a:ext>
                </a:extLst>
              </a:tr>
            </a:tbl>
          </a:graphicData>
        </a:graphic>
      </p:graphicFrame>
      <p:sp>
        <p:nvSpPr>
          <p:cNvPr id="15" name="14 - Ορθογώνιο"/>
          <p:cNvSpPr/>
          <p:nvPr/>
        </p:nvSpPr>
        <p:spPr>
          <a:xfrm>
            <a:off x="8789323" y="5367252"/>
            <a:ext cx="1169324" cy="23552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Ορθογώνιο"/>
          <p:cNvSpPr/>
          <p:nvPr/>
        </p:nvSpPr>
        <p:spPr>
          <a:xfrm>
            <a:off x="10546132" y="5370018"/>
            <a:ext cx="1169324" cy="23552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16 - Ορθογώνιο"/>
          <p:cNvSpPr/>
          <p:nvPr/>
        </p:nvSpPr>
        <p:spPr>
          <a:xfrm>
            <a:off x="5176057" y="3990110"/>
            <a:ext cx="692728" cy="36575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18 - Ορθογώνιο"/>
          <p:cNvSpPr/>
          <p:nvPr/>
        </p:nvSpPr>
        <p:spPr>
          <a:xfrm>
            <a:off x="6442363" y="3984568"/>
            <a:ext cx="601287" cy="36575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19 - Ορθογώνιο"/>
          <p:cNvSpPr/>
          <p:nvPr/>
        </p:nvSpPr>
        <p:spPr>
          <a:xfrm>
            <a:off x="5879867" y="3990109"/>
            <a:ext cx="570809" cy="106957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20 - TextBox"/>
          <p:cNvSpPr txBox="1"/>
          <p:nvPr/>
        </p:nvSpPr>
        <p:spPr>
          <a:xfrm>
            <a:off x="3300152" y="6309360"/>
            <a:ext cx="2751074" cy="400110"/>
          </a:xfrm>
          <a:prstGeom prst="rect">
            <a:avLst/>
          </a:prstGeom>
          <a:noFill/>
        </p:spPr>
        <p:txBody>
          <a:bodyPr wrap="none" rtlCol="0">
            <a:spAutoFit/>
          </a:bodyPr>
          <a:lstStyle/>
          <a:p>
            <a:r>
              <a:rPr lang="el-GR" sz="1000" dirty="0" smtClean="0"/>
              <a:t>*Ενδεικτικά αποτελέσματα, Δείγμα &lt;100 ατόμων</a:t>
            </a:r>
          </a:p>
          <a:p>
            <a:r>
              <a:rPr lang="el-GR" sz="1000" dirty="0" smtClean="0"/>
              <a:t>**Ενδεικτικά αποτελέσματα, Δείγμα &lt;60 ατόμων</a:t>
            </a:r>
            <a:endParaRPr lang="el-GR" sz="1000" dirty="0"/>
          </a:p>
        </p:txBody>
      </p:sp>
    </p:spTree>
    <p:extLst>
      <p:ext uri="{BB962C8B-B14F-4D97-AF65-F5344CB8AC3E}">
        <p14:creationId xmlns:p14="http://schemas.microsoft.com/office/powerpoint/2010/main" xmlns="" val="1982356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5EE045-FC6F-134E-1604-D7CA51DAAF14}"/>
              </a:ext>
            </a:extLst>
          </p:cNvPr>
          <p:cNvSpPr>
            <a:spLocks noGrp="1"/>
          </p:cNvSpPr>
          <p:nvPr>
            <p:ph type="title"/>
          </p:nvPr>
        </p:nvSpPr>
        <p:spPr>
          <a:xfrm>
            <a:off x="3525796" y="360532"/>
            <a:ext cx="8017476" cy="1325563"/>
          </a:xfrm>
        </p:spPr>
        <p:txBody>
          <a:bodyPr anchor="ctr">
            <a:normAutofit/>
          </a:bodyPr>
          <a:lstStyle/>
          <a:p>
            <a:r>
              <a:rPr lang="el-GR" dirty="0">
                <a:effectLst/>
              </a:rPr>
              <a:t>Θέματα εκπαίδευσης, δεξιοτήτων, αναντιστοιχιών και περιφερειακών ανισοτήτων</a:t>
            </a:r>
            <a:endParaRPr lang="el-GR" dirty="0"/>
          </a:p>
        </p:txBody>
      </p:sp>
      <p:sp>
        <p:nvSpPr>
          <p:cNvPr id="4" name="Slide Number Placeholder 3">
            <a:extLst>
              <a:ext uri="{FF2B5EF4-FFF2-40B4-BE49-F238E27FC236}">
                <a16:creationId xmlns:a16="http://schemas.microsoft.com/office/drawing/2014/main" xmlns="" id="{EE713357-0424-BEDA-D2CA-4B4035678D8B}"/>
              </a:ext>
            </a:extLst>
          </p:cNvPr>
          <p:cNvSpPr>
            <a:spLocks noGrp="1"/>
          </p:cNvSpPr>
          <p:nvPr>
            <p:ph type="sldNum" sz="quarter" idx="12"/>
          </p:nvPr>
        </p:nvSpPr>
        <p:spPr>
          <a:xfrm>
            <a:off x="359857" y="177970"/>
            <a:ext cx="402689" cy="365125"/>
          </a:xfrm>
        </p:spPr>
        <p:txBody>
          <a:bodyPr anchor="ctr">
            <a:normAutofit/>
          </a:bodyPr>
          <a:lstStyle/>
          <a:p>
            <a:pPr>
              <a:spcAft>
                <a:spcPts val="600"/>
              </a:spcAft>
            </a:pPr>
            <a:fld id="{3842428D-0812-44E2-9FBD-553AB4E1DE8E}" type="slidenum">
              <a:rPr lang="el-GR" smtClean="0"/>
              <a:pPr>
                <a:spcAft>
                  <a:spcPts val="600"/>
                </a:spcAft>
              </a:pPr>
              <a:t>19</a:t>
            </a:fld>
            <a:endParaRPr lang="el-GR"/>
          </a:p>
        </p:txBody>
      </p:sp>
      <p:graphicFrame>
        <p:nvGraphicFramePr>
          <p:cNvPr id="8" name="Content Placeholder 2">
            <a:extLst>
              <a:ext uri="{FF2B5EF4-FFF2-40B4-BE49-F238E27FC236}">
                <a16:creationId xmlns:a16="http://schemas.microsoft.com/office/drawing/2014/main" xmlns="" id="{CFDF1D46-E1A6-41CD-D6D0-601DCEAE12BF}"/>
              </a:ext>
            </a:extLst>
          </p:cNvPr>
          <p:cNvGraphicFramePr>
            <a:graphicFrameLocks noGrp="1"/>
          </p:cNvGraphicFramePr>
          <p:nvPr>
            <p:ph idx="1"/>
            <p:extLst>
              <p:ext uri="{D42A27DB-BD31-4B8C-83A1-F6EECF244321}">
                <p14:modId xmlns:p14="http://schemas.microsoft.com/office/powerpoint/2010/main" xmlns="" val="1440494716"/>
              </p:ext>
            </p:extLst>
          </p:nvPr>
        </p:nvGraphicFramePr>
        <p:xfrm>
          <a:off x="3525795" y="1825624"/>
          <a:ext cx="8017477" cy="4599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99213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525796" y="360532"/>
            <a:ext cx="8017476" cy="1325563"/>
          </a:xfrm>
        </p:spPr>
        <p:txBody>
          <a:bodyPr anchor="ctr">
            <a:normAutofit/>
          </a:bodyPr>
          <a:lstStyle/>
          <a:p>
            <a:r>
              <a:rPr lang="el-GR" b="0" i="0" u="none" strike="noStrike" baseline="0"/>
              <a:t>Στόχοι του έργου </a:t>
            </a:r>
            <a:endParaRPr lang="el-GR"/>
          </a:p>
        </p:txBody>
      </p:sp>
      <p:sp>
        <p:nvSpPr>
          <p:cNvPr id="4" name="Θέση αριθμού διαφάνειας 3"/>
          <p:cNvSpPr>
            <a:spLocks noGrp="1"/>
          </p:cNvSpPr>
          <p:nvPr>
            <p:ph type="sldNum" sz="quarter" idx="12"/>
          </p:nvPr>
        </p:nvSpPr>
        <p:spPr>
          <a:xfrm>
            <a:off x="359857" y="177970"/>
            <a:ext cx="402689" cy="365125"/>
          </a:xfrm>
        </p:spPr>
        <p:txBody>
          <a:bodyPr anchor="ctr">
            <a:normAutofit/>
          </a:bodyPr>
          <a:lstStyle/>
          <a:p>
            <a:pPr>
              <a:spcAft>
                <a:spcPts val="600"/>
              </a:spcAft>
            </a:pPr>
            <a:fld id="{3842428D-0812-44E2-9FBD-553AB4E1DE8E}" type="slidenum">
              <a:rPr lang="el-GR" smtClean="0"/>
              <a:pPr>
                <a:spcAft>
                  <a:spcPts val="600"/>
                </a:spcAft>
              </a:pPr>
              <a:t>2</a:t>
            </a:fld>
            <a:endParaRPr lang="el-GR"/>
          </a:p>
        </p:txBody>
      </p:sp>
      <p:graphicFrame>
        <p:nvGraphicFramePr>
          <p:cNvPr id="6" name="Θέση περιεχομένου 2">
            <a:extLst>
              <a:ext uri="{FF2B5EF4-FFF2-40B4-BE49-F238E27FC236}">
                <a16:creationId xmlns:a16="http://schemas.microsoft.com/office/drawing/2014/main" xmlns="" id="{5E264004-7591-E0C0-483F-6DC780A105FA}"/>
              </a:ext>
            </a:extLst>
          </p:cNvPr>
          <p:cNvGraphicFramePr>
            <a:graphicFrameLocks noGrp="1"/>
          </p:cNvGraphicFramePr>
          <p:nvPr>
            <p:ph idx="1"/>
            <p:extLst>
              <p:ext uri="{D42A27DB-BD31-4B8C-83A1-F6EECF244321}">
                <p14:modId xmlns:p14="http://schemas.microsoft.com/office/powerpoint/2010/main" xmlns="" val="1572295246"/>
              </p:ext>
            </p:extLst>
          </p:nvPr>
        </p:nvGraphicFramePr>
        <p:xfrm>
          <a:off x="3525795" y="1825624"/>
          <a:ext cx="8017477" cy="4599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093046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65284D-0437-3B31-410C-35F3689F2BD8}"/>
              </a:ext>
            </a:extLst>
          </p:cNvPr>
          <p:cNvSpPr>
            <a:spLocks noGrp="1"/>
          </p:cNvSpPr>
          <p:nvPr>
            <p:ph type="title"/>
          </p:nvPr>
        </p:nvSpPr>
        <p:spPr>
          <a:xfrm>
            <a:off x="3525796" y="360532"/>
            <a:ext cx="8017476" cy="1325563"/>
          </a:xfrm>
        </p:spPr>
        <p:txBody>
          <a:bodyPr anchor="ctr">
            <a:normAutofit/>
          </a:bodyPr>
          <a:lstStyle/>
          <a:p>
            <a:r>
              <a:rPr lang="el-GR" dirty="0">
                <a:effectLst/>
              </a:rPr>
              <a:t>Θέματα κατάρτισης και νέων τεχνολογιών ως προς τις εργασιακές σχέσεις</a:t>
            </a:r>
            <a:endParaRPr lang="el-GR" dirty="0"/>
          </a:p>
        </p:txBody>
      </p:sp>
      <p:sp>
        <p:nvSpPr>
          <p:cNvPr id="4" name="Slide Number Placeholder 3">
            <a:extLst>
              <a:ext uri="{FF2B5EF4-FFF2-40B4-BE49-F238E27FC236}">
                <a16:creationId xmlns:a16="http://schemas.microsoft.com/office/drawing/2014/main" xmlns="" id="{186A4890-41EA-807C-C3FA-E0E20EADDE40}"/>
              </a:ext>
            </a:extLst>
          </p:cNvPr>
          <p:cNvSpPr>
            <a:spLocks noGrp="1"/>
          </p:cNvSpPr>
          <p:nvPr>
            <p:ph type="sldNum" sz="quarter" idx="12"/>
          </p:nvPr>
        </p:nvSpPr>
        <p:spPr>
          <a:xfrm>
            <a:off x="359857" y="177970"/>
            <a:ext cx="402689" cy="365125"/>
          </a:xfrm>
        </p:spPr>
        <p:txBody>
          <a:bodyPr anchor="ctr">
            <a:normAutofit/>
          </a:bodyPr>
          <a:lstStyle/>
          <a:p>
            <a:pPr>
              <a:spcAft>
                <a:spcPts val="600"/>
              </a:spcAft>
            </a:pPr>
            <a:fld id="{3842428D-0812-44E2-9FBD-553AB4E1DE8E}" type="slidenum">
              <a:rPr lang="el-GR" smtClean="0"/>
              <a:pPr>
                <a:spcAft>
                  <a:spcPts val="600"/>
                </a:spcAft>
              </a:pPr>
              <a:t>20</a:t>
            </a:fld>
            <a:endParaRPr lang="el-GR"/>
          </a:p>
        </p:txBody>
      </p:sp>
      <p:graphicFrame>
        <p:nvGraphicFramePr>
          <p:cNvPr id="6" name="Content Placeholder 2">
            <a:extLst>
              <a:ext uri="{FF2B5EF4-FFF2-40B4-BE49-F238E27FC236}">
                <a16:creationId xmlns:a16="http://schemas.microsoft.com/office/drawing/2014/main" xmlns="" id="{94E3900D-053E-811C-0541-85511AF7FE58}"/>
              </a:ext>
            </a:extLst>
          </p:cNvPr>
          <p:cNvGraphicFramePr>
            <a:graphicFrameLocks noGrp="1"/>
          </p:cNvGraphicFramePr>
          <p:nvPr>
            <p:ph idx="1"/>
            <p:extLst>
              <p:ext uri="{D42A27DB-BD31-4B8C-83A1-F6EECF244321}">
                <p14:modId xmlns:p14="http://schemas.microsoft.com/office/powerpoint/2010/main" xmlns="" val="3554744820"/>
              </p:ext>
            </p:extLst>
          </p:nvPr>
        </p:nvGraphicFramePr>
        <p:xfrm>
          <a:off x="3525794" y="1686095"/>
          <a:ext cx="8268099" cy="4966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958630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4487FC-2C04-87A9-9371-52F7578E6782}"/>
              </a:ext>
            </a:extLst>
          </p:cNvPr>
          <p:cNvSpPr>
            <a:spLocks noGrp="1"/>
          </p:cNvSpPr>
          <p:nvPr>
            <p:ph type="title"/>
          </p:nvPr>
        </p:nvSpPr>
        <p:spPr>
          <a:xfrm>
            <a:off x="3525796" y="360532"/>
            <a:ext cx="8017476" cy="1325563"/>
          </a:xfrm>
        </p:spPr>
        <p:txBody>
          <a:bodyPr anchor="ctr">
            <a:normAutofit/>
          </a:bodyPr>
          <a:lstStyle/>
          <a:p>
            <a:r>
              <a:rPr lang="el-GR">
                <a:effectLst/>
              </a:rPr>
              <a:t>Επίδραση της πανδημίας στις απαιτούμενες/ζητούμενες δεξιότητες και λειτουργίες</a:t>
            </a:r>
            <a:endParaRPr lang="el-GR" dirty="0"/>
          </a:p>
        </p:txBody>
      </p:sp>
      <p:sp>
        <p:nvSpPr>
          <p:cNvPr id="4" name="Slide Number Placeholder 3">
            <a:extLst>
              <a:ext uri="{FF2B5EF4-FFF2-40B4-BE49-F238E27FC236}">
                <a16:creationId xmlns:a16="http://schemas.microsoft.com/office/drawing/2014/main" xmlns="" id="{DE7C95A4-7BEF-A553-1890-360569B96488}"/>
              </a:ext>
            </a:extLst>
          </p:cNvPr>
          <p:cNvSpPr>
            <a:spLocks noGrp="1"/>
          </p:cNvSpPr>
          <p:nvPr>
            <p:ph type="sldNum" sz="quarter" idx="12"/>
          </p:nvPr>
        </p:nvSpPr>
        <p:spPr>
          <a:xfrm>
            <a:off x="359857" y="177970"/>
            <a:ext cx="402689" cy="365125"/>
          </a:xfrm>
        </p:spPr>
        <p:txBody>
          <a:bodyPr anchor="ctr">
            <a:normAutofit/>
          </a:bodyPr>
          <a:lstStyle/>
          <a:p>
            <a:pPr>
              <a:spcAft>
                <a:spcPts val="600"/>
              </a:spcAft>
            </a:pPr>
            <a:fld id="{3842428D-0812-44E2-9FBD-553AB4E1DE8E}" type="slidenum">
              <a:rPr lang="el-GR" smtClean="0"/>
              <a:pPr>
                <a:spcAft>
                  <a:spcPts val="600"/>
                </a:spcAft>
              </a:pPr>
              <a:t>21</a:t>
            </a:fld>
            <a:endParaRPr lang="el-GR"/>
          </a:p>
        </p:txBody>
      </p:sp>
      <p:graphicFrame>
        <p:nvGraphicFramePr>
          <p:cNvPr id="6" name="Content Placeholder 2">
            <a:extLst>
              <a:ext uri="{FF2B5EF4-FFF2-40B4-BE49-F238E27FC236}">
                <a16:creationId xmlns:a16="http://schemas.microsoft.com/office/drawing/2014/main" xmlns="" id="{E73882C1-F5E2-3524-42C3-1E28856A9270}"/>
              </a:ext>
            </a:extLst>
          </p:cNvPr>
          <p:cNvGraphicFramePr>
            <a:graphicFrameLocks noGrp="1"/>
          </p:cNvGraphicFramePr>
          <p:nvPr>
            <p:ph idx="1"/>
            <p:extLst>
              <p:ext uri="{D42A27DB-BD31-4B8C-83A1-F6EECF244321}">
                <p14:modId xmlns:p14="http://schemas.microsoft.com/office/powerpoint/2010/main" xmlns="" val="2922160481"/>
              </p:ext>
            </p:extLst>
          </p:nvPr>
        </p:nvGraphicFramePr>
        <p:xfrm>
          <a:off x="3525795" y="1825624"/>
          <a:ext cx="8017477" cy="4599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9666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C8494F-EA0B-3D2D-2A88-7D4C53614390}"/>
              </a:ext>
            </a:extLst>
          </p:cNvPr>
          <p:cNvSpPr>
            <a:spLocks noGrp="1"/>
          </p:cNvSpPr>
          <p:nvPr>
            <p:ph type="title"/>
          </p:nvPr>
        </p:nvSpPr>
        <p:spPr>
          <a:xfrm>
            <a:off x="3525796" y="360532"/>
            <a:ext cx="8017476" cy="1325563"/>
          </a:xfrm>
        </p:spPr>
        <p:txBody>
          <a:bodyPr anchor="ctr">
            <a:normAutofit/>
          </a:bodyPr>
          <a:lstStyle/>
          <a:p>
            <a:r>
              <a:rPr lang="el-GR">
                <a:effectLst/>
              </a:rPr>
              <a:t>Το μέλλον της εργασίας</a:t>
            </a:r>
            <a:endParaRPr lang="el-GR" dirty="0"/>
          </a:p>
        </p:txBody>
      </p:sp>
      <p:sp>
        <p:nvSpPr>
          <p:cNvPr id="4" name="Slide Number Placeholder 3">
            <a:extLst>
              <a:ext uri="{FF2B5EF4-FFF2-40B4-BE49-F238E27FC236}">
                <a16:creationId xmlns:a16="http://schemas.microsoft.com/office/drawing/2014/main" xmlns="" id="{92DA09F9-A543-D81D-3BC0-743402261EB9}"/>
              </a:ext>
            </a:extLst>
          </p:cNvPr>
          <p:cNvSpPr>
            <a:spLocks noGrp="1"/>
          </p:cNvSpPr>
          <p:nvPr>
            <p:ph type="sldNum" sz="quarter" idx="12"/>
          </p:nvPr>
        </p:nvSpPr>
        <p:spPr>
          <a:xfrm>
            <a:off x="359857" y="177970"/>
            <a:ext cx="402689" cy="365125"/>
          </a:xfrm>
        </p:spPr>
        <p:txBody>
          <a:bodyPr anchor="ctr">
            <a:normAutofit/>
          </a:bodyPr>
          <a:lstStyle/>
          <a:p>
            <a:pPr>
              <a:spcAft>
                <a:spcPts val="600"/>
              </a:spcAft>
            </a:pPr>
            <a:fld id="{3842428D-0812-44E2-9FBD-553AB4E1DE8E}" type="slidenum">
              <a:rPr lang="el-GR" smtClean="0"/>
              <a:pPr>
                <a:spcAft>
                  <a:spcPts val="600"/>
                </a:spcAft>
              </a:pPr>
              <a:t>22</a:t>
            </a:fld>
            <a:endParaRPr lang="el-GR"/>
          </a:p>
        </p:txBody>
      </p:sp>
      <p:graphicFrame>
        <p:nvGraphicFramePr>
          <p:cNvPr id="6" name="Content Placeholder 2">
            <a:extLst>
              <a:ext uri="{FF2B5EF4-FFF2-40B4-BE49-F238E27FC236}">
                <a16:creationId xmlns:a16="http://schemas.microsoft.com/office/drawing/2014/main" xmlns="" id="{98BFB414-12E0-CE5A-1602-32D59E15BB67}"/>
              </a:ext>
            </a:extLst>
          </p:cNvPr>
          <p:cNvGraphicFramePr>
            <a:graphicFrameLocks noGrp="1"/>
          </p:cNvGraphicFramePr>
          <p:nvPr>
            <p:ph idx="1"/>
            <p:extLst>
              <p:ext uri="{D42A27DB-BD31-4B8C-83A1-F6EECF244321}">
                <p14:modId xmlns:p14="http://schemas.microsoft.com/office/powerpoint/2010/main" xmlns="" val="3842404261"/>
              </p:ext>
            </p:extLst>
          </p:nvPr>
        </p:nvGraphicFramePr>
        <p:xfrm>
          <a:off x="3525795" y="1825624"/>
          <a:ext cx="8017477" cy="4599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676401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94BFA0-5006-06A9-6ABB-7E832FEDA9D9}"/>
              </a:ext>
            </a:extLst>
          </p:cNvPr>
          <p:cNvSpPr>
            <a:spLocks noGrp="1"/>
          </p:cNvSpPr>
          <p:nvPr>
            <p:ph type="title"/>
          </p:nvPr>
        </p:nvSpPr>
        <p:spPr>
          <a:xfrm>
            <a:off x="3525796" y="360532"/>
            <a:ext cx="8017476" cy="1325563"/>
          </a:xfrm>
        </p:spPr>
        <p:txBody>
          <a:bodyPr anchor="ctr">
            <a:normAutofit/>
          </a:bodyPr>
          <a:lstStyle/>
          <a:p>
            <a:r>
              <a:rPr lang="el-GR">
                <a:effectLst/>
              </a:rPr>
              <a:t>Συμπεράσματα</a:t>
            </a:r>
            <a:endParaRPr lang="el-GR" dirty="0"/>
          </a:p>
        </p:txBody>
      </p:sp>
      <p:sp>
        <p:nvSpPr>
          <p:cNvPr id="4" name="Slide Number Placeholder 3">
            <a:extLst>
              <a:ext uri="{FF2B5EF4-FFF2-40B4-BE49-F238E27FC236}">
                <a16:creationId xmlns:a16="http://schemas.microsoft.com/office/drawing/2014/main" xmlns="" id="{EE5B134C-F349-507F-234A-014FCCA7559D}"/>
              </a:ext>
            </a:extLst>
          </p:cNvPr>
          <p:cNvSpPr>
            <a:spLocks noGrp="1"/>
          </p:cNvSpPr>
          <p:nvPr>
            <p:ph type="sldNum" sz="quarter" idx="12"/>
          </p:nvPr>
        </p:nvSpPr>
        <p:spPr>
          <a:xfrm>
            <a:off x="359857" y="177970"/>
            <a:ext cx="402689" cy="365125"/>
          </a:xfrm>
        </p:spPr>
        <p:txBody>
          <a:bodyPr anchor="ctr">
            <a:normAutofit/>
          </a:bodyPr>
          <a:lstStyle/>
          <a:p>
            <a:pPr>
              <a:spcAft>
                <a:spcPts val="600"/>
              </a:spcAft>
            </a:pPr>
            <a:fld id="{3842428D-0812-44E2-9FBD-553AB4E1DE8E}" type="slidenum">
              <a:rPr lang="el-GR" smtClean="0"/>
              <a:pPr>
                <a:spcAft>
                  <a:spcPts val="600"/>
                </a:spcAft>
              </a:pPr>
              <a:t>23</a:t>
            </a:fld>
            <a:endParaRPr lang="el-GR"/>
          </a:p>
        </p:txBody>
      </p:sp>
      <p:graphicFrame>
        <p:nvGraphicFramePr>
          <p:cNvPr id="6" name="Content Placeholder 2">
            <a:extLst>
              <a:ext uri="{FF2B5EF4-FFF2-40B4-BE49-F238E27FC236}">
                <a16:creationId xmlns:a16="http://schemas.microsoft.com/office/drawing/2014/main" xmlns="" id="{A3A944E1-423E-2B9B-EE41-6B4F680F8181}"/>
              </a:ext>
            </a:extLst>
          </p:cNvPr>
          <p:cNvGraphicFramePr>
            <a:graphicFrameLocks noGrp="1"/>
          </p:cNvGraphicFramePr>
          <p:nvPr>
            <p:ph idx="1"/>
            <p:extLst>
              <p:ext uri="{D42A27DB-BD31-4B8C-83A1-F6EECF244321}">
                <p14:modId xmlns:p14="http://schemas.microsoft.com/office/powerpoint/2010/main" xmlns="" val="3038587681"/>
              </p:ext>
            </p:extLst>
          </p:nvPr>
        </p:nvGraphicFramePr>
        <p:xfrm>
          <a:off x="3525795" y="1520890"/>
          <a:ext cx="8137470" cy="49046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910839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94BFA0-5006-06A9-6ABB-7E832FEDA9D9}"/>
              </a:ext>
            </a:extLst>
          </p:cNvPr>
          <p:cNvSpPr>
            <a:spLocks noGrp="1"/>
          </p:cNvSpPr>
          <p:nvPr>
            <p:ph type="title"/>
          </p:nvPr>
        </p:nvSpPr>
        <p:spPr>
          <a:xfrm>
            <a:off x="3525796" y="360532"/>
            <a:ext cx="8017476" cy="1325563"/>
          </a:xfrm>
        </p:spPr>
        <p:txBody>
          <a:bodyPr anchor="ctr">
            <a:normAutofit/>
          </a:bodyPr>
          <a:lstStyle/>
          <a:p>
            <a:r>
              <a:rPr lang="el-GR" dirty="0" err="1"/>
              <a:t>Προτ</a:t>
            </a:r>
            <a:r>
              <a:rPr lang="en-US" dirty="0" err="1"/>
              <a:t>ά</a:t>
            </a:r>
            <a:r>
              <a:rPr lang="el-GR" dirty="0"/>
              <a:t>σεις πολιτικής</a:t>
            </a:r>
          </a:p>
        </p:txBody>
      </p:sp>
      <p:sp>
        <p:nvSpPr>
          <p:cNvPr id="4" name="Slide Number Placeholder 3">
            <a:extLst>
              <a:ext uri="{FF2B5EF4-FFF2-40B4-BE49-F238E27FC236}">
                <a16:creationId xmlns="" xmlns:a16="http://schemas.microsoft.com/office/drawing/2014/main" id="{EE5B134C-F349-507F-234A-014FCCA7559D}"/>
              </a:ext>
            </a:extLst>
          </p:cNvPr>
          <p:cNvSpPr>
            <a:spLocks noGrp="1"/>
          </p:cNvSpPr>
          <p:nvPr>
            <p:ph type="sldNum" sz="quarter" idx="12"/>
          </p:nvPr>
        </p:nvSpPr>
        <p:spPr>
          <a:xfrm>
            <a:off x="359857" y="177970"/>
            <a:ext cx="402689" cy="365125"/>
          </a:xfrm>
        </p:spPr>
        <p:txBody>
          <a:bodyPr anchor="ctr">
            <a:normAutofit/>
          </a:bodyPr>
          <a:lstStyle/>
          <a:p>
            <a:pPr>
              <a:spcAft>
                <a:spcPts val="600"/>
              </a:spcAft>
            </a:pPr>
            <a:fld id="{3842428D-0812-44E2-9FBD-553AB4E1DE8E}" type="slidenum">
              <a:rPr lang="el-GR" smtClean="0"/>
              <a:pPr>
                <a:spcAft>
                  <a:spcPts val="600"/>
                </a:spcAft>
              </a:pPr>
              <a:t>24</a:t>
            </a:fld>
            <a:endParaRPr lang="el-GR"/>
          </a:p>
        </p:txBody>
      </p:sp>
      <p:graphicFrame>
        <p:nvGraphicFramePr>
          <p:cNvPr id="6" name="Content Placeholder 2">
            <a:extLst>
              <a:ext uri="{FF2B5EF4-FFF2-40B4-BE49-F238E27FC236}">
                <a16:creationId xmlns="" xmlns:a16="http://schemas.microsoft.com/office/drawing/2014/main" id="{A3A944E1-423E-2B9B-EE41-6B4F680F8181}"/>
              </a:ext>
            </a:extLst>
          </p:cNvPr>
          <p:cNvGraphicFramePr>
            <a:graphicFrameLocks noGrp="1"/>
          </p:cNvGraphicFramePr>
          <p:nvPr>
            <p:ph idx="1"/>
            <p:extLst>
              <p:ext uri="{D42A27DB-BD31-4B8C-83A1-F6EECF244321}">
                <p14:modId xmlns="" xmlns:p14="http://schemas.microsoft.com/office/powerpoint/2010/main" val="2116734780"/>
              </p:ext>
            </p:extLst>
          </p:nvPr>
        </p:nvGraphicFramePr>
        <p:xfrm>
          <a:off x="3525795" y="1520890"/>
          <a:ext cx="8137470" cy="49046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098162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a:xfrm>
            <a:off x="400818" y="147707"/>
            <a:ext cx="446470" cy="425649"/>
          </a:xfrm>
        </p:spPr>
        <p:txBody>
          <a:bodyPr/>
          <a:lstStyle/>
          <a:p>
            <a:pPr algn="ctr"/>
            <a:fld id="{3842428D-0812-44E2-9FBD-553AB4E1DE8E}" type="slidenum">
              <a:rPr lang="el-GR" smtClean="0"/>
              <a:pPr algn="ctr"/>
              <a:t>25</a:t>
            </a:fld>
            <a:endParaRPr lang="el-GR" dirty="0"/>
          </a:p>
        </p:txBody>
      </p:sp>
      <p:sp>
        <p:nvSpPr>
          <p:cNvPr id="7" name="Θέση περιεχομένου 6">
            <a:extLst>
              <a:ext uri="{FF2B5EF4-FFF2-40B4-BE49-F238E27FC236}">
                <a16:creationId xmlns:a16="http://schemas.microsoft.com/office/drawing/2014/main" xmlns="" id="{89E76524-95F0-4B25-948A-9974432D5BCF}"/>
              </a:ext>
            </a:extLst>
          </p:cNvPr>
          <p:cNvSpPr>
            <a:spLocks noGrp="1"/>
          </p:cNvSpPr>
          <p:nvPr>
            <p:ph idx="1"/>
          </p:nvPr>
        </p:nvSpPr>
        <p:spPr>
          <a:xfrm>
            <a:off x="3426042" y="200711"/>
            <a:ext cx="8017477" cy="4599889"/>
          </a:xfrm>
        </p:spPr>
        <p:txBody>
          <a:bodyPr/>
          <a:lstStyle/>
          <a:p>
            <a:pPr algn="ctr">
              <a:spcBef>
                <a:spcPts val="0"/>
              </a:spcBef>
            </a:pPr>
            <a:endParaRPr lang="el-GR" sz="2000" b="1" dirty="0">
              <a:solidFill>
                <a:srgbClr val="7E2D40"/>
              </a:solidFill>
              <a:ea typeface="+mj-ea"/>
              <a:cs typeface="+mj-cs"/>
            </a:endParaRPr>
          </a:p>
          <a:p>
            <a:pPr algn="ctr">
              <a:spcBef>
                <a:spcPts val="0"/>
              </a:spcBef>
            </a:pPr>
            <a:endParaRPr lang="el-GR" sz="2000" b="1" dirty="0">
              <a:solidFill>
                <a:srgbClr val="7E2D40"/>
              </a:solidFill>
              <a:ea typeface="+mj-ea"/>
              <a:cs typeface="+mj-cs"/>
            </a:endParaRPr>
          </a:p>
          <a:p>
            <a:pPr algn="ctr">
              <a:spcBef>
                <a:spcPts val="0"/>
              </a:spcBef>
            </a:pPr>
            <a:endParaRPr lang="el-GR" sz="2000" b="1" dirty="0">
              <a:solidFill>
                <a:srgbClr val="7E2D40"/>
              </a:solidFill>
              <a:ea typeface="+mj-ea"/>
              <a:cs typeface="+mj-cs"/>
            </a:endParaRPr>
          </a:p>
          <a:p>
            <a:pPr algn="ctr">
              <a:spcBef>
                <a:spcPts val="0"/>
              </a:spcBef>
            </a:pPr>
            <a:endParaRPr lang="el-GR" sz="2000" b="1" dirty="0">
              <a:solidFill>
                <a:srgbClr val="7E2D40"/>
              </a:solidFill>
              <a:ea typeface="+mj-ea"/>
              <a:cs typeface="+mj-cs"/>
            </a:endParaRPr>
          </a:p>
          <a:p>
            <a:pPr algn="ctr">
              <a:spcBef>
                <a:spcPts val="0"/>
              </a:spcBef>
            </a:pPr>
            <a:endParaRPr lang="el-GR" sz="2000" b="1" dirty="0">
              <a:solidFill>
                <a:srgbClr val="7E2D40"/>
              </a:solidFill>
              <a:ea typeface="+mj-ea"/>
              <a:cs typeface="+mj-cs"/>
            </a:endParaRPr>
          </a:p>
          <a:p>
            <a:pPr algn="ctr">
              <a:spcBef>
                <a:spcPts val="0"/>
              </a:spcBef>
            </a:pPr>
            <a:endParaRPr lang="el-GR" sz="2000" b="1" dirty="0">
              <a:solidFill>
                <a:srgbClr val="7E2D40"/>
              </a:solidFill>
              <a:ea typeface="+mj-ea"/>
              <a:cs typeface="+mj-cs"/>
            </a:endParaRPr>
          </a:p>
        </p:txBody>
      </p:sp>
      <p:sp>
        <p:nvSpPr>
          <p:cNvPr id="8" name="Ορθογώνιο 7"/>
          <p:cNvSpPr/>
          <p:nvPr/>
        </p:nvSpPr>
        <p:spPr>
          <a:xfrm>
            <a:off x="4483654" y="3790624"/>
            <a:ext cx="6702829" cy="646331"/>
          </a:xfrm>
          <a:prstGeom prst="rect">
            <a:avLst/>
          </a:prstGeom>
        </p:spPr>
        <p:txBody>
          <a:bodyPr wrap="square">
            <a:spAutoFit/>
          </a:bodyPr>
          <a:lstStyle/>
          <a:p>
            <a:pPr algn="just">
              <a:spcBef>
                <a:spcPts val="600"/>
              </a:spcBef>
              <a:spcAft>
                <a:spcPts val="600"/>
              </a:spcAft>
            </a:pPr>
            <a:r>
              <a:rPr lang="el-GR" sz="1200" b="1" dirty="0">
                <a:solidFill>
                  <a:schemeClr val="accent1">
                    <a:lumMod val="50000"/>
                  </a:schemeClr>
                </a:solidFill>
                <a:ea typeface="Calibri" panose="020F0502020204030204" pitchFamily="34" charset="0"/>
              </a:rPr>
              <a:t>ΠΡΑΞΗ «ΠΑΡΕΜΒΑΣΕΙΣ ΤΩΝ  ΚΟΙΝΩΝΙΚΩΝ ΕΤΑΙΡΩΝ ΓΙΑ ΤΗ ΔΙΕΡΕΥΝΗΣΗ  ΔΕΞΙΟΤΗΤΩΝ ΣΤΟ ΠΛΑΙΣΙΟ ΤΟΥ ΜΗΧΑΝΙΣΜΟΥ ΔΙΑΓΝΩΣΗΣ ΑΝΑΓΚΩΝ ΤΗΣ ΑΓΟΡΑΣ ΕΡΓΑΣΙΑΣ» (ΟΠΣ 5031891) ΤΟΥ ΕΠ «ΑΝΑΠΤΥΞΗ ΑΝΘΡΩΠΙΝΟΥ ΔΥΝΑΜΙΚΟΥ, ΕΚΠΑΙΔΕΥΣΗ &amp; ΔΙΑ ΒΙΟΥ ΜΑΘΗΣΗΣ 2014 – 2020»</a:t>
            </a:r>
            <a:endParaRPr lang="el-GR" sz="1200" dirty="0">
              <a:solidFill>
                <a:schemeClr val="accent1">
                  <a:lumMod val="50000"/>
                </a:schemeClr>
              </a:solidFill>
              <a:effectLst/>
              <a:ea typeface="Calibri" panose="020F0502020204030204" pitchFamily="34" charset="0"/>
            </a:endParaRPr>
          </a:p>
        </p:txBody>
      </p:sp>
      <p:pic>
        <p:nvPicPr>
          <p:cNvPr id="9" name="Εικόνα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83654" y="4560547"/>
            <a:ext cx="6605016" cy="993648"/>
          </a:xfrm>
          <a:prstGeom prst="rect">
            <a:avLst/>
          </a:prstGeom>
        </p:spPr>
      </p:pic>
      <p:pic>
        <p:nvPicPr>
          <p:cNvPr id="6" name="Εικόνα 5"/>
          <p:cNvPicPr>
            <a:picLocks noChangeAspect="1"/>
          </p:cNvPicPr>
          <p:nvPr/>
        </p:nvPicPr>
        <p:blipFill>
          <a:blip r:embed="rId3" cstate="print"/>
          <a:stretch>
            <a:fillRect/>
          </a:stretch>
        </p:blipFill>
        <p:spPr>
          <a:xfrm>
            <a:off x="4675765" y="1039017"/>
            <a:ext cx="2771429" cy="809524"/>
          </a:xfrm>
          <a:prstGeom prst="rect">
            <a:avLst/>
          </a:prstGeom>
        </p:spPr>
      </p:pic>
      <p:pic>
        <p:nvPicPr>
          <p:cNvPr id="10" name="Εικόνα 9"/>
          <p:cNvPicPr>
            <a:picLocks noChangeAspect="1"/>
          </p:cNvPicPr>
          <p:nvPr/>
        </p:nvPicPr>
        <p:blipFill>
          <a:blip r:embed="rId4" cstate="print"/>
          <a:stretch>
            <a:fillRect/>
          </a:stretch>
        </p:blipFill>
        <p:spPr>
          <a:xfrm>
            <a:off x="9010156" y="1039018"/>
            <a:ext cx="2024741" cy="638096"/>
          </a:xfrm>
          <a:prstGeom prst="rect">
            <a:avLst/>
          </a:prstGeom>
        </p:spPr>
      </p:pic>
      <p:pic>
        <p:nvPicPr>
          <p:cNvPr id="11" name="Εικόνα 10"/>
          <p:cNvPicPr>
            <a:picLocks noChangeAspect="1"/>
          </p:cNvPicPr>
          <p:nvPr/>
        </p:nvPicPr>
        <p:blipFill>
          <a:blip r:embed="rId5" cstate="print"/>
          <a:stretch>
            <a:fillRect/>
          </a:stretch>
        </p:blipFill>
        <p:spPr>
          <a:xfrm>
            <a:off x="9238347" y="2270640"/>
            <a:ext cx="1796550" cy="644415"/>
          </a:xfrm>
          <a:prstGeom prst="rect">
            <a:avLst/>
          </a:prstGeom>
        </p:spPr>
      </p:pic>
      <p:pic>
        <p:nvPicPr>
          <p:cNvPr id="12" name="Εικόνα 1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483654" y="2287797"/>
            <a:ext cx="3519889" cy="664522"/>
          </a:xfrm>
          <a:prstGeom prst="rect">
            <a:avLst/>
          </a:prstGeom>
        </p:spPr>
      </p:pic>
    </p:spTree>
    <p:extLst>
      <p:ext uri="{BB962C8B-B14F-4D97-AF65-F5344CB8AC3E}">
        <p14:creationId xmlns:p14="http://schemas.microsoft.com/office/powerpoint/2010/main" xmlns="" val="3884577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525796" y="360532"/>
            <a:ext cx="8017476" cy="1325563"/>
          </a:xfrm>
        </p:spPr>
        <p:txBody>
          <a:bodyPr anchor="ctr">
            <a:normAutofit/>
          </a:bodyPr>
          <a:lstStyle/>
          <a:p>
            <a:r>
              <a:rPr lang="el-GR" i="0" u="none" strike="noStrike" baseline="0"/>
              <a:t>Ταυτότητα </a:t>
            </a:r>
            <a:r>
              <a:rPr lang="el-GR"/>
              <a:t>Έρευνας</a:t>
            </a:r>
            <a:r>
              <a:rPr lang="el-GR" i="0" u="none" strike="noStrike" baseline="0"/>
              <a:t> </a:t>
            </a:r>
            <a:endParaRPr lang="el-GR"/>
          </a:p>
        </p:txBody>
      </p:sp>
      <p:sp>
        <p:nvSpPr>
          <p:cNvPr id="4" name="Θέση αριθμού διαφάνειας 3"/>
          <p:cNvSpPr>
            <a:spLocks noGrp="1"/>
          </p:cNvSpPr>
          <p:nvPr>
            <p:ph type="sldNum" sz="quarter" idx="12"/>
          </p:nvPr>
        </p:nvSpPr>
        <p:spPr>
          <a:xfrm>
            <a:off x="359857" y="177970"/>
            <a:ext cx="402689" cy="365125"/>
          </a:xfrm>
        </p:spPr>
        <p:txBody>
          <a:bodyPr anchor="ctr">
            <a:normAutofit/>
          </a:bodyPr>
          <a:lstStyle/>
          <a:p>
            <a:pPr>
              <a:spcAft>
                <a:spcPts val="600"/>
              </a:spcAft>
            </a:pPr>
            <a:fld id="{3842428D-0812-44E2-9FBD-553AB4E1DE8E}" type="slidenum">
              <a:rPr lang="el-GR" smtClean="0"/>
              <a:pPr>
                <a:spcAft>
                  <a:spcPts val="600"/>
                </a:spcAft>
              </a:pPr>
              <a:t>3</a:t>
            </a:fld>
            <a:endParaRPr lang="el-GR"/>
          </a:p>
        </p:txBody>
      </p:sp>
      <p:graphicFrame>
        <p:nvGraphicFramePr>
          <p:cNvPr id="6" name="Θέση περιεχομένου 2">
            <a:extLst>
              <a:ext uri="{FF2B5EF4-FFF2-40B4-BE49-F238E27FC236}">
                <a16:creationId xmlns:a16="http://schemas.microsoft.com/office/drawing/2014/main" xmlns="" id="{40588C17-BED3-48CE-48DD-92CDD990522A}"/>
              </a:ext>
            </a:extLst>
          </p:cNvPr>
          <p:cNvGraphicFramePr>
            <a:graphicFrameLocks noGrp="1"/>
          </p:cNvGraphicFramePr>
          <p:nvPr>
            <p:ph idx="1"/>
            <p:extLst>
              <p:ext uri="{D42A27DB-BD31-4B8C-83A1-F6EECF244321}">
                <p14:modId xmlns:p14="http://schemas.microsoft.com/office/powerpoint/2010/main" xmlns="" val="2593727129"/>
              </p:ext>
            </p:extLst>
          </p:nvPr>
        </p:nvGraphicFramePr>
        <p:xfrm>
          <a:off x="3525795" y="1825624"/>
          <a:ext cx="8017477" cy="4599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097065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D21586-CC09-B4A2-366C-BDEFA5FF1A83}"/>
              </a:ext>
            </a:extLst>
          </p:cNvPr>
          <p:cNvSpPr>
            <a:spLocks noGrp="1"/>
          </p:cNvSpPr>
          <p:nvPr>
            <p:ph type="title"/>
          </p:nvPr>
        </p:nvSpPr>
        <p:spPr>
          <a:xfrm>
            <a:off x="3525796" y="360532"/>
            <a:ext cx="8017476" cy="1325563"/>
          </a:xfrm>
        </p:spPr>
        <p:txBody>
          <a:bodyPr anchor="ctr">
            <a:normAutofit/>
          </a:bodyPr>
          <a:lstStyle/>
          <a:p>
            <a:r>
              <a:rPr lang="el-GR" i="0" u="none" strike="noStrike" baseline="0"/>
              <a:t>Εισαγωγικά στοιχεία και ερευνητικ</a:t>
            </a:r>
            <a:r>
              <a:rPr lang="el-GR"/>
              <a:t>ές</a:t>
            </a:r>
            <a:r>
              <a:rPr lang="el-GR" i="0" u="none" strike="noStrike" baseline="0"/>
              <a:t> υποθέσεις</a:t>
            </a:r>
            <a:endParaRPr lang="el-GR" dirty="0"/>
          </a:p>
        </p:txBody>
      </p:sp>
      <p:sp>
        <p:nvSpPr>
          <p:cNvPr id="4" name="Slide Number Placeholder 3">
            <a:extLst>
              <a:ext uri="{FF2B5EF4-FFF2-40B4-BE49-F238E27FC236}">
                <a16:creationId xmlns:a16="http://schemas.microsoft.com/office/drawing/2014/main" xmlns="" id="{CC6C8662-C949-D3A6-7F15-A502A2CD426D}"/>
              </a:ext>
            </a:extLst>
          </p:cNvPr>
          <p:cNvSpPr>
            <a:spLocks noGrp="1"/>
          </p:cNvSpPr>
          <p:nvPr>
            <p:ph type="sldNum" sz="quarter" idx="12"/>
          </p:nvPr>
        </p:nvSpPr>
        <p:spPr>
          <a:xfrm>
            <a:off x="359857" y="177970"/>
            <a:ext cx="402689" cy="365125"/>
          </a:xfrm>
        </p:spPr>
        <p:txBody>
          <a:bodyPr anchor="ctr">
            <a:normAutofit/>
          </a:bodyPr>
          <a:lstStyle/>
          <a:p>
            <a:pPr>
              <a:spcAft>
                <a:spcPts val="600"/>
              </a:spcAft>
            </a:pPr>
            <a:fld id="{3842428D-0812-44E2-9FBD-553AB4E1DE8E}" type="slidenum">
              <a:rPr lang="el-GR" smtClean="0"/>
              <a:pPr>
                <a:spcAft>
                  <a:spcPts val="600"/>
                </a:spcAft>
              </a:pPr>
              <a:t>4</a:t>
            </a:fld>
            <a:endParaRPr lang="el-GR"/>
          </a:p>
        </p:txBody>
      </p:sp>
      <p:graphicFrame>
        <p:nvGraphicFramePr>
          <p:cNvPr id="6" name="Content Placeholder 2">
            <a:extLst>
              <a:ext uri="{FF2B5EF4-FFF2-40B4-BE49-F238E27FC236}">
                <a16:creationId xmlns:a16="http://schemas.microsoft.com/office/drawing/2014/main" xmlns="" id="{C0D011CE-D1F5-F031-7E14-39711893236B}"/>
              </a:ext>
            </a:extLst>
          </p:cNvPr>
          <p:cNvGraphicFramePr>
            <a:graphicFrameLocks noGrp="1"/>
          </p:cNvGraphicFramePr>
          <p:nvPr>
            <p:ph idx="1"/>
            <p:extLst>
              <p:ext uri="{D42A27DB-BD31-4B8C-83A1-F6EECF244321}">
                <p14:modId xmlns:p14="http://schemas.microsoft.com/office/powerpoint/2010/main" xmlns="" val="2396434119"/>
              </p:ext>
            </p:extLst>
          </p:nvPr>
        </p:nvGraphicFramePr>
        <p:xfrm>
          <a:off x="3525795" y="1825624"/>
          <a:ext cx="8017477" cy="4599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560955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D21586-CC09-B4A2-366C-BDEFA5FF1A83}"/>
              </a:ext>
            </a:extLst>
          </p:cNvPr>
          <p:cNvSpPr>
            <a:spLocks noGrp="1"/>
          </p:cNvSpPr>
          <p:nvPr>
            <p:ph type="title"/>
          </p:nvPr>
        </p:nvSpPr>
        <p:spPr/>
        <p:txBody>
          <a:bodyPr>
            <a:normAutofit/>
          </a:bodyPr>
          <a:lstStyle/>
          <a:p>
            <a:r>
              <a:rPr lang="el-GR" i="0" u="none" strike="noStrike" baseline="0">
                <a:solidFill>
                  <a:srgbClr val="365F91"/>
                </a:solidFill>
                <a:latin typeface="Calibri" panose="020F0502020204030204" pitchFamily="34" charset="0"/>
              </a:rPr>
              <a:t>Εισαγωγικά στοιχεία και ερευνητικ</a:t>
            </a:r>
            <a:r>
              <a:rPr lang="el-GR">
                <a:solidFill>
                  <a:srgbClr val="365F91"/>
                </a:solidFill>
                <a:latin typeface="Calibri" panose="020F0502020204030204" pitchFamily="34" charset="0"/>
              </a:rPr>
              <a:t>ές</a:t>
            </a:r>
            <a:r>
              <a:rPr lang="el-GR" i="0" u="none" strike="noStrike" baseline="0">
                <a:solidFill>
                  <a:srgbClr val="365F91"/>
                </a:solidFill>
                <a:latin typeface="Calibri" panose="020F0502020204030204" pitchFamily="34" charset="0"/>
              </a:rPr>
              <a:t> υποθέσεις</a:t>
            </a:r>
            <a:endParaRPr lang="el-GR" dirty="0"/>
          </a:p>
        </p:txBody>
      </p:sp>
      <p:sp>
        <p:nvSpPr>
          <p:cNvPr id="4" name="Slide Number Placeholder 3">
            <a:extLst>
              <a:ext uri="{FF2B5EF4-FFF2-40B4-BE49-F238E27FC236}">
                <a16:creationId xmlns:a16="http://schemas.microsoft.com/office/drawing/2014/main" xmlns="" id="{CC6C8662-C949-D3A6-7F15-A502A2CD426D}"/>
              </a:ext>
            </a:extLst>
          </p:cNvPr>
          <p:cNvSpPr>
            <a:spLocks noGrp="1"/>
          </p:cNvSpPr>
          <p:nvPr>
            <p:ph type="sldNum" sz="quarter" idx="12"/>
          </p:nvPr>
        </p:nvSpPr>
        <p:spPr/>
        <p:txBody>
          <a:bodyPr/>
          <a:lstStyle/>
          <a:p>
            <a:fld id="{3842428D-0812-44E2-9FBD-553AB4E1DE8E}" type="slidenum">
              <a:rPr lang="el-GR" smtClean="0"/>
              <a:pPr/>
              <a:t>5</a:t>
            </a:fld>
            <a:endParaRPr lang="el-GR" dirty="0"/>
          </a:p>
        </p:txBody>
      </p:sp>
      <p:graphicFrame>
        <p:nvGraphicFramePr>
          <p:cNvPr id="5" name="Content Placeholder 2">
            <a:extLst>
              <a:ext uri="{FF2B5EF4-FFF2-40B4-BE49-F238E27FC236}">
                <a16:creationId xmlns:a16="http://schemas.microsoft.com/office/drawing/2014/main" xmlns="" id="{E2ADFE1B-ED07-6CF5-713A-85C5A4AC3438}"/>
              </a:ext>
            </a:extLst>
          </p:cNvPr>
          <p:cNvGraphicFramePr>
            <a:graphicFrameLocks/>
          </p:cNvGraphicFramePr>
          <p:nvPr>
            <p:extLst>
              <p:ext uri="{D42A27DB-BD31-4B8C-83A1-F6EECF244321}">
                <p14:modId xmlns:p14="http://schemas.microsoft.com/office/powerpoint/2010/main" xmlns="" val="3200304003"/>
              </p:ext>
            </p:extLst>
          </p:nvPr>
        </p:nvGraphicFramePr>
        <p:xfrm>
          <a:off x="3735874" y="1828800"/>
          <a:ext cx="7912437" cy="4228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927450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320F5A-65D3-13AE-5E2E-9DA04C7E6CE2}"/>
              </a:ext>
            </a:extLst>
          </p:cNvPr>
          <p:cNvSpPr>
            <a:spLocks noGrp="1"/>
          </p:cNvSpPr>
          <p:nvPr>
            <p:ph type="title"/>
          </p:nvPr>
        </p:nvSpPr>
        <p:spPr>
          <a:xfrm>
            <a:off x="3525796" y="360532"/>
            <a:ext cx="8017476" cy="1325563"/>
          </a:xfrm>
        </p:spPr>
        <p:txBody>
          <a:bodyPr anchor="ctr">
            <a:normAutofit/>
          </a:bodyPr>
          <a:lstStyle/>
          <a:p>
            <a:r>
              <a:rPr lang="el-GR" i="0" u="none" strike="noStrike" baseline="0"/>
              <a:t>Θεωρητικό πλαίσιο, σύντομη επισκόπηση και πρόσφατες εξελίξεις</a:t>
            </a:r>
            <a:endParaRPr lang="el-GR" dirty="0"/>
          </a:p>
        </p:txBody>
      </p:sp>
      <p:sp>
        <p:nvSpPr>
          <p:cNvPr id="4" name="Slide Number Placeholder 3">
            <a:extLst>
              <a:ext uri="{FF2B5EF4-FFF2-40B4-BE49-F238E27FC236}">
                <a16:creationId xmlns:a16="http://schemas.microsoft.com/office/drawing/2014/main" xmlns="" id="{E0B3488C-2737-5604-DBC0-536B5885D440}"/>
              </a:ext>
            </a:extLst>
          </p:cNvPr>
          <p:cNvSpPr>
            <a:spLocks noGrp="1"/>
          </p:cNvSpPr>
          <p:nvPr>
            <p:ph type="sldNum" sz="quarter" idx="12"/>
          </p:nvPr>
        </p:nvSpPr>
        <p:spPr>
          <a:xfrm>
            <a:off x="359857" y="177970"/>
            <a:ext cx="402689" cy="365125"/>
          </a:xfrm>
        </p:spPr>
        <p:txBody>
          <a:bodyPr anchor="ctr">
            <a:normAutofit/>
          </a:bodyPr>
          <a:lstStyle/>
          <a:p>
            <a:pPr>
              <a:spcAft>
                <a:spcPts val="600"/>
              </a:spcAft>
            </a:pPr>
            <a:fld id="{3842428D-0812-44E2-9FBD-553AB4E1DE8E}" type="slidenum">
              <a:rPr lang="el-GR" smtClean="0"/>
              <a:pPr>
                <a:spcAft>
                  <a:spcPts val="600"/>
                </a:spcAft>
              </a:pPr>
              <a:t>6</a:t>
            </a:fld>
            <a:endParaRPr lang="el-GR"/>
          </a:p>
        </p:txBody>
      </p:sp>
      <p:graphicFrame>
        <p:nvGraphicFramePr>
          <p:cNvPr id="6" name="Content Placeholder 2">
            <a:extLst>
              <a:ext uri="{FF2B5EF4-FFF2-40B4-BE49-F238E27FC236}">
                <a16:creationId xmlns:a16="http://schemas.microsoft.com/office/drawing/2014/main" xmlns="" id="{40C065D6-1665-5797-2714-6BF600252593}"/>
              </a:ext>
            </a:extLst>
          </p:cNvPr>
          <p:cNvGraphicFramePr>
            <a:graphicFrameLocks noGrp="1"/>
          </p:cNvGraphicFramePr>
          <p:nvPr>
            <p:ph idx="1"/>
            <p:extLst>
              <p:ext uri="{D42A27DB-BD31-4B8C-83A1-F6EECF244321}">
                <p14:modId xmlns:p14="http://schemas.microsoft.com/office/powerpoint/2010/main" xmlns="" val="3897515685"/>
              </p:ext>
            </p:extLst>
          </p:nvPr>
        </p:nvGraphicFramePr>
        <p:xfrm>
          <a:off x="3525795" y="1825624"/>
          <a:ext cx="8017477" cy="4599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881064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592987-0170-AA08-C262-3F6FE29E79EF}"/>
              </a:ext>
            </a:extLst>
          </p:cNvPr>
          <p:cNvSpPr>
            <a:spLocks noGrp="1"/>
          </p:cNvSpPr>
          <p:nvPr>
            <p:ph type="title"/>
          </p:nvPr>
        </p:nvSpPr>
        <p:spPr/>
        <p:txBody>
          <a:bodyPr>
            <a:normAutofit/>
          </a:bodyPr>
          <a:lstStyle/>
          <a:p>
            <a:r>
              <a:rPr lang="el-GR" i="0" u="none" strike="noStrike" baseline="0" dirty="0">
                <a:solidFill>
                  <a:srgbClr val="365F91"/>
                </a:solidFill>
                <a:latin typeface="Calibri" panose="020F0502020204030204" pitchFamily="34" charset="0"/>
              </a:rPr>
              <a:t>Βασικά Ευρήματα</a:t>
            </a:r>
            <a:endParaRPr lang="el-GR" dirty="0"/>
          </a:p>
        </p:txBody>
      </p:sp>
      <p:sp>
        <p:nvSpPr>
          <p:cNvPr id="4" name="Slide Number Placeholder 3">
            <a:extLst>
              <a:ext uri="{FF2B5EF4-FFF2-40B4-BE49-F238E27FC236}">
                <a16:creationId xmlns:a16="http://schemas.microsoft.com/office/drawing/2014/main" xmlns="" id="{1019D120-B83A-0C35-DDB7-2F12B730781D}"/>
              </a:ext>
            </a:extLst>
          </p:cNvPr>
          <p:cNvSpPr>
            <a:spLocks noGrp="1"/>
          </p:cNvSpPr>
          <p:nvPr>
            <p:ph type="sldNum" sz="quarter" idx="12"/>
          </p:nvPr>
        </p:nvSpPr>
        <p:spPr/>
        <p:txBody>
          <a:bodyPr/>
          <a:lstStyle/>
          <a:p>
            <a:fld id="{3842428D-0812-44E2-9FBD-553AB4E1DE8E}" type="slidenum">
              <a:rPr lang="el-GR" smtClean="0"/>
              <a:pPr/>
              <a:t>7</a:t>
            </a:fld>
            <a:endParaRPr lang="el-GR" dirty="0"/>
          </a:p>
        </p:txBody>
      </p:sp>
      <p:pic>
        <p:nvPicPr>
          <p:cNvPr id="9" name="Εικόνα 24" descr="b5f025fa-0410-4c3d-b363-db2ac403a013 table.Q18.Ποιο.είναι.το.ανώτερο.είδος.σπουδών.που.έχετε.ολοκληρώσει..2">
            <a:extLst>
              <a:ext uri="{FF2B5EF4-FFF2-40B4-BE49-F238E27FC236}">
                <a16:creationId xmlns:a16="http://schemas.microsoft.com/office/drawing/2014/main" xmlns="" id="{FF360694-8246-B153-678B-0DAD58749A1C}"/>
              </a:ext>
            </a:extLst>
          </p:cNvPr>
          <p:cNvPicPr>
            <a:picLocks noGrp="1"/>
          </p:cNvPicPr>
          <p:nvPr>
            <p:ph idx="1"/>
          </p:nvPr>
        </p:nvPicPr>
        <p:blipFill>
          <a:blip r:embed="rId2" cstate="print"/>
          <a:stretch>
            <a:fillRect/>
          </a:stretch>
        </p:blipFill>
        <p:spPr>
          <a:xfrm>
            <a:off x="4377051" y="1642541"/>
            <a:ext cx="7099088" cy="3877567"/>
          </a:xfrm>
          <a:prstGeom prst="rect">
            <a:avLst/>
          </a:prstGeom>
        </p:spPr>
      </p:pic>
      <p:sp>
        <p:nvSpPr>
          <p:cNvPr id="13" name="TextBox 12">
            <a:extLst>
              <a:ext uri="{FF2B5EF4-FFF2-40B4-BE49-F238E27FC236}">
                <a16:creationId xmlns:a16="http://schemas.microsoft.com/office/drawing/2014/main" xmlns="" id="{522016C2-D7E3-7B2E-9818-0EFFB235617B}"/>
              </a:ext>
            </a:extLst>
          </p:cNvPr>
          <p:cNvSpPr txBox="1"/>
          <p:nvPr/>
        </p:nvSpPr>
        <p:spPr>
          <a:xfrm>
            <a:off x="4970477" y="5969252"/>
            <a:ext cx="6098796" cy="307777"/>
          </a:xfrm>
          <a:prstGeom prst="rect">
            <a:avLst/>
          </a:prstGeom>
          <a:noFill/>
        </p:spPr>
        <p:txBody>
          <a:bodyPr wrap="square">
            <a:spAutoFit/>
          </a:bodyPr>
          <a:lstStyle/>
          <a:p>
            <a:r>
              <a:rPr lang="el-GR" sz="1400" dirty="0">
                <a:effectLst/>
                <a:latin typeface="Times New Roman" panose="02020603050405020304" pitchFamily="18" charset="0"/>
                <a:ea typeface="Times New Roman" panose="02020603050405020304" pitchFamily="18" charset="0"/>
              </a:rPr>
              <a:t>Κατανομή δείγματος με βάση το ανώτερο επίπεδο σπουδών του εργαζομένου </a:t>
            </a:r>
            <a:endParaRPr lang="el-GR" sz="1400" dirty="0"/>
          </a:p>
        </p:txBody>
      </p:sp>
      <p:sp>
        <p:nvSpPr>
          <p:cNvPr id="6" name="5 - Δεξιό άγκιστρο"/>
          <p:cNvSpPr/>
          <p:nvPr/>
        </p:nvSpPr>
        <p:spPr>
          <a:xfrm>
            <a:off x="9925393" y="2053243"/>
            <a:ext cx="174567" cy="448887"/>
          </a:xfrm>
          <a:prstGeom prst="rightBrace">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7" name="6 - TextBox"/>
          <p:cNvSpPr txBox="1"/>
          <p:nvPr/>
        </p:nvSpPr>
        <p:spPr>
          <a:xfrm>
            <a:off x="10033455" y="2144683"/>
            <a:ext cx="518091" cy="276999"/>
          </a:xfrm>
          <a:prstGeom prst="rect">
            <a:avLst/>
          </a:prstGeom>
          <a:noFill/>
        </p:spPr>
        <p:txBody>
          <a:bodyPr wrap="none" rtlCol="0">
            <a:spAutoFit/>
          </a:bodyPr>
          <a:lstStyle/>
          <a:p>
            <a:r>
              <a:rPr lang="el-GR" sz="1200" b="1" dirty="0" smtClean="0">
                <a:latin typeface="Cambria" pitchFamily="18" charset="0"/>
                <a:ea typeface="Cambria" pitchFamily="18" charset="0"/>
              </a:rPr>
              <a:t>16%</a:t>
            </a:r>
            <a:endParaRPr lang="el-GR" sz="1200" b="1" dirty="0">
              <a:latin typeface="Cambria" pitchFamily="18" charset="0"/>
              <a:ea typeface="Cambria" pitchFamily="18" charset="0"/>
            </a:endParaRPr>
          </a:p>
        </p:txBody>
      </p:sp>
      <p:sp>
        <p:nvSpPr>
          <p:cNvPr id="8" name="7 - Δεξιό άγκιστρο"/>
          <p:cNvSpPr/>
          <p:nvPr/>
        </p:nvSpPr>
        <p:spPr>
          <a:xfrm>
            <a:off x="10842589" y="2504911"/>
            <a:ext cx="174567" cy="448887"/>
          </a:xfrm>
          <a:prstGeom prst="rightBrace">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0" name="9 - TextBox"/>
          <p:cNvSpPr txBox="1"/>
          <p:nvPr/>
        </p:nvSpPr>
        <p:spPr>
          <a:xfrm>
            <a:off x="10950651" y="2588038"/>
            <a:ext cx="518091" cy="276999"/>
          </a:xfrm>
          <a:prstGeom prst="rect">
            <a:avLst/>
          </a:prstGeom>
          <a:noFill/>
        </p:spPr>
        <p:txBody>
          <a:bodyPr wrap="none" rtlCol="0">
            <a:spAutoFit/>
          </a:bodyPr>
          <a:lstStyle/>
          <a:p>
            <a:r>
              <a:rPr lang="el-GR" sz="1200" b="1" dirty="0" smtClean="0">
                <a:latin typeface="Cambria" pitchFamily="18" charset="0"/>
                <a:ea typeface="Cambria" pitchFamily="18" charset="0"/>
              </a:rPr>
              <a:t>39%</a:t>
            </a:r>
            <a:endParaRPr lang="el-GR" sz="1200" b="1" dirty="0">
              <a:latin typeface="Cambria" pitchFamily="18" charset="0"/>
              <a:ea typeface="Cambria" pitchFamily="18" charset="0"/>
            </a:endParaRPr>
          </a:p>
        </p:txBody>
      </p:sp>
      <p:sp>
        <p:nvSpPr>
          <p:cNvPr id="11" name="10 - Δεξιό άγκιστρο"/>
          <p:cNvSpPr/>
          <p:nvPr/>
        </p:nvSpPr>
        <p:spPr>
          <a:xfrm>
            <a:off x="9773020" y="2956569"/>
            <a:ext cx="174567" cy="448887"/>
          </a:xfrm>
          <a:prstGeom prst="rightBrace">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2" name="11 - TextBox"/>
          <p:cNvSpPr txBox="1"/>
          <p:nvPr/>
        </p:nvSpPr>
        <p:spPr>
          <a:xfrm>
            <a:off x="9881082" y="3048009"/>
            <a:ext cx="518091" cy="276999"/>
          </a:xfrm>
          <a:prstGeom prst="rect">
            <a:avLst/>
          </a:prstGeom>
          <a:noFill/>
        </p:spPr>
        <p:txBody>
          <a:bodyPr wrap="none" rtlCol="0">
            <a:spAutoFit/>
          </a:bodyPr>
          <a:lstStyle/>
          <a:p>
            <a:r>
              <a:rPr lang="el-GR" sz="1200" b="1" dirty="0" smtClean="0">
                <a:latin typeface="Cambria" pitchFamily="18" charset="0"/>
                <a:ea typeface="Cambria" pitchFamily="18" charset="0"/>
              </a:rPr>
              <a:t>16%</a:t>
            </a:r>
            <a:endParaRPr lang="el-GR" sz="1200" b="1" dirty="0">
              <a:latin typeface="Cambria" pitchFamily="18" charset="0"/>
              <a:ea typeface="Cambria" pitchFamily="18" charset="0"/>
            </a:endParaRPr>
          </a:p>
        </p:txBody>
      </p:sp>
      <p:sp>
        <p:nvSpPr>
          <p:cNvPr id="14" name="13 - Δεξιό άγκιστρο"/>
          <p:cNvSpPr/>
          <p:nvPr/>
        </p:nvSpPr>
        <p:spPr>
          <a:xfrm>
            <a:off x="10099994" y="3424863"/>
            <a:ext cx="174538" cy="897755"/>
          </a:xfrm>
          <a:prstGeom prst="rightBrace">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5" name="14 - TextBox"/>
          <p:cNvSpPr txBox="1"/>
          <p:nvPr/>
        </p:nvSpPr>
        <p:spPr>
          <a:xfrm>
            <a:off x="10208055" y="3740754"/>
            <a:ext cx="518091" cy="276999"/>
          </a:xfrm>
          <a:prstGeom prst="rect">
            <a:avLst/>
          </a:prstGeom>
          <a:noFill/>
        </p:spPr>
        <p:txBody>
          <a:bodyPr wrap="none" rtlCol="0">
            <a:spAutoFit/>
          </a:bodyPr>
          <a:lstStyle/>
          <a:p>
            <a:r>
              <a:rPr lang="en-US" sz="1200" b="1" dirty="0" smtClean="0">
                <a:latin typeface="Cambria" pitchFamily="18" charset="0"/>
                <a:ea typeface="Cambria" pitchFamily="18" charset="0"/>
              </a:rPr>
              <a:t>29</a:t>
            </a:r>
            <a:r>
              <a:rPr lang="el-GR" sz="1200" b="1" dirty="0" smtClean="0">
                <a:latin typeface="Cambria" pitchFamily="18" charset="0"/>
                <a:ea typeface="Cambria" pitchFamily="18" charset="0"/>
              </a:rPr>
              <a:t>%</a:t>
            </a:r>
            <a:endParaRPr lang="el-GR" sz="1200" b="1" dirty="0">
              <a:latin typeface="Cambria" pitchFamily="18" charset="0"/>
              <a:ea typeface="Cambria" pitchFamily="18" charset="0"/>
            </a:endParaRPr>
          </a:p>
        </p:txBody>
      </p:sp>
      <p:sp>
        <p:nvSpPr>
          <p:cNvPr id="16" name="15 - Δεξιό άγκιστρο"/>
          <p:cNvSpPr/>
          <p:nvPr/>
        </p:nvSpPr>
        <p:spPr>
          <a:xfrm>
            <a:off x="8174178" y="4342014"/>
            <a:ext cx="213364" cy="836815"/>
          </a:xfrm>
          <a:prstGeom prst="rightBrace">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7" name="16 - TextBox"/>
          <p:cNvSpPr txBox="1"/>
          <p:nvPr/>
        </p:nvSpPr>
        <p:spPr>
          <a:xfrm>
            <a:off x="8348744" y="4624653"/>
            <a:ext cx="426720" cy="276999"/>
          </a:xfrm>
          <a:prstGeom prst="rect">
            <a:avLst/>
          </a:prstGeom>
          <a:noFill/>
        </p:spPr>
        <p:txBody>
          <a:bodyPr wrap="none" rtlCol="0">
            <a:spAutoFit/>
          </a:bodyPr>
          <a:lstStyle/>
          <a:p>
            <a:r>
              <a:rPr lang="en-US" sz="1200" b="1" dirty="0" smtClean="0">
                <a:latin typeface="Cambria" pitchFamily="18" charset="0"/>
                <a:ea typeface="Cambria" pitchFamily="18" charset="0"/>
              </a:rPr>
              <a:t>1</a:t>
            </a:r>
            <a:r>
              <a:rPr lang="el-GR" sz="1200" b="1" dirty="0" smtClean="0">
                <a:latin typeface="Cambria" pitchFamily="18" charset="0"/>
                <a:ea typeface="Cambria" pitchFamily="18" charset="0"/>
              </a:rPr>
              <a:t>%</a:t>
            </a:r>
            <a:endParaRPr lang="el-GR" sz="1200" b="1" dirty="0">
              <a:latin typeface="Cambria" pitchFamily="18" charset="0"/>
              <a:ea typeface="Cambria" pitchFamily="18" charset="0"/>
            </a:endParaRPr>
          </a:p>
        </p:txBody>
      </p:sp>
    </p:spTree>
    <p:extLst>
      <p:ext uri="{BB962C8B-B14F-4D97-AF65-F5344CB8AC3E}">
        <p14:creationId xmlns:p14="http://schemas.microsoft.com/office/powerpoint/2010/main" xmlns="" val="3437703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73CFF8-042E-B825-830A-08C87E7E9C30}"/>
              </a:ext>
            </a:extLst>
          </p:cNvPr>
          <p:cNvSpPr>
            <a:spLocks noGrp="1"/>
          </p:cNvSpPr>
          <p:nvPr>
            <p:ph type="title"/>
          </p:nvPr>
        </p:nvSpPr>
        <p:spPr>
          <a:xfrm>
            <a:off x="3525796" y="360532"/>
            <a:ext cx="8017476" cy="981707"/>
          </a:xfrm>
        </p:spPr>
        <p:txBody>
          <a:bodyPr>
            <a:normAutofit fontScale="90000"/>
          </a:bodyPr>
          <a:lstStyle/>
          <a:p>
            <a:r>
              <a:rPr lang="el-GR" i="0" u="none" strike="noStrike" baseline="0" dirty="0">
                <a:solidFill>
                  <a:srgbClr val="365F91"/>
                </a:solidFill>
                <a:latin typeface="Calibri" panose="020F0502020204030204" pitchFamily="34" charset="0"/>
              </a:rPr>
              <a:t>Βασικά Ευρήματα 		</a:t>
            </a:r>
            <a:r>
              <a:rPr lang="el-GR" sz="1800" i="0" u="none" strike="noStrike" baseline="0" dirty="0" err="1">
                <a:solidFill>
                  <a:srgbClr val="365F91"/>
                </a:solidFill>
                <a:latin typeface="Calibri" panose="020F0502020204030204" pitchFamily="34" charset="0"/>
              </a:rPr>
              <a:t>Αυτοαξιολόγηση</a:t>
            </a:r>
            <a:r>
              <a:rPr lang="el-GR" sz="1800" i="0" u="none" strike="noStrike" baseline="0" dirty="0">
                <a:solidFill>
                  <a:srgbClr val="365F91"/>
                </a:solidFill>
                <a:latin typeface="Calibri" panose="020F0502020204030204" pitchFamily="34" charset="0"/>
              </a:rPr>
              <a:t> σε σχέση με τις ανάγκες  						στην εργασία</a:t>
            </a:r>
            <a:r>
              <a:rPr lang="el-GR" sz="1800" b="1" dirty="0">
                <a:solidFill>
                  <a:srgbClr val="4F81BD"/>
                </a:solidFill>
                <a:effectLst/>
                <a:latin typeface="Calibri" panose="020F0502020204030204" pitchFamily="34" charset="0"/>
                <a:ea typeface="Times New Roman" panose="02020603050405020304" pitchFamily="18" charset="0"/>
                <a:cs typeface="Times New Roman" panose="02020603050405020304" pitchFamily="18" charset="0"/>
              </a:rPr>
              <a:t/>
            </a:r>
            <a:br>
              <a:rPr lang="el-GR" sz="1800" b="1" dirty="0">
                <a:solidFill>
                  <a:srgbClr val="4F81BD"/>
                </a:solidFill>
                <a:effectLst/>
                <a:latin typeface="Calibri" panose="020F0502020204030204" pitchFamily="34" charset="0"/>
                <a:ea typeface="Times New Roman" panose="02020603050405020304" pitchFamily="18" charset="0"/>
                <a:cs typeface="Times New Roman" panose="02020603050405020304" pitchFamily="18" charset="0"/>
              </a:rPr>
            </a:br>
            <a:endParaRPr lang="el-GR" dirty="0"/>
          </a:p>
        </p:txBody>
      </p:sp>
      <p:sp>
        <p:nvSpPr>
          <p:cNvPr id="3" name="Content Placeholder 2">
            <a:extLst>
              <a:ext uri="{FF2B5EF4-FFF2-40B4-BE49-F238E27FC236}">
                <a16:creationId xmlns:a16="http://schemas.microsoft.com/office/drawing/2014/main" xmlns="" id="{0EA101E0-B847-8CBE-F6CA-8225129DFF8A}"/>
              </a:ext>
            </a:extLst>
          </p:cNvPr>
          <p:cNvSpPr>
            <a:spLocks noGrp="1"/>
          </p:cNvSpPr>
          <p:nvPr>
            <p:ph idx="1"/>
          </p:nvPr>
        </p:nvSpPr>
        <p:spPr/>
        <p:txBody>
          <a:bodyPr/>
          <a:lstStyle/>
          <a:p>
            <a:endParaRPr lang="el-GR" dirty="0"/>
          </a:p>
          <a:p>
            <a:endParaRPr lang="el-GR" dirty="0"/>
          </a:p>
          <a:p>
            <a:endParaRPr lang="el-GR" dirty="0"/>
          </a:p>
          <a:p>
            <a:endParaRPr lang="el-GR" dirty="0"/>
          </a:p>
          <a:p>
            <a:endParaRPr lang="el-GR" dirty="0"/>
          </a:p>
          <a:p>
            <a:endParaRPr lang="el-GR" dirty="0"/>
          </a:p>
          <a:p>
            <a:pPr>
              <a:lnSpc>
                <a:spcPct val="100000"/>
              </a:lnSpc>
              <a:spcBef>
                <a:spcPts val="0"/>
              </a:spcBef>
            </a:pPr>
            <a:endParaRPr lang="el-GR" sz="1200" dirty="0">
              <a:effectLst/>
              <a:latin typeface="Times New Roman" panose="02020603050405020304" pitchFamily="18" charset="0"/>
              <a:ea typeface="Times New Roman" panose="02020603050405020304" pitchFamily="18" charset="0"/>
            </a:endParaRPr>
          </a:p>
          <a:p>
            <a:pPr>
              <a:lnSpc>
                <a:spcPct val="100000"/>
              </a:lnSpc>
              <a:spcBef>
                <a:spcPts val="0"/>
              </a:spcBef>
            </a:pPr>
            <a:endParaRPr lang="el-GR" sz="1200" dirty="0">
              <a:latin typeface="Times New Roman" panose="02020603050405020304" pitchFamily="18" charset="0"/>
              <a:ea typeface="Times New Roman" panose="02020603050405020304" pitchFamily="18" charset="0"/>
            </a:endParaRPr>
          </a:p>
          <a:p>
            <a:pPr>
              <a:lnSpc>
                <a:spcPct val="100000"/>
              </a:lnSpc>
              <a:spcBef>
                <a:spcPts val="0"/>
              </a:spcBef>
            </a:pPr>
            <a:r>
              <a:rPr lang="el-GR" sz="1200" dirty="0">
                <a:effectLst/>
                <a:latin typeface="Times New Roman" panose="02020603050405020304" pitchFamily="18" charset="0"/>
                <a:ea typeface="Times New Roman" panose="02020603050405020304" pitchFamily="18" charset="0"/>
              </a:rPr>
              <a:t>						</a:t>
            </a:r>
          </a:p>
          <a:p>
            <a:pPr>
              <a:lnSpc>
                <a:spcPct val="100000"/>
              </a:lnSpc>
              <a:spcBef>
                <a:spcPts val="0"/>
              </a:spcBef>
            </a:pPr>
            <a:endParaRPr lang="el-GR" sz="1200" dirty="0">
              <a:latin typeface="Times New Roman" panose="02020603050405020304" pitchFamily="18" charset="0"/>
            </a:endParaRPr>
          </a:p>
          <a:p>
            <a:pPr>
              <a:lnSpc>
                <a:spcPct val="100000"/>
              </a:lnSpc>
              <a:spcBef>
                <a:spcPts val="0"/>
              </a:spcBef>
            </a:pPr>
            <a:r>
              <a:rPr lang="el-GR" sz="1200" dirty="0">
                <a:latin typeface="Times New Roman" panose="02020603050405020304" pitchFamily="18" charset="0"/>
              </a:rPr>
              <a:t>					</a:t>
            </a:r>
          </a:p>
          <a:p>
            <a:pPr>
              <a:lnSpc>
                <a:spcPct val="100000"/>
              </a:lnSpc>
              <a:spcBef>
                <a:spcPts val="0"/>
              </a:spcBef>
            </a:pPr>
            <a:endParaRPr lang="el-GR" sz="1200" dirty="0">
              <a:latin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C1A59D0E-3F16-E909-2481-D58E4072EDBA}"/>
              </a:ext>
            </a:extLst>
          </p:cNvPr>
          <p:cNvSpPr>
            <a:spLocks noGrp="1"/>
          </p:cNvSpPr>
          <p:nvPr>
            <p:ph type="sldNum" sz="quarter" idx="12"/>
          </p:nvPr>
        </p:nvSpPr>
        <p:spPr/>
        <p:txBody>
          <a:bodyPr/>
          <a:lstStyle/>
          <a:p>
            <a:fld id="{3842428D-0812-44E2-9FBD-553AB4E1DE8E}" type="slidenum">
              <a:rPr lang="el-GR" smtClean="0"/>
              <a:pPr/>
              <a:t>8</a:t>
            </a:fld>
            <a:endParaRPr lang="el-GR" dirty="0"/>
          </a:p>
        </p:txBody>
      </p:sp>
      <p:pic>
        <p:nvPicPr>
          <p:cNvPr id="5" name="Εικόνα 4" descr="a1e8fe30-edca-439e-ad23-59986a75b3f3 table.Q1.Κατηγορία.Εργαζομένου..5">
            <a:extLst>
              <a:ext uri="{FF2B5EF4-FFF2-40B4-BE49-F238E27FC236}">
                <a16:creationId xmlns:a16="http://schemas.microsoft.com/office/drawing/2014/main" xmlns="" id="{B4963518-7C87-8CCD-9F20-B1574925996B}"/>
              </a:ext>
            </a:extLst>
          </p:cNvPr>
          <p:cNvPicPr/>
          <p:nvPr/>
        </p:nvPicPr>
        <p:blipFill>
          <a:blip r:embed="rId2" cstate="print"/>
          <a:stretch>
            <a:fillRect/>
          </a:stretch>
        </p:blipFill>
        <p:spPr>
          <a:xfrm>
            <a:off x="3248959" y="1886674"/>
            <a:ext cx="4913529" cy="2941420"/>
          </a:xfrm>
          <a:prstGeom prst="rect">
            <a:avLst/>
          </a:prstGeom>
        </p:spPr>
      </p:pic>
      <p:pic>
        <p:nvPicPr>
          <p:cNvPr id="6" name="Εικόνα 5" descr="ee66c4ff-b9e6-40c2-9f9a-b5d257d22811 table.Q1.Κατηγορία.Εργαζομένου..6">
            <a:extLst>
              <a:ext uri="{FF2B5EF4-FFF2-40B4-BE49-F238E27FC236}">
                <a16:creationId xmlns:a16="http://schemas.microsoft.com/office/drawing/2014/main" xmlns="" id="{EC47F55B-BC27-E3C7-7D8B-E0ACE141C043}"/>
              </a:ext>
            </a:extLst>
          </p:cNvPr>
          <p:cNvPicPr/>
          <p:nvPr/>
        </p:nvPicPr>
        <p:blipFill>
          <a:blip r:embed="rId3" cstate="print"/>
          <a:stretch>
            <a:fillRect/>
          </a:stretch>
        </p:blipFill>
        <p:spPr>
          <a:xfrm>
            <a:off x="7462298" y="1886674"/>
            <a:ext cx="4729702" cy="2869884"/>
          </a:xfrm>
          <a:prstGeom prst="rect">
            <a:avLst/>
          </a:prstGeom>
        </p:spPr>
      </p:pic>
      <p:pic>
        <p:nvPicPr>
          <p:cNvPr id="12" name="Picture 11">
            <a:extLst>
              <a:ext uri="{FF2B5EF4-FFF2-40B4-BE49-F238E27FC236}">
                <a16:creationId xmlns:a16="http://schemas.microsoft.com/office/drawing/2014/main" xmlns="" id="{393746BF-34F1-0C7A-2C64-75DB1BDF3B3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944211" y="5171586"/>
            <a:ext cx="3162300" cy="457200"/>
          </a:xfrm>
          <a:prstGeom prst="rect">
            <a:avLst/>
          </a:prstGeom>
        </p:spPr>
      </p:pic>
      <p:pic>
        <p:nvPicPr>
          <p:cNvPr id="14" name="Picture 13">
            <a:extLst>
              <a:ext uri="{FF2B5EF4-FFF2-40B4-BE49-F238E27FC236}">
                <a16:creationId xmlns:a16="http://schemas.microsoft.com/office/drawing/2014/main" xmlns="" id="{F043DCE5-01DE-CA75-7AB5-DBAC2FBF4319}"/>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078599" y="5135312"/>
            <a:ext cx="3400425" cy="447675"/>
          </a:xfrm>
          <a:prstGeom prst="rect">
            <a:avLst/>
          </a:prstGeom>
        </p:spPr>
      </p:pic>
    </p:spTree>
    <p:extLst>
      <p:ext uri="{BB962C8B-B14F-4D97-AF65-F5344CB8AC3E}">
        <p14:creationId xmlns:p14="http://schemas.microsoft.com/office/powerpoint/2010/main" xmlns="" val="3615893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73CFF8-042E-B825-830A-08C87E7E9C30}"/>
              </a:ext>
            </a:extLst>
          </p:cNvPr>
          <p:cNvSpPr>
            <a:spLocks noGrp="1"/>
          </p:cNvSpPr>
          <p:nvPr>
            <p:ph type="title"/>
          </p:nvPr>
        </p:nvSpPr>
        <p:spPr>
          <a:xfrm>
            <a:off x="3525796" y="360532"/>
            <a:ext cx="8017476" cy="981707"/>
          </a:xfrm>
        </p:spPr>
        <p:txBody>
          <a:bodyPr>
            <a:normAutofit fontScale="90000"/>
          </a:bodyPr>
          <a:lstStyle/>
          <a:p>
            <a:r>
              <a:rPr lang="el-GR" i="0" u="none" strike="noStrike" baseline="0" dirty="0">
                <a:solidFill>
                  <a:srgbClr val="365F91"/>
                </a:solidFill>
                <a:latin typeface="Calibri" panose="020F0502020204030204" pitchFamily="34" charset="0"/>
              </a:rPr>
              <a:t>Βασικά Ευρήματα 		</a:t>
            </a:r>
            <a:r>
              <a:rPr lang="el-GR" sz="1800" i="0" u="none" strike="noStrike" baseline="0" dirty="0" err="1">
                <a:solidFill>
                  <a:srgbClr val="365F91"/>
                </a:solidFill>
                <a:latin typeface="Calibri" panose="020F0502020204030204" pitchFamily="34" charset="0"/>
              </a:rPr>
              <a:t>Αυτοαξιολόγηση</a:t>
            </a:r>
            <a:r>
              <a:rPr lang="el-GR" sz="1800" i="0" u="none" strike="noStrike" baseline="0" dirty="0">
                <a:solidFill>
                  <a:srgbClr val="365F91"/>
                </a:solidFill>
                <a:latin typeface="Calibri" panose="020F0502020204030204" pitchFamily="34" charset="0"/>
              </a:rPr>
              <a:t> σε σχέση με τις ανάγκες  						στην εργασία</a:t>
            </a:r>
            <a:r>
              <a:rPr lang="el-GR" sz="1800" b="1" dirty="0">
                <a:solidFill>
                  <a:srgbClr val="4F81BD"/>
                </a:solidFill>
                <a:effectLst/>
                <a:latin typeface="Calibri" panose="020F0502020204030204" pitchFamily="34" charset="0"/>
                <a:ea typeface="Times New Roman" panose="02020603050405020304" pitchFamily="18" charset="0"/>
                <a:cs typeface="Times New Roman" panose="02020603050405020304" pitchFamily="18" charset="0"/>
              </a:rPr>
              <a:t/>
            </a:r>
            <a:br>
              <a:rPr lang="el-GR" sz="1800" b="1" dirty="0">
                <a:solidFill>
                  <a:srgbClr val="4F81BD"/>
                </a:solidFill>
                <a:effectLst/>
                <a:latin typeface="Calibri" panose="020F0502020204030204" pitchFamily="34" charset="0"/>
                <a:ea typeface="Times New Roman" panose="02020603050405020304" pitchFamily="18" charset="0"/>
                <a:cs typeface="Times New Roman" panose="02020603050405020304" pitchFamily="18" charset="0"/>
              </a:rPr>
            </a:br>
            <a:endParaRPr lang="el-GR" dirty="0"/>
          </a:p>
        </p:txBody>
      </p:sp>
      <p:sp>
        <p:nvSpPr>
          <p:cNvPr id="3" name="Content Placeholder 2">
            <a:extLst>
              <a:ext uri="{FF2B5EF4-FFF2-40B4-BE49-F238E27FC236}">
                <a16:creationId xmlns:a16="http://schemas.microsoft.com/office/drawing/2014/main" xmlns="" id="{0EA101E0-B847-8CBE-F6CA-8225129DFF8A}"/>
              </a:ext>
            </a:extLst>
          </p:cNvPr>
          <p:cNvSpPr>
            <a:spLocks noGrp="1"/>
          </p:cNvSpPr>
          <p:nvPr>
            <p:ph idx="1"/>
          </p:nvPr>
        </p:nvSpPr>
        <p:spPr/>
        <p:txBody>
          <a:bodyPr/>
          <a:lstStyle/>
          <a:p>
            <a:endParaRPr lang="el-GR" dirty="0"/>
          </a:p>
          <a:p>
            <a:endParaRPr lang="el-GR" dirty="0"/>
          </a:p>
          <a:p>
            <a:endParaRPr lang="el-GR" dirty="0"/>
          </a:p>
          <a:p>
            <a:endParaRPr lang="el-GR" dirty="0"/>
          </a:p>
          <a:p>
            <a:endParaRPr lang="el-GR" dirty="0"/>
          </a:p>
          <a:p>
            <a:endParaRPr lang="el-GR" dirty="0"/>
          </a:p>
          <a:p>
            <a:pPr>
              <a:lnSpc>
                <a:spcPct val="100000"/>
              </a:lnSpc>
              <a:spcBef>
                <a:spcPts val="0"/>
              </a:spcBef>
            </a:pPr>
            <a:endParaRPr lang="el-GR" sz="1200" dirty="0">
              <a:effectLst/>
              <a:latin typeface="Times New Roman" panose="02020603050405020304" pitchFamily="18" charset="0"/>
              <a:ea typeface="Times New Roman" panose="02020603050405020304" pitchFamily="18" charset="0"/>
            </a:endParaRPr>
          </a:p>
          <a:p>
            <a:pPr>
              <a:lnSpc>
                <a:spcPct val="100000"/>
              </a:lnSpc>
              <a:spcBef>
                <a:spcPts val="0"/>
              </a:spcBef>
            </a:pPr>
            <a:endParaRPr lang="el-GR" sz="1200" dirty="0">
              <a:latin typeface="Times New Roman" panose="02020603050405020304" pitchFamily="18" charset="0"/>
              <a:ea typeface="Times New Roman" panose="02020603050405020304" pitchFamily="18" charset="0"/>
            </a:endParaRPr>
          </a:p>
          <a:p>
            <a:pPr>
              <a:lnSpc>
                <a:spcPct val="100000"/>
              </a:lnSpc>
              <a:spcBef>
                <a:spcPts val="0"/>
              </a:spcBef>
            </a:pPr>
            <a:r>
              <a:rPr lang="el-GR" sz="1200" dirty="0">
                <a:effectLst/>
                <a:latin typeface="Times New Roman" panose="02020603050405020304" pitchFamily="18" charset="0"/>
                <a:ea typeface="Times New Roman" panose="02020603050405020304" pitchFamily="18" charset="0"/>
              </a:rPr>
              <a:t>						</a:t>
            </a:r>
          </a:p>
          <a:p>
            <a:pPr>
              <a:lnSpc>
                <a:spcPct val="100000"/>
              </a:lnSpc>
              <a:spcBef>
                <a:spcPts val="0"/>
              </a:spcBef>
            </a:pPr>
            <a:endParaRPr lang="el-GR" sz="1200" dirty="0">
              <a:latin typeface="Times New Roman" panose="02020603050405020304" pitchFamily="18" charset="0"/>
            </a:endParaRPr>
          </a:p>
          <a:p>
            <a:pPr>
              <a:lnSpc>
                <a:spcPct val="100000"/>
              </a:lnSpc>
              <a:spcBef>
                <a:spcPts val="0"/>
              </a:spcBef>
            </a:pPr>
            <a:r>
              <a:rPr lang="el-GR" sz="1200" dirty="0">
                <a:latin typeface="Times New Roman" panose="02020603050405020304" pitchFamily="18" charset="0"/>
              </a:rPr>
              <a:t>					</a:t>
            </a:r>
          </a:p>
          <a:p>
            <a:pPr>
              <a:lnSpc>
                <a:spcPct val="100000"/>
              </a:lnSpc>
              <a:spcBef>
                <a:spcPts val="0"/>
              </a:spcBef>
            </a:pPr>
            <a:endParaRPr lang="el-GR" sz="1200" dirty="0">
              <a:latin typeface="Times New Roman" panose="02020603050405020304" pitchFamily="18" charset="0"/>
            </a:endParaRPr>
          </a:p>
        </p:txBody>
      </p:sp>
      <p:sp>
        <p:nvSpPr>
          <p:cNvPr id="4" name="Slide Number Placeholder 3">
            <a:extLst>
              <a:ext uri="{FF2B5EF4-FFF2-40B4-BE49-F238E27FC236}">
                <a16:creationId xmlns:a16="http://schemas.microsoft.com/office/drawing/2014/main" xmlns="" id="{C1A59D0E-3F16-E909-2481-D58E4072EDBA}"/>
              </a:ext>
            </a:extLst>
          </p:cNvPr>
          <p:cNvSpPr>
            <a:spLocks noGrp="1"/>
          </p:cNvSpPr>
          <p:nvPr>
            <p:ph type="sldNum" sz="quarter" idx="12"/>
          </p:nvPr>
        </p:nvSpPr>
        <p:spPr/>
        <p:txBody>
          <a:bodyPr/>
          <a:lstStyle/>
          <a:p>
            <a:fld id="{3842428D-0812-44E2-9FBD-553AB4E1DE8E}" type="slidenum">
              <a:rPr lang="el-GR" smtClean="0"/>
              <a:pPr/>
              <a:t>9</a:t>
            </a:fld>
            <a:endParaRPr lang="el-GR" dirty="0"/>
          </a:p>
        </p:txBody>
      </p:sp>
      <p:graphicFrame>
        <p:nvGraphicFramePr>
          <p:cNvPr id="9" name="table.Q19.Πώς.αντιλαμβάνεστε.το.επίπεδο.των.δεξιοτήτων.σας.σε.σχέση.με.τις.δεξιότητες.που.απαιτούνται.για.την.άσκηση.του.επαγγέλματός.σας.by.Q18.Ποιο.είναι.το.ανώτερο.είδος.σπουδών.που.έχετε.ολοκληρώσει." descr="24df4aa1-7c9e-4ff0-aa9f-a568037d2a60 table.Q19.Πώς.αντιλαμβάνεστε.το.επίπεδο.των.δεξιοτήτων.σας.σε.σχέση.με.τις.δεξιότητες.που.απαιτούνται.για.την.άσκηση.του.επαγγέλματός.σας.by.Q18.Ποιο.είναι.το.ανώτερο.είδος.σπουδών.που.έχετε.ολοκληρώσει. Column Spans Count: 0 Row Spans Count: 0 Stats Count: 0 Right Statistics Count: 0 Below Statistics Count: 0"/>
          <p:cNvGraphicFramePr>
            <a:graphicFrameLocks noGrp="1"/>
          </p:cNvGraphicFramePr>
          <p:nvPr>
            <p:extLst>
              <p:ext uri="{D42A27DB-BD31-4B8C-83A1-F6EECF244321}">
                <p14:modId xmlns:p14="http://schemas.microsoft.com/office/powerpoint/2010/main" xmlns="" val="681456931"/>
              </p:ext>
            </p:extLst>
          </p:nvPr>
        </p:nvGraphicFramePr>
        <p:xfrm>
          <a:off x="3399905" y="1811263"/>
          <a:ext cx="8755062" cy="1654057"/>
        </p:xfrm>
        <a:graphic>
          <a:graphicData uri="http://schemas.openxmlformats.org/drawingml/2006/table">
            <a:tbl>
              <a:tblPr firstRow="1" firstCol="1" bandRow="1">
                <a:tableStyleId>{5C22544A-7EE6-4342-B048-85BDC9FD1C3A}</a:tableStyleId>
              </a:tblPr>
              <a:tblGrid>
                <a:gridCol w="1319213">
                  <a:extLst>
                    <a:ext uri="{9D8B030D-6E8A-4147-A177-3AD203B41FA5}">
                      <a16:colId xmlns:a16="http://schemas.microsoft.com/office/drawing/2014/main" xmlns="" val="20000"/>
                    </a:ext>
                  </a:extLst>
                </a:gridCol>
                <a:gridCol w="1431925">
                  <a:extLst>
                    <a:ext uri="{9D8B030D-6E8A-4147-A177-3AD203B41FA5}">
                      <a16:colId xmlns:a16="http://schemas.microsoft.com/office/drawing/2014/main" xmlns="" val="20001"/>
                    </a:ext>
                  </a:extLst>
                </a:gridCol>
                <a:gridCol w="1000125">
                  <a:extLst>
                    <a:ext uri="{9D8B030D-6E8A-4147-A177-3AD203B41FA5}">
                      <a16:colId xmlns:a16="http://schemas.microsoft.com/office/drawing/2014/main" xmlns="" val="20002"/>
                    </a:ext>
                  </a:extLst>
                </a:gridCol>
                <a:gridCol w="1708150">
                  <a:extLst>
                    <a:ext uri="{9D8B030D-6E8A-4147-A177-3AD203B41FA5}">
                      <a16:colId xmlns:a16="http://schemas.microsoft.com/office/drawing/2014/main" xmlns="" val="20004"/>
                    </a:ext>
                  </a:extLst>
                </a:gridCol>
                <a:gridCol w="1966912">
                  <a:extLst>
                    <a:ext uri="{9D8B030D-6E8A-4147-A177-3AD203B41FA5}">
                      <a16:colId xmlns:a16="http://schemas.microsoft.com/office/drawing/2014/main" xmlns="" val="20007"/>
                    </a:ext>
                  </a:extLst>
                </a:gridCol>
                <a:gridCol w="735012">
                  <a:extLst>
                    <a:ext uri="{9D8B030D-6E8A-4147-A177-3AD203B41FA5}">
                      <a16:colId xmlns:a16="http://schemas.microsoft.com/office/drawing/2014/main" xmlns="" val="20011"/>
                    </a:ext>
                  </a:extLst>
                </a:gridCol>
                <a:gridCol w="593725">
                  <a:extLst>
                    <a:ext uri="{9D8B030D-6E8A-4147-A177-3AD203B41FA5}">
                      <a16:colId xmlns:a16="http://schemas.microsoft.com/office/drawing/2014/main" xmlns="" val="20015"/>
                    </a:ext>
                  </a:extLst>
                </a:gridCol>
              </a:tblGrid>
              <a:tr h="607741">
                <a:tc>
                  <a:txBody>
                    <a:bodyPr/>
                    <a:lstStyle/>
                    <a:p>
                      <a:pPr marL="0" lvl="0" indent="0" algn="ctr">
                        <a:buNone/>
                      </a:pPr>
                      <a:endParaRPr sz="700" b="1" i="0" u="none" strike="noStrike" dirty="0">
                        <a:solidFill>
                          <a:srgbClr val="FFFFFF"/>
                        </a:solidFill>
                        <a:latin typeface="Open Sans"/>
                      </a:endParaRPr>
                    </a:p>
                  </a:txBody>
                  <a:tcPr marL="12700" marR="12700" marT="19326" marB="19326" anchor="ctr">
                    <a:lnL>
                      <a:noFill/>
                    </a:lnL>
                    <a:lnR w="12700">
                      <a:solidFill>
                        <a:srgbClr val="FFFFFF"/>
                      </a:solidFill>
                    </a:lnR>
                    <a:lnT>
                      <a:noFill/>
                    </a:lnT>
                    <a:lnB w="38100">
                      <a:solidFill>
                        <a:srgbClr val="FFFFFF"/>
                      </a:solidFill>
                    </a:lnB>
                    <a:solidFill>
                      <a:srgbClr val="3E7DCC"/>
                    </a:solidFill>
                  </a:tcPr>
                </a:tc>
                <a:tc>
                  <a:txBody>
                    <a:bodyPr/>
                    <a:lstStyle/>
                    <a:p>
                      <a:pPr marL="0" lvl="0" indent="0" algn="ctr">
                        <a:buNone/>
                      </a:pPr>
                      <a:r>
                        <a:rPr sz="1000" b="1" i="0" u="none" strike="noStrike" dirty="0">
                          <a:solidFill>
                            <a:srgbClr val="FFFFFF"/>
                          </a:solidFill>
                          <a:latin typeface="Open Sans"/>
                        </a:rPr>
                        <a:t>Κάτοχοι </a:t>
                      </a:r>
                      <a:r>
                        <a:rPr sz="1000" b="1" i="0" u="none" strike="noStrike" dirty="0" err="1">
                          <a:solidFill>
                            <a:srgbClr val="FFFFFF"/>
                          </a:solidFill>
                          <a:latin typeface="Open Sans"/>
                        </a:rPr>
                        <a:t>διδακτορικού</a:t>
                      </a:r>
                      <a:r>
                        <a:rPr sz="1000" b="1" i="0" u="none" strike="noStrike" dirty="0">
                          <a:solidFill>
                            <a:srgbClr val="FFFFFF"/>
                          </a:solidFill>
                          <a:latin typeface="Open Sans"/>
                        </a:rPr>
                        <a:t> </a:t>
                      </a:r>
                      <a:endParaRPr lang="en-US" sz="1000" b="1" i="0" u="none" strike="noStrike" dirty="0" smtClean="0">
                        <a:solidFill>
                          <a:srgbClr val="FFFFFF"/>
                        </a:solidFill>
                        <a:latin typeface="Open Sans"/>
                      </a:endParaRPr>
                    </a:p>
                    <a:p>
                      <a:pPr marL="0" lvl="0" indent="0" algn="ctr">
                        <a:buNone/>
                      </a:pPr>
                      <a:r>
                        <a:rPr sz="1000" b="1" i="0" u="none" strike="noStrike" dirty="0" err="1" smtClean="0">
                          <a:solidFill>
                            <a:srgbClr val="FFFFFF"/>
                          </a:solidFill>
                          <a:latin typeface="Open Sans"/>
                        </a:rPr>
                        <a:t>τίτλου</a:t>
                      </a:r>
                      <a:r>
                        <a:rPr lang="en-US" sz="1000" b="1" i="0" u="none" strike="noStrike" dirty="0" smtClean="0">
                          <a:solidFill>
                            <a:srgbClr val="FFFFFF"/>
                          </a:solidFill>
                          <a:latin typeface="Open Sans"/>
                        </a:rPr>
                        <a:t>**</a:t>
                      </a:r>
                      <a:endParaRPr sz="1000" b="1" i="0" u="none" strike="noStrike" dirty="0">
                        <a:solidFill>
                          <a:srgbClr val="FFFFFF"/>
                        </a:solidFill>
                        <a:latin typeface="Open Sans"/>
                      </a:endParaRPr>
                    </a:p>
                  </a:txBody>
                  <a:tcPr marL="12700" marR="12700" marT="19326" marB="19326" anchor="ctr">
                    <a:lnL w="12700">
                      <a:solidFill>
                        <a:srgbClr val="FFFFFF"/>
                      </a:solidFill>
                    </a:lnL>
                    <a:lnR w="12700">
                      <a:solidFill>
                        <a:srgbClr val="FFFFFF"/>
                      </a:solidFill>
                    </a:lnR>
                    <a:lnT>
                      <a:noFill/>
                    </a:lnT>
                    <a:lnB w="38100">
                      <a:solidFill>
                        <a:srgbClr val="FFFFFF"/>
                      </a:solidFill>
                    </a:lnB>
                    <a:solidFill>
                      <a:srgbClr val="3E7DCC"/>
                    </a:solidFill>
                  </a:tcPr>
                </a:tc>
                <a:tc>
                  <a:txBody>
                    <a:bodyPr/>
                    <a:lstStyle/>
                    <a:p>
                      <a:pPr marL="0" lvl="0" indent="0" algn="ctr">
                        <a:buNone/>
                      </a:pPr>
                      <a:r>
                        <a:rPr sz="1000" b="1" i="0" u="none" strike="noStrike" dirty="0" err="1">
                          <a:solidFill>
                            <a:srgbClr val="FFFFFF"/>
                          </a:solidFill>
                          <a:latin typeface="Open Sans"/>
                        </a:rPr>
                        <a:t>Κάτοχοι</a:t>
                      </a:r>
                      <a:r>
                        <a:rPr sz="1000" b="1" i="0" u="none" strike="noStrike" dirty="0">
                          <a:solidFill>
                            <a:srgbClr val="FFFFFF"/>
                          </a:solidFill>
                          <a:latin typeface="Open Sans"/>
                        </a:rPr>
                        <a:t> </a:t>
                      </a:r>
                      <a:endParaRPr lang="en-US" sz="1000" b="1" i="0" u="none" strike="noStrike" dirty="0" smtClean="0">
                        <a:solidFill>
                          <a:srgbClr val="FFFFFF"/>
                        </a:solidFill>
                        <a:latin typeface="Open Sans"/>
                      </a:endParaRPr>
                    </a:p>
                    <a:p>
                      <a:pPr marL="0" lvl="0" indent="0" algn="ctr">
                        <a:buNone/>
                      </a:pPr>
                      <a:r>
                        <a:rPr sz="1000" b="1" i="0" u="none" strike="noStrike" dirty="0" err="1" smtClean="0">
                          <a:solidFill>
                            <a:srgbClr val="FFFFFF"/>
                          </a:solidFill>
                          <a:latin typeface="Open Sans"/>
                        </a:rPr>
                        <a:t>Μεταπτυχιακού</a:t>
                      </a:r>
                      <a:endParaRPr sz="1000" b="1" i="0" u="none" strike="noStrike" dirty="0">
                        <a:solidFill>
                          <a:srgbClr val="FFFFFF"/>
                        </a:solidFill>
                        <a:latin typeface="Open Sans"/>
                      </a:endParaRPr>
                    </a:p>
                  </a:txBody>
                  <a:tcPr marL="12700" marR="12700" marT="19326" marB="19326" anchor="ctr">
                    <a:lnL w="12700" cap="flat" cmpd="sng" algn="ctr">
                      <a:solidFill>
                        <a:srgbClr val="FFFFFF"/>
                      </a:solidFill>
                      <a:prstDash val="solid"/>
                      <a:round/>
                      <a:headEnd type="none" w="med" len="med"/>
                      <a:tailEnd type="none" w="med" len="med"/>
                    </a:lnL>
                    <a:lnR w="12700">
                      <a:solidFill>
                        <a:srgbClr val="FFFFFF"/>
                      </a:solidFill>
                    </a:lnR>
                    <a:lnT>
                      <a:noFill/>
                    </a:lnT>
                    <a:lnB w="38100">
                      <a:solidFill>
                        <a:srgbClr val="FFFFFF"/>
                      </a:solidFill>
                    </a:lnB>
                    <a:solidFill>
                      <a:srgbClr val="3E7DCC"/>
                    </a:solidFill>
                  </a:tcPr>
                </a:tc>
                <a:tc>
                  <a:txBody>
                    <a:bodyPr/>
                    <a:lstStyle/>
                    <a:p>
                      <a:pPr marL="0" lvl="0" indent="0" algn="ctr">
                        <a:buNone/>
                      </a:pPr>
                      <a:r>
                        <a:rPr sz="1000" b="1" i="0" u="none" strike="noStrike" dirty="0">
                          <a:solidFill>
                            <a:srgbClr val="FFFFFF"/>
                          </a:solidFill>
                          <a:latin typeface="Open Sans"/>
                        </a:rPr>
                        <a:t>Πτυχιούχοι ΑΤΕΙ, ΑΣΠΑΙΤΕ </a:t>
                      </a:r>
                      <a:endParaRPr lang="en-US" sz="1000" b="1" i="0" u="none" strike="noStrike" dirty="0" smtClean="0">
                        <a:solidFill>
                          <a:srgbClr val="FFFFFF"/>
                        </a:solidFill>
                        <a:latin typeface="Open Sans"/>
                      </a:endParaRPr>
                    </a:p>
                    <a:p>
                      <a:pPr marL="0" lvl="0" indent="0" algn="ctr">
                        <a:buNone/>
                      </a:pPr>
                      <a:r>
                        <a:rPr sz="1000" b="1" i="0" u="none" strike="noStrike" dirty="0" err="1" smtClean="0">
                          <a:solidFill>
                            <a:srgbClr val="FFFFFF"/>
                          </a:solidFill>
                          <a:latin typeface="Open Sans"/>
                        </a:rPr>
                        <a:t>και</a:t>
                      </a:r>
                      <a:r>
                        <a:rPr sz="1000" b="1" i="0" u="none" strike="noStrike" dirty="0" smtClean="0">
                          <a:solidFill>
                            <a:srgbClr val="FFFFFF"/>
                          </a:solidFill>
                          <a:latin typeface="Open Sans"/>
                        </a:rPr>
                        <a:t> </a:t>
                      </a:r>
                      <a:r>
                        <a:rPr sz="1000" b="1" i="0" u="none" strike="noStrike" dirty="0">
                          <a:solidFill>
                            <a:srgbClr val="FFFFFF"/>
                          </a:solidFill>
                          <a:latin typeface="Open Sans"/>
                        </a:rPr>
                        <a:t>ισοτίμων σχολών</a:t>
                      </a:r>
                    </a:p>
                  </a:txBody>
                  <a:tcPr marL="12700" marR="12700" marT="19326" marB="19326" anchor="ctr">
                    <a:lnL w="12700" cap="flat" cmpd="sng" algn="ctr">
                      <a:solidFill>
                        <a:srgbClr val="FFFFFF"/>
                      </a:solidFill>
                      <a:prstDash val="solid"/>
                      <a:round/>
                      <a:headEnd type="none" w="med" len="med"/>
                      <a:tailEnd type="none" w="med" len="med"/>
                    </a:lnL>
                    <a:lnR w="12700">
                      <a:solidFill>
                        <a:srgbClr val="FFFFFF"/>
                      </a:solidFill>
                    </a:lnR>
                    <a:lnT>
                      <a:noFill/>
                    </a:lnT>
                    <a:lnB w="38100" cap="flat" cmpd="sng" algn="ctr">
                      <a:solidFill>
                        <a:srgbClr val="FFFFFF"/>
                      </a:solidFill>
                      <a:prstDash val="solid"/>
                      <a:round/>
                      <a:headEnd type="none" w="med" len="med"/>
                      <a:tailEnd type="none" w="med" len="med"/>
                    </a:lnB>
                    <a:solidFill>
                      <a:srgbClr val="3E7DCC"/>
                    </a:solidFill>
                  </a:tcPr>
                </a:tc>
                <a:tc>
                  <a:txBody>
                    <a:bodyPr/>
                    <a:lstStyle/>
                    <a:p>
                      <a:pPr marL="0" lvl="0" indent="0" algn="ctr">
                        <a:buNone/>
                      </a:pPr>
                      <a:r>
                        <a:rPr sz="1000" b="1" i="0" u="none" strike="noStrike" dirty="0">
                          <a:solidFill>
                            <a:srgbClr val="FFFFFF"/>
                          </a:solidFill>
                          <a:latin typeface="Open Sans"/>
                        </a:rPr>
                        <a:t>Απόφοιτοι </a:t>
                      </a:r>
                      <a:r>
                        <a:rPr sz="1000" b="1" i="0" u="none" strike="noStrike" dirty="0" err="1">
                          <a:solidFill>
                            <a:srgbClr val="FFFFFF"/>
                          </a:solidFill>
                          <a:latin typeface="Open Sans"/>
                        </a:rPr>
                        <a:t>Λυκείου</a:t>
                      </a:r>
                      <a:r>
                        <a:rPr sz="1000" b="1" i="0" u="none" strike="noStrike" dirty="0">
                          <a:solidFill>
                            <a:srgbClr val="FFFFFF"/>
                          </a:solidFill>
                          <a:latin typeface="Open Sans"/>
                        </a:rPr>
                        <a:t> </a:t>
                      </a:r>
                      <a:endParaRPr lang="en-US" sz="1000" b="1" i="0" u="none" strike="noStrike" dirty="0" smtClean="0">
                        <a:solidFill>
                          <a:srgbClr val="FFFFFF"/>
                        </a:solidFill>
                        <a:latin typeface="Open Sans"/>
                      </a:endParaRPr>
                    </a:p>
                    <a:p>
                      <a:pPr marL="0" lvl="0" indent="0" algn="ctr">
                        <a:buNone/>
                      </a:pPr>
                      <a:r>
                        <a:rPr sz="1000" b="1" i="0" u="none" strike="noStrike" dirty="0" smtClean="0">
                          <a:solidFill>
                            <a:srgbClr val="FFFFFF"/>
                          </a:solidFill>
                          <a:latin typeface="Open Sans"/>
                        </a:rPr>
                        <a:t>(</a:t>
                      </a:r>
                      <a:r>
                        <a:rPr sz="1000" b="1" i="0" u="none" strike="noStrike" dirty="0">
                          <a:solidFill>
                            <a:srgbClr val="FFFFFF"/>
                          </a:solidFill>
                          <a:latin typeface="Open Sans"/>
                        </a:rPr>
                        <a:t>Γενικού, Εκκλησιαστικού κλπ.)</a:t>
                      </a:r>
                    </a:p>
                  </a:txBody>
                  <a:tcPr marL="12700" marR="12700" marT="19326" marB="19326" anchor="ctr">
                    <a:lnL w="12700" cap="flat" cmpd="sng" algn="ctr">
                      <a:solidFill>
                        <a:srgbClr val="FFFFFF"/>
                      </a:solidFill>
                      <a:prstDash val="solid"/>
                      <a:round/>
                      <a:headEnd type="none" w="med" len="med"/>
                      <a:tailEnd type="none" w="med" len="med"/>
                    </a:lnL>
                    <a:lnR w="12700">
                      <a:solidFill>
                        <a:srgbClr val="FFFFFF"/>
                      </a:solidFill>
                    </a:lnR>
                    <a:lnT>
                      <a:noFill/>
                    </a:lnT>
                    <a:lnB w="38100" cap="flat" cmpd="sng" algn="ctr">
                      <a:solidFill>
                        <a:srgbClr val="FFFFFF"/>
                      </a:solidFill>
                      <a:prstDash val="solid"/>
                      <a:round/>
                      <a:headEnd type="none" w="med" len="med"/>
                      <a:tailEnd type="none" w="med" len="med"/>
                    </a:lnB>
                    <a:solidFill>
                      <a:srgbClr val="3E7DCC"/>
                    </a:solidFill>
                  </a:tcPr>
                </a:tc>
                <a:tc>
                  <a:txBody>
                    <a:bodyPr/>
                    <a:lstStyle/>
                    <a:p>
                      <a:pPr marL="0" lvl="0" indent="0" algn="ctr">
                        <a:buNone/>
                      </a:pPr>
                      <a:r>
                        <a:rPr sz="1000" b="1" i="0" u="none" strike="noStrike" dirty="0" err="1">
                          <a:solidFill>
                            <a:srgbClr val="FFFFFF"/>
                          </a:solidFill>
                          <a:latin typeface="Open Sans"/>
                        </a:rPr>
                        <a:t>Απόφοιτοι</a:t>
                      </a:r>
                      <a:r>
                        <a:rPr sz="1000" b="1" i="0" u="none" strike="noStrike" dirty="0">
                          <a:solidFill>
                            <a:srgbClr val="FFFFFF"/>
                          </a:solidFill>
                          <a:latin typeface="Open Sans"/>
                        </a:rPr>
                        <a:t> </a:t>
                      </a:r>
                      <a:endParaRPr lang="en-US" sz="1000" b="1" i="0" u="none" strike="noStrike" dirty="0" smtClean="0">
                        <a:solidFill>
                          <a:srgbClr val="FFFFFF"/>
                        </a:solidFill>
                        <a:latin typeface="Open Sans"/>
                      </a:endParaRPr>
                    </a:p>
                    <a:p>
                      <a:pPr marL="0" lvl="0" indent="0" algn="ctr">
                        <a:buNone/>
                      </a:pPr>
                      <a:r>
                        <a:rPr sz="1000" b="1" i="0" u="none" strike="noStrike" dirty="0" err="1" smtClean="0">
                          <a:solidFill>
                            <a:srgbClr val="FFFFFF"/>
                          </a:solidFill>
                          <a:latin typeface="Open Sans"/>
                        </a:rPr>
                        <a:t>Δημοτικού</a:t>
                      </a:r>
                      <a:endParaRPr sz="1000" b="1" i="0" u="none" strike="noStrike" dirty="0">
                        <a:solidFill>
                          <a:srgbClr val="FFFFFF"/>
                        </a:solidFill>
                        <a:latin typeface="Open Sans"/>
                      </a:endParaRPr>
                    </a:p>
                  </a:txBody>
                  <a:tcPr marL="12700" marR="12700" marT="19326" marB="19326" anchor="ctr">
                    <a:lnL w="12700" cap="flat" cmpd="sng" algn="ctr">
                      <a:solidFill>
                        <a:srgbClr val="FFFFFF"/>
                      </a:solidFill>
                      <a:prstDash val="solid"/>
                      <a:round/>
                      <a:headEnd type="none" w="med" len="med"/>
                      <a:tailEnd type="none" w="med" len="med"/>
                    </a:lnL>
                    <a:lnR w="12700">
                      <a:solidFill>
                        <a:srgbClr val="FFFFFF"/>
                      </a:solidFill>
                    </a:lnR>
                    <a:lnT>
                      <a:noFill/>
                    </a:lnT>
                    <a:lnB w="38100" cap="flat" cmpd="sng" algn="ctr">
                      <a:solidFill>
                        <a:srgbClr val="FFFFFF"/>
                      </a:solidFill>
                      <a:prstDash val="solid"/>
                      <a:round/>
                      <a:headEnd type="none" w="med" len="med"/>
                      <a:tailEnd type="none" w="med" len="med"/>
                    </a:lnB>
                    <a:solidFill>
                      <a:srgbClr val="3E7DCC"/>
                    </a:solidFill>
                  </a:tcPr>
                </a:tc>
                <a:tc>
                  <a:txBody>
                    <a:bodyPr/>
                    <a:lstStyle/>
                    <a:p>
                      <a:pPr marL="0" lvl="0" indent="0" algn="ctr">
                        <a:buNone/>
                      </a:pPr>
                      <a:r>
                        <a:rPr lang="el-GR" sz="1000" b="1" i="0" u="none" strike="noStrike" kern="1200" dirty="0" smtClean="0">
                          <a:solidFill>
                            <a:srgbClr val="FFFFFF"/>
                          </a:solidFill>
                          <a:latin typeface="Open Sans"/>
                          <a:ea typeface="+mn-ea"/>
                          <a:cs typeface="+mn-cs"/>
                        </a:rPr>
                        <a:t>ΣΥΝΟΛΟ</a:t>
                      </a:r>
                      <a:endParaRPr sz="1000" b="1" i="0" u="none" strike="noStrike" kern="1200" dirty="0">
                        <a:solidFill>
                          <a:srgbClr val="FFFFFF"/>
                        </a:solidFill>
                        <a:latin typeface="Open Sans"/>
                        <a:ea typeface="+mn-ea"/>
                        <a:cs typeface="+mn-cs"/>
                      </a:endParaRPr>
                    </a:p>
                  </a:txBody>
                  <a:tcPr marL="12700" marR="12700" marT="19326" marB="19326" anchor="ctr">
                    <a:lnL w="12700" cap="flat" cmpd="sng" algn="ctr">
                      <a:solidFill>
                        <a:srgbClr val="FFFFFF"/>
                      </a:solidFill>
                      <a:prstDash val="solid"/>
                      <a:round/>
                      <a:headEnd type="none" w="med" len="med"/>
                      <a:tailEnd type="none" w="med" len="med"/>
                    </a:lnL>
                    <a:lnR w="12700">
                      <a:solidFill>
                        <a:srgbClr val="FFFFFF"/>
                      </a:solidFill>
                    </a:lnR>
                    <a:lnT>
                      <a:noFill/>
                    </a:lnT>
                    <a:lnB w="38100" cap="flat" cmpd="sng" algn="ctr">
                      <a:solidFill>
                        <a:srgbClr val="FFFFFF"/>
                      </a:solidFill>
                      <a:prstDash val="solid"/>
                      <a:round/>
                      <a:headEnd type="none" w="med" len="med"/>
                      <a:tailEnd type="none" w="med" len="med"/>
                    </a:lnB>
                    <a:solidFill>
                      <a:srgbClr val="3E7DCC"/>
                    </a:solidFill>
                  </a:tcPr>
                </a:tc>
                <a:extLst>
                  <a:ext uri="{0D108BD9-81ED-4DB2-BD59-A6C34878D82A}">
                    <a16:rowId xmlns:a16="http://schemas.microsoft.com/office/drawing/2014/main" xmlns="" val="10000"/>
                  </a:ext>
                </a:extLst>
              </a:tr>
              <a:tr h="234288">
                <a:tc>
                  <a:txBody>
                    <a:bodyPr/>
                    <a:lstStyle/>
                    <a:p>
                      <a:pPr marL="0" lvl="0" indent="0" algn="ctr">
                        <a:buNone/>
                      </a:pPr>
                      <a:r>
                        <a:rPr sz="1000" b="1" i="0" u="none" strike="noStrike" dirty="0" err="1" smtClean="0">
                          <a:solidFill>
                            <a:srgbClr val="FFFFFF"/>
                          </a:solidFill>
                          <a:latin typeface="Open Sans"/>
                        </a:rPr>
                        <a:t>Υψηλότερο</a:t>
                      </a:r>
                      <a:endParaRPr sz="1000" b="1" i="0" u="none" strike="noStrike" dirty="0">
                        <a:solidFill>
                          <a:srgbClr val="FFFFFF"/>
                        </a:solidFill>
                        <a:latin typeface="Open Sans"/>
                      </a:endParaRPr>
                    </a:p>
                  </a:txBody>
                  <a:tcPr marL="50800" marR="12700" marT="19326" marB="19326" anchor="ctr">
                    <a:lnL>
                      <a:no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3E7DCC"/>
                    </a:solidFill>
                  </a:tcPr>
                </a:tc>
                <a:tc>
                  <a:txBody>
                    <a:bodyPr/>
                    <a:lstStyle/>
                    <a:p>
                      <a:pPr marL="0" lvl="0" indent="0" algn="ctr">
                        <a:buNone/>
                      </a:pPr>
                      <a:r>
                        <a:rPr sz="1000" b="0" i="0" u="none" strike="noStrike" dirty="0">
                          <a:solidFill>
                            <a:srgbClr val="0000FF"/>
                          </a:solidFill>
                          <a:latin typeface="Open Sans"/>
                        </a:rPr>
                        <a:t>73%</a:t>
                      </a:r>
                    </a:p>
                  </a:txBody>
                  <a:tcPr marL="12700" marR="12700" marT="19326" marB="19326"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1000" b="0" i="0" u="none" strike="noStrike" dirty="0">
                          <a:solidFill>
                            <a:srgbClr val="0000FF"/>
                          </a:solidFill>
                          <a:latin typeface="Open Sans"/>
                        </a:rPr>
                        <a:t>64%</a:t>
                      </a:r>
                    </a:p>
                  </a:txBody>
                  <a:tcPr marL="12700" marR="12700" marT="19326" marB="19326"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1000" b="0" i="0" u="none" strike="noStrike" dirty="0">
                          <a:solidFill>
                            <a:srgbClr val="000000"/>
                          </a:solidFill>
                          <a:latin typeface="Open Sans"/>
                        </a:rPr>
                        <a:t>46%</a:t>
                      </a:r>
                    </a:p>
                  </a:txBody>
                  <a:tcPr marL="12700" marR="12700" marT="19326" marB="19326" anchor="ctr">
                    <a:lnL w="12700" cap="flat" cmpd="sng" algn="ctr">
                      <a:solidFill>
                        <a:srgbClr val="FFFFFF"/>
                      </a:solidFill>
                      <a:prstDash val="solid"/>
                      <a:round/>
                      <a:headEnd type="none" w="med" len="med"/>
                      <a:tailEnd type="none" w="med" len="med"/>
                    </a:lnL>
                    <a:lnR w="12700">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9"/>
                    </a:solidFill>
                  </a:tcPr>
                </a:tc>
                <a:tc>
                  <a:txBody>
                    <a:bodyPr/>
                    <a:lstStyle/>
                    <a:p>
                      <a:pPr marL="0" lvl="0" indent="0" algn="ctr">
                        <a:buNone/>
                      </a:pPr>
                      <a:r>
                        <a:rPr sz="1000" b="0" i="0" u="none" strike="noStrike" dirty="0">
                          <a:solidFill>
                            <a:srgbClr val="FF0000"/>
                          </a:solidFill>
                          <a:latin typeface="Open Sans"/>
                        </a:rPr>
                        <a:t>44%</a:t>
                      </a:r>
                    </a:p>
                  </a:txBody>
                  <a:tcPr marL="12700" marR="12700" marT="19326" marB="19326" anchor="ctr">
                    <a:lnL w="12700" cap="flat" cmpd="sng" algn="ctr">
                      <a:solidFill>
                        <a:srgbClr val="FFFFFF"/>
                      </a:solidFill>
                      <a:prstDash val="solid"/>
                      <a:round/>
                      <a:headEnd type="none" w="med" len="med"/>
                      <a:tailEnd type="none" w="med" len="med"/>
                    </a:lnL>
                    <a:lnR w="12700">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9"/>
                    </a:solidFill>
                  </a:tcPr>
                </a:tc>
                <a:tc>
                  <a:txBody>
                    <a:bodyPr/>
                    <a:lstStyle/>
                    <a:p>
                      <a:pPr marL="0" lvl="0" indent="0" algn="ctr">
                        <a:buNone/>
                      </a:pPr>
                      <a:r>
                        <a:rPr sz="1000" b="0" i="0" u="none" strike="noStrike" dirty="0">
                          <a:solidFill>
                            <a:srgbClr val="000000"/>
                          </a:solidFill>
                          <a:latin typeface="Open Sans"/>
                        </a:rPr>
                        <a:t>33%</a:t>
                      </a:r>
                    </a:p>
                  </a:txBody>
                  <a:tcPr marL="12700" marR="12700" marT="19326" marB="19326" anchor="ctr">
                    <a:lnL w="12700" cap="flat" cmpd="sng" algn="ctr">
                      <a:solidFill>
                        <a:srgbClr val="FFFFFF"/>
                      </a:solidFill>
                      <a:prstDash val="solid"/>
                      <a:round/>
                      <a:headEnd type="none" w="med" len="med"/>
                      <a:tailEnd type="none" w="med" len="med"/>
                    </a:lnL>
                    <a:lnR w="12700">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9"/>
                    </a:solidFill>
                  </a:tcPr>
                </a:tc>
                <a:tc>
                  <a:txBody>
                    <a:bodyPr/>
                    <a:lstStyle/>
                    <a:p>
                      <a:pPr marL="0" lvl="0" indent="0" algn="ctr">
                        <a:buNone/>
                      </a:pPr>
                      <a:r>
                        <a:rPr sz="1000" b="0" i="0" u="none" strike="noStrike" dirty="0">
                          <a:solidFill>
                            <a:srgbClr val="000000"/>
                          </a:solidFill>
                          <a:latin typeface="Open Sans"/>
                        </a:rPr>
                        <a:t>50%</a:t>
                      </a:r>
                    </a:p>
                  </a:txBody>
                  <a:tcPr marL="12700" marR="12700" marT="19326" marB="19326" anchor="ctr">
                    <a:lnL w="12700" cap="flat" cmpd="sng" algn="ctr">
                      <a:solidFill>
                        <a:srgbClr val="FFFFFF"/>
                      </a:solid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9"/>
                    </a:solidFill>
                  </a:tcPr>
                </a:tc>
                <a:extLst>
                  <a:ext uri="{0D108BD9-81ED-4DB2-BD59-A6C34878D82A}">
                    <a16:rowId xmlns:a16="http://schemas.microsoft.com/office/drawing/2014/main" xmlns="" val="10001"/>
                  </a:ext>
                </a:extLst>
              </a:tr>
              <a:tr h="234288">
                <a:tc>
                  <a:txBody>
                    <a:bodyPr/>
                    <a:lstStyle/>
                    <a:p>
                      <a:pPr marL="0" lvl="0" indent="0" algn="ctr">
                        <a:buNone/>
                      </a:pPr>
                      <a:r>
                        <a:rPr sz="1000" b="1" i="0" u="none" strike="noStrike" dirty="0" err="1" smtClean="0">
                          <a:solidFill>
                            <a:srgbClr val="FFFFFF"/>
                          </a:solidFill>
                          <a:latin typeface="Open Sans"/>
                        </a:rPr>
                        <a:t>Ίσο</a:t>
                      </a:r>
                      <a:endParaRPr sz="1000" b="1" i="0" u="none" strike="noStrike" dirty="0">
                        <a:solidFill>
                          <a:srgbClr val="FFFFFF"/>
                        </a:solidFill>
                        <a:latin typeface="Open Sans"/>
                      </a:endParaRPr>
                    </a:p>
                  </a:txBody>
                  <a:tcPr marL="50800" marR="12700" marT="19326" marB="19326"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3E7DCC"/>
                    </a:solidFill>
                  </a:tcPr>
                </a:tc>
                <a:tc>
                  <a:txBody>
                    <a:bodyPr/>
                    <a:lstStyle/>
                    <a:p>
                      <a:pPr marL="0" lvl="0" indent="0" algn="ctr">
                        <a:buNone/>
                      </a:pPr>
                      <a:r>
                        <a:rPr sz="1000" b="0" i="0" u="none" strike="noStrike" dirty="0">
                          <a:solidFill>
                            <a:srgbClr val="FF0000"/>
                          </a:solidFill>
                          <a:latin typeface="Open Sans"/>
                        </a:rPr>
                        <a:t>23%</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1000" b="0" i="0" u="none" strike="noStrike" dirty="0">
                          <a:solidFill>
                            <a:srgbClr val="FF0000"/>
                          </a:solidFill>
                          <a:latin typeface="Open Sans"/>
                        </a:rPr>
                        <a:t>35%</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1000" b="0" i="0" u="none" strike="noStrike" dirty="0">
                          <a:solidFill>
                            <a:srgbClr val="0000FF"/>
                          </a:solidFill>
                          <a:latin typeface="Open Sans"/>
                        </a:rPr>
                        <a:t>50%</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9"/>
                    </a:solidFill>
                  </a:tcPr>
                </a:tc>
                <a:tc>
                  <a:txBody>
                    <a:bodyPr/>
                    <a:lstStyle/>
                    <a:p>
                      <a:pPr marL="0" lvl="0" indent="0" algn="ctr">
                        <a:buNone/>
                      </a:pPr>
                      <a:r>
                        <a:rPr sz="1000" b="0" i="0" u="none" strike="noStrike" dirty="0">
                          <a:solidFill>
                            <a:srgbClr val="0000FF"/>
                          </a:solidFill>
                          <a:latin typeface="Open Sans"/>
                        </a:rPr>
                        <a:t>51%</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9"/>
                    </a:solidFill>
                  </a:tcPr>
                </a:tc>
                <a:tc>
                  <a:txBody>
                    <a:bodyPr/>
                    <a:lstStyle/>
                    <a:p>
                      <a:pPr marL="0" lvl="0" indent="0" algn="ctr">
                        <a:buNone/>
                      </a:pPr>
                      <a:r>
                        <a:rPr sz="1000" b="0" i="0" u="none" strike="noStrike" dirty="0">
                          <a:solidFill>
                            <a:srgbClr val="000000"/>
                          </a:solidFill>
                          <a:latin typeface="Open Sans"/>
                        </a:rPr>
                        <a:t>52%</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9"/>
                    </a:solidFill>
                  </a:tcPr>
                </a:tc>
                <a:tc>
                  <a:txBody>
                    <a:bodyPr/>
                    <a:lstStyle/>
                    <a:p>
                      <a:pPr marL="0" lvl="0" indent="0" algn="ctr">
                        <a:buNone/>
                      </a:pPr>
                      <a:r>
                        <a:rPr sz="1000" b="0" i="0" u="none" strike="noStrike" dirty="0">
                          <a:solidFill>
                            <a:srgbClr val="000000"/>
                          </a:solidFill>
                          <a:latin typeface="Open Sans"/>
                        </a:rPr>
                        <a:t>46%</a:t>
                      </a:r>
                    </a:p>
                  </a:txBody>
                  <a:tcPr marL="12700" marR="12700" marT="19326" marB="19326"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9"/>
                    </a:solidFill>
                  </a:tcPr>
                </a:tc>
                <a:extLst>
                  <a:ext uri="{0D108BD9-81ED-4DB2-BD59-A6C34878D82A}">
                    <a16:rowId xmlns:a16="http://schemas.microsoft.com/office/drawing/2014/main" xmlns="" val="10003"/>
                  </a:ext>
                </a:extLst>
              </a:tr>
              <a:tr h="234288">
                <a:tc>
                  <a:txBody>
                    <a:bodyPr/>
                    <a:lstStyle/>
                    <a:p>
                      <a:pPr marL="0" lvl="0" indent="0" algn="ctr">
                        <a:buNone/>
                      </a:pPr>
                      <a:r>
                        <a:rPr sz="1000" b="1" i="0" u="none" strike="noStrike" dirty="0" err="1" smtClean="0">
                          <a:solidFill>
                            <a:srgbClr val="FFFFFF"/>
                          </a:solidFill>
                          <a:latin typeface="Open Sans"/>
                        </a:rPr>
                        <a:t>Χαμηλότερο</a:t>
                      </a:r>
                      <a:endParaRPr sz="1000" b="1" i="0" u="none" strike="noStrike" dirty="0">
                        <a:solidFill>
                          <a:srgbClr val="FFFFFF"/>
                        </a:solidFill>
                        <a:latin typeface="Open Sans"/>
                      </a:endParaRPr>
                    </a:p>
                  </a:txBody>
                  <a:tcPr marL="50800" marR="12700" marT="19326" marB="19326"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3E7DCC"/>
                    </a:solidFill>
                  </a:tcPr>
                </a:tc>
                <a:tc>
                  <a:txBody>
                    <a:bodyPr/>
                    <a:lstStyle/>
                    <a:p>
                      <a:pPr marL="0" lvl="0" indent="0" algn="ctr">
                        <a:buNone/>
                      </a:pPr>
                      <a:r>
                        <a:rPr sz="1000" b="0" i="0" u="none" strike="noStrike" dirty="0">
                          <a:solidFill>
                            <a:srgbClr val="000000"/>
                          </a:solidFill>
                          <a:latin typeface="Open Sans"/>
                        </a:rPr>
                        <a:t>4%</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1000" b="0" i="0" u="none" strike="noStrike" dirty="0">
                          <a:solidFill>
                            <a:srgbClr val="FF0000"/>
                          </a:solidFill>
                          <a:latin typeface="Open Sans"/>
                        </a:rPr>
                        <a:t>1%</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1000" b="0" i="0" u="none" strike="noStrike" dirty="0">
                          <a:solidFill>
                            <a:srgbClr val="000000"/>
                          </a:solidFill>
                          <a:latin typeface="Open Sans"/>
                        </a:rPr>
                        <a:t>2%</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9"/>
                    </a:solidFill>
                  </a:tcPr>
                </a:tc>
                <a:tc>
                  <a:txBody>
                    <a:bodyPr/>
                    <a:lstStyle/>
                    <a:p>
                      <a:pPr marL="0" lvl="0" indent="0" algn="ctr">
                        <a:buNone/>
                      </a:pPr>
                      <a:r>
                        <a:rPr sz="1000" b="0" i="0" u="none" strike="noStrike" dirty="0">
                          <a:solidFill>
                            <a:srgbClr val="000000"/>
                          </a:solidFill>
                          <a:latin typeface="Open Sans"/>
                        </a:rPr>
                        <a:t>4%</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9"/>
                    </a:solidFill>
                  </a:tcPr>
                </a:tc>
                <a:tc>
                  <a:txBody>
                    <a:bodyPr/>
                    <a:lstStyle/>
                    <a:p>
                      <a:pPr marL="0" lvl="0" indent="0" algn="ctr">
                        <a:buNone/>
                      </a:pPr>
                      <a:r>
                        <a:rPr sz="1000" b="0" i="0" u="none" strike="noStrike" dirty="0">
                          <a:solidFill>
                            <a:srgbClr val="0000FF"/>
                          </a:solidFill>
                          <a:latin typeface="Open Sans"/>
                        </a:rPr>
                        <a:t>14%</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9"/>
                    </a:solidFill>
                  </a:tcPr>
                </a:tc>
                <a:tc>
                  <a:txBody>
                    <a:bodyPr/>
                    <a:lstStyle/>
                    <a:p>
                      <a:pPr marL="0" lvl="0" indent="0" algn="ctr">
                        <a:buNone/>
                      </a:pPr>
                      <a:r>
                        <a:rPr sz="1000" b="0" i="0" u="none" strike="noStrike" dirty="0">
                          <a:solidFill>
                            <a:srgbClr val="000000"/>
                          </a:solidFill>
                          <a:latin typeface="Open Sans"/>
                        </a:rPr>
                        <a:t>3%</a:t>
                      </a:r>
                    </a:p>
                  </a:txBody>
                  <a:tcPr marL="12700" marR="12700" marT="19326" marB="19326"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9"/>
                    </a:solidFill>
                  </a:tcPr>
                </a:tc>
                <a:extLst>
                  <a:ext uri="{0D108BD9-81ED-4DB2-BD59-A6C34878D82A}">
                    <a16:rowId xmlns:a16="http://schemas.microsoft.com/office/drawing/2014/main" xmlns="" val="10005"/>
                  </a:ext>
                </a:extLst>
              </a:tr>
              <a:tr h="234288">
                <a:tc>
                  <a:txBody>
                    <a:bodyPr/>
                    <a:lstStyle/>
                    <a:p>
                      <a:pPr marL="0" lvl="0" indent="0" algn="ctr">
                        <a:buNone/>
                      </a:pPr>
                      <a:r>
                        <a:rPr sz="1000" b="1" i="0" u="none" strike="noStrike" dirty="0">
                          <a:solidFill>
                            <a:srgbClr val="FFFFFF"/>
                          </a:solidFill>
                          <a:latin typeface="Open Sans"/>
                        </a:rPr>
                        <a:t>Δε γνωρίζω / Δεν έχω γνώμη</a:t>
                      </a:r>
                    </a:p>
                  </a:txBody>
                  <a:tcPr marL="50800" marR="12700" marT="19326" marB="19326"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3E7DCC"/>
                    </a:solidFill>
                  </a:tcPr>
                </a:tc>
                <a:tc>
                  <a:txBody>
                    <a:bodyPr/>
                    <a:lstStyle/>
                    <a:p>
                      <a:pPr marL="0" lvl="0" indent="0" algn="ctr">
                        <a:buNone/>
                      </a:pPr>
                      <a:r>
                        <a:rPr sz="1000" b="0" i="0" u="none" strike="noStrike" dirty="0">
                          <a:solidFill>
                            <a:srgbClr val="000000"/>
                          </a:solidFill>
                          <a:latin typeface="Open Sans"/>
                        </a:rPr>
                        <a:t>0%</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1000" b="0" i="0" u="none" strike="noStrike" dirty="0">
                          <a:solidFill>
                            <a:srgbClr val="000000"/>
                          </a:solidFill>
                          <a:latin typeface="Open Sans"/>
                        </a:rPr>
                        <a:t>0%</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1000" b="0" i="0" u="none" strike="noStrike" dirty="0">
                          <a:solidFill>
                            <a:srgbClr val="000000"/>
                          </a:solidFill>
                          <a:latin typeface="Open Sans"/>
                        </a:rPr>
                        <a:t>1%</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9"/>
                    </a:solidFill>
                  </a:tcPr>
                </a:tc>
                <a:tc>
                  <a:txBody>
                    <a:bodyPr/>
                    <a:lstStyle/>
                    <a:p>
                      <a:pPr marL="0" lvl="0" indent="0" algn="ctr">
                        <a:buNone/>
                      </a:pPr>
                      <a:r>
                        <a:rPr sz="1000" b="0" i="0" u="none" strike="noStrike" dirty="0">
                          <a:solidFill>
                            <a:srgbClr val="000000"/>
                          </a:solidFill>
                          <a:latin typeface="Open Sans"/>
                        </a:rPr>
                        <a:t>1%</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9"/>
                    </a:solidFill>
                  </a:tcPr>
                </a:tc>
                <a:tc>
                  <a:txBody>
                    <a:bodyPr/>
                    <a:lstStyle/>
                    <a:p>
                      <a:pPr marL="0" lvl="0" indent="0" algn="ctr">
                        <a:buNone/>
                      </a:pPr>
                      <a:r>
                        <a:rPr sz="1000" b="0" i="0" u="none" strike="noStrike" dirty="0">
                          <a:solidFill>
                            <a:srgbClr val="000000"/>
                          </a:solidFill>
                          <a:latin typeface="Open Sans"/>
                        </a:rPr>
                        <a:t>0%</a:t>
                      </a:r>
                    </a:p>
                  </a:txBody>
                  <a:tcPr marL="12700" marR="12700" marT="19326" marB="1932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9"/>
                    </a:solidFill>
                  </a:tcPr>
                </a:tc>
                <a:tc>
                  <a:txBody>
                    <a:bodyPr/>
                    <a:lstStyle/>
                    <a:p>
                      <a:pPr marL="0" lvl="0" indent="0" algn="ctr">
                        <a:buNone/>
                      </a:pPr>
                      <a:r>
                        <a:rPr sz="1000" b="0" i="0" u="none" strike="noStrike" dirty="0">
                          <a:solidFill>
                            <a:srgbClr val="000000"/>
                          </a:solidFill>
                          <a:latin typeface="Open Sans"/>
                        </a:rPr>
                        <a:t>1%</a:t>
                      </a:r>
                    </a:p>
                  </a:txBody>
                  <a:tcPr marL="12700" marR="12700" marT="19326" marB="19326"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9"/>
                    </a:solidFill>
                  </a:tcPr>
                </a:tc>
                <a:extLst>
                  <a:ext uri="{0D108BD9-81ED-4DB2-BD59-A6C34878D82A}">
                    <a16:rowId xmlns:a16="http://schemas.microsoft.com/office/drawing/2014/main" xmlns="" val="10007"/>
                  </a:ext>
                </a:extLst>
              </a:tr>
            </a:tbl>
          </a:graphicData>
        </a:graphic>
      </p:graphicFrame>
      <p:sp>
        <p:nvSpPr>
          <p:cNvPr id="10" name="9 - Ορθογώνιο"/>
          <p:cNvSpPr/>
          <p:nvPr/>
        </p:nvSpPr>
        <p:spPr>
          <a:xfrm>
            <a:off x="4721629" y="2435629"/>
            <a:ext cx="2427316" cy="20781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Ορθογώνιο"/>
          <p:cNvSpPr/>
          <p:nvPr/>
        </p:nvSpPr>
        <p:spPr>
          <a:xfrm>
            <a:off x="4724395" y="2671159"/>
            <a:ext cx="2427316" cy="20781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Ορθογώνιο"/>
          <p:cNvSpPr/>
          <p:nvPr/>
        </p:nvSpPr>
        <p:spPr>
          <a:xfrm>
            <a:off x="7176655" y="2671156"/>
            <a:ext cx="3646516" cy="20781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14 - Ορθογώνιο"/>
          <p:cNvSpPr/>
          <p:nvPr/>
        </p:nvSpPr>
        <p:spPr>
          <a:xfrm>
            <a:off x="8872451" y="2438400"/>
            <a:ext cx="1942407" cy="20781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Ορθογώνιο"/>
          <p:cNvSpPr/>
          <p:nvPr/>
        </p:nvSpPr>
        <p:spPr>
          <a:xfrm>
            <a:off x="10837026" y="2898372"/>
            <a:ext cx="701040" cy="20781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7" name="Picture 11">
            <a:extLst>
              <a:ext uri="{FF2B5EF4-FFF2-40B4-BE49-F238E27FC236}">
                <a16:creationId xmlns:a16="http://schemas.microsoft.com/office/drawing/2014/main" xmlns="" id="{393746BF-34F1-0C7A-2C64-75DB1BDF3B3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45448" y="3583855"/>
            <a:ext cx="3162300" cy="457200"/>
          </a:xfrm>
          <a:prstGeom prst="rect">
            <a:avLst/>
          </a:prstGeom>
        </p:spPr>
      </p:pic>
      <p:graphicFrame>
        <p:nvGraphicFramePr>
          <p:cNvPr id="18" name="table.Q19.Πώς.αντιλαμβάνεστε.το.επίπεδο.των.δεξιοτήτων.σας.σε.σχέση.με.τις.δεξιότητες.που.απαιτούνται.για.την.άσκηση.του.επαγγέλματός.σας.by.Q34.Φύλο." descr="c3e5d7ed-4307-499a-bd95-7f6f8b7c1a31 table.Q19.Πώς.αντιλαμβάνεστε.το.επίπεδο.των.δεξιοτήτων.σας.σε.σχέση.με.τις.δεξιότητες.που.απαιτούνται.για.την.άσκηση.του.επαγγέλματός.σας.by.Q34.Φύλο. Column Spans Count: 0 Row Spans Count: 0 Stats Count: 0 Right Statistics Count: 0 Below Statistics Count: 0"/>
          <p:cNvGraphicFramePr>
            <a:graphicFrameLocks noGrp="1"/>
          </p:cNvGraphicFramePr>
          <p:nvPr>
            <p:extLst>
              <p:ext uri="{D42A27DB-BD31-4B8C-83A1-F6EECF244321}">
                <p14:modId xmlns:p14="http://schemas.microsoft.com/office/powerpoint/2010/main" xmlns="" val="3343848371"/>
              </p:ext>
            </p:extLst>
          </p:nvPr>
        </p:nvGraphicFramePr>
        <p:xfrm>
          <a:off x="6980451" y="3675595"/>
          <a:ext cx="4746404" cy="1122962"/>
        </p:xfrm>
        <a:graphic>
          <a:graphicData uri="http://schemas.openxmlformats.org/drawingml/2006/table">
            <a:tbl>
              <a:tblPr firstRow="1" firstCol="1" bandRow="1">
                <a:tableStyleId>{5C22544A-7EE6-4342-B048-85BDC9FD1C3A}</a:tableStyleId>
              </a:tblPr>
              <a:tblGrid>
                <a:gridCol w="1674813">
                  <a:extLst>
                    <a:ext uri="{9D8B030D-6E8A-4147-A177-3AD203B41FA5}">
                      <a16:colId xmlns:a16="http://schemas.microsoft.com/office/drawing/2014/main" xmlns="" val="20000"/>
                    </a:ext>
                  </a:extLst>
                </a:gridCol>
                <a:gridCol w="1146439">
                  <a:extLst>
                    <a:ext uri="{9D8B030D-6E8A-4147-A177-3AD203B41FA5}">
                      <a16:colId xmlns:a16="http://schemas.microsoft.com/office/drawing/2014/main" xmlns="" val="20001"/>
                    </a:ext>
                  </a:extLst>
                </a:gridCol>
                <a:gridCol w="1146439">
                  <a:extLst>
                    <a:ext uri="{9D8B030D-6E8A-4147-A177-3AD203B41FA5}">
                      <a16:colId xmlns:a16="http://schemas.microsoft.com/office/drawing/2014/main" xmlns="" val="20002"/>
                    </a:ext>
                  </a:extLst>
                </a:gridCol>
                <a:gridCol w="778713">
                  <a:extLst>
                    <a:ext uri="{9D8B030D-6E8A-4147-A177-3AD203B41FA5}">
                      <a16:colId xmlns:a16="http://schemas.microsoft.com/office/drawing/2014/main" xmlns="" val="20004"/>
                    </a:ext>
                  </a:extLst>
                </a:gridCol>
              </a:tblGrid>
              <a:tr h="0">
                <a:tc>
                  <a:txBody>
                    <a:bodyPr/>
                    <a:lstStyle/>
                    <a:p>
                      <a:pPr marL="0" lvl="0" indent="0" algn="ctr">
                        <a:buNone/>
                      </a:pPr>
                      <a:endParaRPr sz="900" b="1" i="0" u="none" strike="noStrike" dirty="0">
                        <a:solidFill>
                          <a:srgbClr val="FFFFFF"/>
                        </a:solidFill>
                        <a:latin typeface="Open Sans"/>
                      </a:endParaRPr>
                    </a:p>
                  </a:txBody>
                  <a:tcPr marL="12700" marR="12700" marT="22087" marB="22087" anchor="ctr">
                    <a:lnL>
                      <a:noFill/>
                    </a:lnL>
                    <a:lnR w="12700">
                      <a:solidFill>
                        <a:srgbClr val="FFFFFF"/>
                      </a:solidFill>
                    </a:lnR>
                    <a:lnT>
                      <a:noFill/>
                    </a:lnT>
                    <a:lnB w="38100">
                      <a:solidFill>
                        <a:srgbClr val="FFFFFF"/>
                      </a:solidFill>
                    </a:lnB>
                    <a:solidFill>
                      <a:srgbClr val="3E7DCC"/>
                    </a:solidFill>
                  </a:tcPr>
                </a:tc>
                <a:tc>
                  <a:txBody>
                    <a:bodyPr/>
                    <a:lstStyle/>
                    <a:p>
                      <a:pPr marL="0" lvl="0" indent="0" algn="ctr">
                        <a:buNone/>
                      </a:pPr>
                      <a:r>
                        <a:rPr sz="900" b="1" i="0" u="none" strike="noStrike" dirty="0">
                          <a:solidFill>
                            <a:srgbClr val="FFFFFF"/>
                          </a:solidFill>
                          <a:latin typeface="Open Sans"/>
                        </a:rPr>
                        <a:t>Άνδρας</a:t>
                      </a:r>
                    </a:p>
                  </a:txBody>
                  <a:tcPr marL="12700" marR="12700" marT="22087" marB="22087" anchor="ctr">
                    <a:lnL w="12700">
                      <a:solidFill>
                        <a:srgbClr val="FFFFFF"/>
                      </a:solidFill>
                    </a:lnL>
                    <a:lnR w="12700">
                      <a:solidFill>
                        <a:srgbClr val="FFFFFF"/>
                      </a:solidFill>
                    </a:lnR>
                    <a:lnT>
                      <a:noFill/>
                    </a:lnT>
                    <a:lnB w="38100">
                      <a:solidFill>
                        <a:srgbClr val="FFFFFF"/>
                      </a:solidFill>
                    </a:lnB>
                    <a:solidFill>
                      <a:srgbClr val="3E7DCC"/>
                    </a:solidFill>
                  </a:tcPr>
                </a:tc>
                <a:tc>
                  <a:txBody>
                    <a:bodyPr/>
                    <a:lstStyle/>
                    <a:p>
                      <a:pPr marL="0" lvl="0" indent="0" algn="ctr">
                        <a:buNone/>
                      </a:pPr>
                      <a:r>
                        <a:rPr sz="900" b="1" i="0" u="none" strike="noStrike" dirty="0">
                          <a:solidFill>
                            <a:srgbClr val="FFFFFF"/>
                          </a:solidFill>
                          <a:latin typeface="Open Sans"/>
                        </a:rPr>
                        <a:t>Γυναίκα</a:t>
                      </a:r>
                    </a:p>
                  </a:txBody>
                  <a:tcPr marL="12700" marR="12700" marT="22087" marB="22087" anchor="ctr">
                    <a:lnL w="12700" cap="flat" cmpd="sng" algn="ctr">
                      <a:solidFill>
                        <a:srgbClr val="FFFFFF"/>
                      </a:solidFill>
                      <a:prstDash val="solid"/>
                      <a:round/>
                      <a:headEnd type="none" w="med" len="med"/>
                      <a:tailEnd type="none" w="med" len="med"/>
                    </a:lnL>
                    <a:lnR w="12700">
                      <a:solidFill>
                        <a:srgbClr val="FFFFFF"/>
                      </a:solidFill>
                    </a:lnR>
                    <a:lnT>
                      <a:noFill/>
                    </a:lnT>
                    <a:lnB w="38100">
                      <a:solidFill>
                        <a:srgbClr val="FFFFFF"/>
                      </a:solidFill>
                    </a:lnB>
                    <a:solidFill>
                      <a:srgbClr val="3E7DCC"/>
                    </a:solidFill>
                  </a:tcPr>
                </a:tc>
                <a:tc>
                  <a:txBody>
                    <a:bodyPr/>
                    <a:lstStyle/>
                    <a:p>
                      <a:pPr marL="0" lvl="0" indent="0" algn="ctr">
                        <a:buNone/>
                      </a:pPr>
                      <a:r>
                        <a:rPr lang="el-GR" sz="900" b="1" i="0" u="none" strike="noStrike" dirty="0" smtClean="0">
                          <a:solidFill>
                            <a:srgbClr val="FFFFFF"/>
                          </a:solidFill>
                          <a:latin typeface="Open Sans"/>
                        </a:rPr>
                        <a:t>ΣΥΝΟΛΟ</a:t>
                      </a:r>
                      <a:endParaRPr sz="900" b="1" i="0" u="none" strike="noStrike" dirty="0">
                        <a:solidFill>
                          <a:srgbClr val="FFFFFF"/>
                        </a:solidFill>
                        <a:latin typeface="Open Sans"/>
                      </a:endParaRPr>
                    </a:p>
                  </a:txBody>
                  <a:tcPr marL="12700" marR="12700" marT="22087" marB="22087" anchor="ctr">
                    <a:lnL w="12700" cap="flat" cmpd="sng" algn="ctr">
                      <a:solidFill>
                        <a:srgbClr val="FFFFFF"/>
                      </a:solidFill>
                      <a:prstDash val="solid"/>
                      <a:round/>
                      <a:headEnd type="none" w="med" len="med"/>
                      <a:tailEnd type="none" w="med" len="med"/>
                    </a:lnL>
                    <a:lnR w="12700">
                      <a:solidFill>
                        <a:srgbClr val="FFFFFF"/>
                      </a:solidFill>
                    </a:lnR>
                    <a:lnT>
                      <a:noFill/>
                    </a:lnT>
                    <a:lnB w="38100" cap="flat" cmpd="sng" algn="ctr">
                      <a:solidFill>
                        <a:srgbClr val="FFFFFF"/>
                      </a:solidFill>
                      <a:prstDash val="solid"/>
                      <a:round/>
                      <a:headEnd type="none" w="med" len="med"/>
                      <a:tailEnd type="none" w="med" len="med"/>
                    </a:lnB>
                    <a:solidFill>
                      <a:srgbClr val="3E7DCC"/>
                    </a:solidFill>
                  </a:tcPr>
                </a:tc>
                <a:extLst>
                  <a:ext uri="{0D108BD9-81ED-4DB2-BD59-A6C34878D82A}">
                    <a16:rowId xmlns:a16="http://schemas.microsoft.com/office/drawing/2014/main" xmlns="" val="10000"/>
                  </a:ext>
                </a:extLst>
              </a:tr>
              <a:tr h="235407">
                <a:tc>
                  <a:txBody>
                    <a:bodyPr/>
                    <a:lstStyle/>
                    <a:p>
                      <a:pPr marL="0" lvl="0" indent="0" algn="ctr">
                        <a:buNone/>
                      </a:pPr>
                      <a:r>
                        <a:rPr sz="900" b="1" i="0" u="none" strike="noStrike" dirty="0" err="1" smtClean="0">
                          <a:solidFill>
                            <a:srgbClr val="FFFFFF"/>
                          </a:solidFill>
                          <a:latin typeface="Open Sans"/>
                        </a:rPr>
                        <a:t>Υψηλότερο</a:t>
                      </a:r>
                      <a:endParaRPr sz="900" b="1" i="0" u="none" strike="noStrike" dirty="0">
                        <a:solidFill>
                          <a:srgbClr val="FFFFFF"/>
                        </a:solidFill>
                        <a:latin typeface="Open Sans"/>
                      </a:endParaRPr>
                    </a:p>
                  </a:txBody>
                  <a:tcPr marL="50800" marR="12700" marT="22087" marB="22087" anchor="ctr">
                    <a:lnL>
                      <a:no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3E7DCC"/>
                    </a:solidFill>
                  </a:tcPr>
                </a:tc>
                <a:tc>
                  <a:txBody>
                    <a:bodyPr/>
                    <a:lstStyle/>
                    <a:p>
                      <a:pPr marL="0" lvl="0" indent="0" algn="ctr">
                        <a:buNone/>
                      </a:pPr>
                      <a:r>
                        <a:rPr sz="900" b="0" i="0" u="none" strike="noStrike" dirty="0">
                          <a:solidFill>
                            <a:srgbClr val="0000FF"/>
                          </a:solidFill>
                          <a:latin typeface="Open Sans"/>
                        </a:rPr>
                        <a:t>52%</a:t>
                      </a:r>
                    </a:p>
                  </a:txBody>
                  <a:tcPr marL="12700" marR="12700" marT="22087" marB="22087"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900" b="0" i="0" u="none" strike="noStrike" dirty="0">
                          <a:solidFill>
                            <a:srgbClr val="FF0000"/>
                          </a:solidFill>
                          <a:latin typeface="Open Sans"/>
                        </a:rPr>
                        <a:t>48%</a:t>
                      </a:r>
                    </a:p>
                  </a:txBody>
                  <a:tcPr marL="12700" marR="12700" marT="22087" marB="22087" anchor="ctr">
                    <a:lnL w="12700">
                      <a:solidFill>
                        <a:srgbClr val="FFFFFF"/>
                      </a:solidFill>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900" b="0" i="0" u="none" strike="noStrike" dirty="0">
                          <a:solidFill>
                            <a:srgbClr val="000000"/>
                          </a:solidFill>
                          <a:latin typeface="Open Sans"/>
                        </a:rPr>
                        <a:t>50%</a:t>
                      </a:r>
                    </a:p>
                  </a:txBody>
                  <a:tcPr marL="12700" marR="12700" marT="22087" marB="22087" anchor="ctr">
                    <a:lnL w="12700" cap="flat" cmpd="sng" algn="ctr">
                      <a:solidFill>
                        <a:srgbClr val="FFFFFF"/>
                      </a:solid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9"/>
                    </a:solidFill>
                  </a:tcPr>
                </a:tc>
                <a:extLst>
                  <a:ext uri="{0D108BD9-81ED-4DB2-BD59-A6C34878D82A}">
                    <a16:rowId xmlns:a16="http://schemas.microsoft.com/office/drawing/2014/main" xmlns="" val="10001"/>
                  </a:ext>
                </a:extLst>
              </a:tr>
              <a:tr h="235407">
                <a:tc>
                  <a:txBody>
                    <a:bodyPr/>
                    <a:lstStyle/>
                    <a:p>
                      <a:pPr marL="0" lvl="0" indent="0" algn="ctr">
                        <a:buNone/>
                      </a:pPr>
                      <a:r>
                        <a:rPr sz="900" b="1" i="0" u="none" strike="noStrike" dirty="0" err="1" smtClean="0">
                          <a:solidFill>
                            <a:srgbClr val="FFFFFF"/>
                          </a:solidFill>
                          <a:latin typeface="Open Sans"/>
                        </a:rPr>
                        <a:t>Ίσ</a:t>
                      </a:r>
                      <a:r>
                        <a:rPr lang="el-GR" sz="900" b="1" i="0" u="none" strike="noStrike" dirty="0" smtClean="0">
                          <a:solidFill>
                            <a:srgbClr val="FFFFFF"/>
                          </a:solidFill>
                          <a:latin typeface="Open Sans"/>
                        </a:rPr>
                        <a:t>ο</a:t>
                      </a:r>
                      <a:endParaRPr sz="900" b="1" i="0" u="none" strike="noStrike" dirty="0">
                        <a:solidFill>
                          <a:srgbClr val="FFFFFF"/>
                        </a:solidFill>
                        <a:latin typeface="Open Sans"/>
                      </a:endParaRPr>
                    </a:p>
                  </a:txBody>
                  <a:tcPr marL="50800" marR="12700" marT="22087" marB="22087"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3E7DCC"/>
                    </a:solidFill>
                  </a:tcPr>
                </a:tc>
                <a:tc>
                  <a:txBody>
                    <a:bodyPr/>
                    <a:lstStyle/>
                    <a:p>
                      <a:pPr marL="0" lvl="0" indent="0" algn="ctr">
                        <a:buNone/>
                      </a:pPr>
                      <a:r>
                        <a:rPr sz="900" b="0" i="0" u="none" strike="noStrike" dirty="0">
                          <a:solidFill>
                            <a:srgbClr val="FF0000"/>
                          </a:solidFill>
                          <a:latin typeface="Open Sans"/>
                        </a:rPr>
                        <a:t>43%</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900" b="0" i="0" u="none" strike="noStrike" dirty="0">
                          <a:solidFill>
                            <a:srgbClr val="0000FF"/>
                          </a:solidFill>
                          <a:latin typeface="Open Sans"/>
                        </a:rPr>
                        <a:t>48%</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900" b="0" i="0" u="none" strike="noStrike" dirty="0">
                          <a:solidFill>
                            <a:srgbClr val="000000"/>
                          </a:solidFill>
                          <a:latin typeface="Open Sans"/>
                        </a:rPr>
                        <a:t>46%</a:t>
                      </a:r>
                    </a:p>
                  </a:txBody>
                  <a:tcPr marL="12700" marR="12700" marT="22087" marB="22087"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9"/>
                    </a:solidFill>
                  </a:tcPr>
                </a:tc>
                <a:extLst>
                  <a:ext uri="{0D108BD9-81ED-4DB2-BD59-A6C34878D82A}">
                    <a16:rowId xmlns:a16="http://schemas.microsoft.com/office/drawing/2014/main" xmlns="" val="10003"/>
                  </a:ext>
                </a:extLst>
              </a:tr>
              <a:tr h="235407">
                <a:tc>
                  <a:txBody>
                    <a:bodyPr/>
                    <a:lstStyle/>
                    <a:p>
                      <a:pPr marL="0" lvl="0" indent="0" algn="ctr">
                        <a:buNone/>
                      </a:pPr>
                      <a:r>
                        <a:rPr sz="900" b="1" i="0" u="none" strike="noStrike" dirty="0" err="1">
                          <a:solidFill>
                            <a:srgbClr val="FFFFFF"/>
                          </a:solidFill>
                          <a:latin typeface="Open Sans"/>
                        </a:rPr>
                        <a:t>Χαμηλότερο</a:t>
                      </a:r>
                      <a:r>
                        <a:rPr sz="900" b="1" i="0" u="none" strike="noStrike" dirty="0">
                          <a:solidFill>
                            <a:srgbClr val="FFFFFF"/>
                          </a:solidFill>
                          <a:latin typeface="Open Sans"/>
                        </a:rPr>
                        <a:t> </a:t>
                      </a:r>
                    </a:p>
                  </a:txBody>
                  <a:tcPr marL="50800" marR="12700" marT="22087" marB="22087"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3E7DCC"/>
                    </a:solidFill>
                  </a:tcPr>
                </a:tc>
                <a:tc>
                  <a:txBody>
                    <a:bodyPr/>
                    <a:lstStyle/>
                    <a:p>
                      <a:pPr marL="0" lvl="0" indent="0" algn="ctr">
                        <a:buNone/>
                      </a:pPr>
                      <a:r>
                        <a:rPr sz="900" b="0" i="0" u="none" strike="noStrike" dirty="0">
                          <a:solidFill>
                            <a:srgbClr val="000000"/>
                          </a:solidFill>
                          <a:latin typeface="Open Sans"/>
                        </a:rPr>
                        <a:t>3%</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900" b="0" i="0" u="none" strike="noStrike" dirty="0">
                          <a:solidFill>
                            <a:srgbClr val="000000"/>
                          </a:solidFill>
                          <a:latin typeface="Open Sans"/>
                        </a:rPr>
                        <a:t>3%</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900" b="0" i="0" u="none" strike="noStrike" dirty="0">
                          <a:solidFill>
                            <a:srgbClr val="000000"/>
                          </a:solidFill>
                          <a:latin typeface="Open Sans"/>
                        </a:rPr>
                        <a:t>3%</a:t>
                      </a:r>
                    </a:p>
                  </a:txBody>
                  <a:tcPr marL="12700" marR="12700" marT="22087" marB="22087"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9"/>
                    </a:solidFill>
                  </a:tcPr>
                </a:tc>
                <a:extLst>
                  <a:ext uri="{0D108BD9-81ED-4DB2-BD59-A6C34878D82A}">
                    <a16:rowId xmlns:a16="http://schemas.microsoft.com/office/drawing/2014/main" xmlns="" val="10005"/>
                  </a:ext>
                </a:extLst>
              </a:tr>
              <a:tr h="235407">
                <a:tc>
                  <a:txBody>
                    <a:bodyPr/>
                    <a:lstStyle/>
                    <a:p>
                      <a:pPr marL="0" lvl="0" indent="0" algn="ctr">
                        <a:buNone/>
                      </a:pPr>
                      <a:r>
                        <a:rPr sz="900" b="1" i="0" u="none" strike="noStrike" dirty="0">
                          <a:solidFill>
                            <a:srgbClr val="FFFFFF"/>
                          </a:solidFill>
                          <a:latin typeface="Open Sans"/>
                        </a:rPr>
                        <a:t>Δε γνωρίζω / Δεν έχω γνώμη</a:t>
                      </a:r>
                    </a:p>
                  </a:txBody>
                  <a:tcPr marL="50800" marR="12700" marT="22087" marB="22087"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3E7DCC"/>
                    </a:solidFill>
                  </a:tcPr>
                </a:tc>
                <a:tc>
                  <a:txBody>
                    <a:bodyPr/>
                    <a:lstStyle/>
                    <a:p>
                      <a:pPr marL="0" lvl="0" indent="0" algn="ctr">
                        <a:buNone/>
                      </a:pPr>
                      <a:r>
                        <a:rPr sz="900" b="0" i="0" u="none" strike="noStrike" dirty="0">
                          <a:solidFill>
                            <a:srgbClr val="0000FF"/>
                          </a:solidFill>
                          <a:latin typeface="Open Sans"/>
                        </a:rPr>
                        <a:t>1%</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900" b="0" i="0" u="none" strike="noStrike" dirty="0">
                          <a:solidFill>
                            <a:srgbClr val="FF0000"/>
                          </a:solidFill>
                          <a:latin typeface="Open Sans"/>
                        </a:rPr>
                        <a:t>0%</a:t>
                      </a:r>
                    </a:p>
                  </a:txBody>
                  <a:tcPr marL="12700" marR="12700" marT="22087" marB="22087"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lnB>
                    <a:solidFill>
                      <a:srgbClr val="E7EFF9"/>
                    </a:solidFill>
                  </a:tcPr>
                </a:tc>
                <a:tc>
                  <a:txBody>
                    <a:bodyPr/>
                    <a:lstStyle/>
                    <a:p>
                      <a:pPr marL="0" lvl="0" indent="0" algn="ctr">
                        <a:buNone/>
                      </a:pPr>
                      <a:r>
                        <a:rPr sz="900" b="0" i="0" u="none" strike="noStrike" dirty="0">
                          <a:solidFill>
                            <a:srgbClr val="000000"/>
                          </a:solidFill>
                          <a:latin typeface="Open Sans"/>
                        </a:rPr>
                        <a:t>1%</a:t>
                      </a:r>
                    </a:p>
                  </a:txBody>
                  <a:tcPr marL="12700" marR="12700" marT="22087" marB="22087"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FF9"/>
                    </a:solidFill>
                  </a:tcPr>
                </a:tc>
                <a:extLst>
                  <a:ext uri="{0D108BD9-81ED-4DB2-BD59-A6C34878D82A}">
                    <a16:rowId xmlns:a16="http://schemas.microsoft.com/office/drawing/2014/main" xmlns="" val="10007"/>
                  </a:ext>
                </a:extLst>
              </a:tr>
            </a:tbl>
          </a:graphicData>
        </a:graphic>
      </p:graphicFrame>
      <p:sp>
        <p:nvSpPr>
          <p:cNvPr id="19" name="18 - Ορθογώνιο"/>
          <p:cNvSpPr/>
          <p:nvPr/>
        </p:nvSpPr>
        <p:spPr>
          <a:xfrm>
            <a:off x="8659091" y="3879272"/>
            <a:ext cx="2288771" cy="41840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TextBox"/>
          <p:cNvSpPr txBox="1"/>
          <p:nvPr/>
        </p:nvSpPr>
        <p:spPr>
          <a:xfrm>
            <a:off x="3300152" y="6309360"/>
            <a:ext cx="2751074" cy="400110"/>
          </a:xfrm>
          <a:prstGeom prst="rect">
            <a:avLst/>
          </a:prstGeom>
          <a:noFill/>
        </p:spPr>
        <p:txBody>
          <a:bodyPr wrap="none" rtlCol="0">
            <a:spAutoFit/>
          </a:bodyPr>
          <a:lstStyle/>
          <a:p>
            <a:r>
              <a:rPr lang="el-GR" sz="1000" dirty="0" smtClean="0"/>
              <a:t>*Ενδεικτικά αποτελέσματα, Δείγμα &lt;100 ατόμων</a:t>
            </a:r>
          </a:p>
          <a:p>
            <a:r>
              <a:rPr lang="el-GR" sz="1000" dirty="0" smtClean="0"/>
              <a:t>**Ενδεικτικά αποτελέσματα, Δείγμα &lt;60 ατόμων</a:t>
            </a:r>
            <a:endParaRPr lang="el-GR" sz="1000" dirty="0"/>
          </a:p>
        </p:txBody>
      </p:sp>
    </p:spTree>
    <p:extLst>
      <p:ext uri="{BB962C8B-B14F-4D97-AF65-F5344CB8AC3E}">
        <p14:creationId xmlns:p14="http://schemas.microsoft.com/office/powerpoint/2010/main" xmlns="" val="3615893777"/>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Παρουσίαση.pptx [Μόνο για ανάγνωση]" id="{F9F0B9DC-9C09-4CA0-95EB-F133741420E2}" vid="{01B904DF-F2E9-4333-9E33-AFAC68FE67BC}"/>
    </a:ext>
  </a:extLst>
</a:theme>
</file>

<file path=ppt/theme/theme2.xml><?xml version="1.0" encoding="utf-8"?>
<a:theme xmlns:a="http://schemas.openxmlformats.org/drawingml/2006/main" name="Προσαρμοσμένη σχεδίαση">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Παρουσίαση.pptx [Μόνο για ανάγνωση]" id="{F9F0B9DC-9C09-4CA0-95EB-F133741420E2}" vid="{F27C3CF1-9F4B-4CDD-86D8-DBA4E4DACF82}"/>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Πρότυπο παρουσίασης για συνάντηση προσωπικού</Template>
  <TotalTime>3728</TotalTime>
  <Words>2842</Words>
  <Application>Microsoft Office PowerPoint</Application>
  <PresentationFormat>Προσαρμογή</PresentationFormat>
  <Paragraphs>559</Paragraphs>
  <Slides>25</Slides>
  <Notes>0</Notes>
  <HiddenSlides>0</HiddenSlides>
  <MMClips>0</MMClips>
  <ScaleCrop>false</ScaleCrop>
  <HeadingPairs>
    <vt:vector size="4" baseType="variant">
      <vt:variant>
        <vt:lpstr>Θέμα</vt:lpstr>
      </vt:variant>
      <vt:variant>
        <vt:i4>2</vt:i4>
      </vt:variant>
      <vt:variant>
        <vt:lpstr>Τίτλοι διαφανειών</vt:lpstr>
      </vt:variant>
      <vt:variant>
        <vt:i4>25</vt:i4>
      </vt:variant>
    </vt:vector>
  </HeadingPairs>
  <TitlesOfParts>
    <vt:vector size="27" baseType="lpstr">
      <vt:lpstr>Θέμα του Office</vt:lpstr>
      <vt:lpstr>Προσαρμοσμένη σχεδίαση</vt:lpstr>
      <vt:lpstr>Διαφάνεια 1</vt:lpstr>
      <vt:lpstr>Στόχοι του έργου </vt:lpstr>
      <vt:lpstr>Ταυτότητα Έρευνας </vt:lpstr>
      <vt:lpstr>Εισαγωγικά στοιχεία και ερευνητικές υποθέσεις</vt:lpstr>
      <vt:lpstr>Εισαγωγικά στοιχεία και ερευνητικές υποθέσεις</vt:lpstr>
      <vt:lpstr>Θεωρητικό πλαίσιο, σύντομη επισκόπηση και πρόσφατες εξελίξεις</vt:lpstr>
      <vt:lpstr>Βασικά Ευρήματα</vt:lpstr>
      <vt:lpstr>Βασικά Ευρήματα   Αυτοαξιολόγηση σε σχέση με τις ανάγκες        στην εργασία </vt:lpstr>
      <vt:lpstr>Βασικά Ευρήματα   Αυτοαξιολόγηση σε σχέση με τις ανάγκες        στην εργασία </vt:lpstr>
      <vt:lpstr>Βασικά Ευρήματα   Αυτοαξιολόγηση σε σχέση με τις ανάγκες        στην εργασία </vt:lpstr>
      <vt:lpstr>Βασικά Ευρήματα   Αυτοαξιολόγηση σε σχέση με τις ανάγκες        στην εργασία</vt:lpstr>
      <vt:lpstr>Βασικά Ευρήματα   Αυτοαξιολόγηση σε σχέση με τις       ανάγκες στην εργασία</vt:lpstr>
      <vt:lpstr>Βασικά Ευρήματα    Χρήση Η/Υ στην εργασία</vt:lpstr>
      <vt:lpstr>Βασικά Ευρήματα    Χρήση Η/Υ στην εργασία</vt:lpstr>
      <vt:lpstr>Βασικά Ευρήματα   επίδραση της πανδημίας στις      απαιτούμενες / ζητούμενες δεξιότητες και λειτουργίες</vt:lpstr>
      <vt:lpstr>Βασικά Ευρήματα    θέματα κατάρτισης</vt:lpstr>
      <vt:lpstr>Βασικά Ευρήματα    θέματα κατάρτισης</vt:lpstr>
      <vt:lpstr>Βασικά Ευρήματα    θέματα κατάρτισης</vt:lpstr>
      <vt:lpstr>Θέματα εκπαίδευσης, δεξιοτήτων, αναντιστοιχιών και περιφερειακών ανισοτήτων</vt:lpstr>
      <vt:lpstr>Θέματα κατάρτισης και νέων τεχνολογιών ως προς τις εργασιακές σχέσεις</vt:lpstr>
      <vt:lpstr>Επίδραση της πανδημίας στις απαιτούμενες/ζητούμενες δεξιότητες και λειτουργίες</vt:lpstr>
      <vt:lpstr>Το μέλλον της εργασίας</vt:lpstr>
      <vt:lpstr>Συμπεράσματα</vt:lpstr>
      <vt:lpstr>Προτάσεις πολιτικής</vt:lpstr>
      <vt:lpstr>Διαφάνεια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Παρασκευάς Λιντζέρης</dc:title>
  <dc:creator>Πάρης Λιντζέρης</dc:creator>
  <cp:lastModifiedBy>Alexander Temekenidis</cp:lastModifiedBy>
  <cp:revision>284</cp:revision>
  <cp:lastPrinted>2023-02-07T10:46:04Z</cp:lastPrinted>
  <dcterms:created xsi:type="dcterms:W3CDTF">2023-01-19T10:37:57Z</dcterms:created>
  <dcterms:modified xsi:type="dcterms:W3CDTF">2023-06-11T15:58:01Z</dcterms:modified>
</cp:coreProperties>
</file>