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handoutMasterIdLst>
    <p:handoutMasterId r:id="rId14"/>
  </p:handoutMasterIdLst>
  <p:sldIdLst>
    <p:sldId id="307" r:id="rId3"/>
    <p:sldId id="308" r:id="rId4"/>
    <p:sldId id="305" r:id="rId5"/>
    <p:sldId id="310" r:id="rId6"/>
    <p:sldId id="312" r:id="rId7"/>
    <p:sldId id="309" r:id="rId8"/>
    <p:sldId id="313" r:id="rId9"/>
    <p:sldId id="314" r:id="rId10"/>
    <p:sldId id="315" r:id="rId11"/>
    <p:sldId id="294" r:id="rId12"/>
  </p:sldIdLst>
  <p:sldSz cx="12192000" cy="6858000"/>
  <p:notesSz cx="6735763" cy="98663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F8C"/>
    <a:srgbClr val="CEB02C"/>
    <a:srgbClr val="7E2D40"/>
    <a:srgbClr val="FF8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98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144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8D9BA-7F0B-47DF-8843-9F25633C0CA0}" type="datetimeFigureOut">
              <a:rPr lang="el-GR" smtClean="0"/>
              <a:t>6/6/2023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5369E-F70C-4B50-9AD0-EB78C4B0F1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3375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107D0-C6C1-4F6A-B248-75DD8C0BEF27}" type="datetimeFigureOut">
              <a:rPr lang="el-GR" smtClean="0"/>
              <a:t>6/6/2023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F3D86-F1F5-407C-ABB5-5D29C5F50A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7266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FF3D86-F1F5-407C-ABB5-5D29C5F50A16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9460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FF3D86-F1F5-407C-ABB5-5D29C5F50A16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539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FF3D86-F1F5-407C-ABB5-5D29C5F50A16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1050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FF3D86-F1F5-407C-ABB5-5D29C5F50A16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2728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Θέση κειμένου 18"/>
          <p:cNvSpPr>
            <a:spLocks noGrp="1"/>
          </p:cNvSpPr>
          <p:nvPr>
            <p:ph type="body" sz="quarter" idx="10" hasCustomPrompt="1"/>
          </p:nvPr>
        </p:nvSpPr>
        <p:spPr>
          <a:xfrm>
            <a:off x="5181600" y="2900363"/>
            <a:ext cx="2536825" cy="45243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233F8C"/>
                </a:solidFill>
              </a:defRPr>
            </a:lvl1pPr>
          </a:lstStyle>
          <a:p>
            <a:pPr lvl="0"/>
            <a:r>
              <a:rPr lang="el-GR" dirty="0"/>
              <a:t>Ονοματεπώνυμο</a:t>
            </a:r>
          </a:p>
        </p:txBody>
      </p:sp>
      <p:sp>
        <p:nvSpPr>
          <p:cNvPr id="20" name="Θέση κειμένου 18"/>
          <p:cNvSpPr>
            <a:spLocks noGrp="1"/>
          </p:cNvSpPr>
          <p:nvPr>
            <p:ph type="body" sz="quarter" idx="11" hasCustomPrompt="1"/>
          </p:nvPr>
        </p:nvSpPr>
        <p:spPr>
          <a:xfrm>
            <a:off x="5181599" y="3678839"/>
            <a:ext cx="2536825" cy="45243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l-GR" dirty="0"/>
              <a:t>Ιδιότητα</a:t>
            </a:r>
          </a:p>
        </p:txBody>
      </p:sp>
      <p:sp>
        <p:nvSpPr>
          <p:cNvPr id="21" name="Θέση κειμένου 18"/>
          <p:cNvSpPr>
            <a:spLocks noGrp="1"/>
          </p:cNvSpPr>
          <p:nvPr>
            <p:ph type="body" sz="quarter" idx="12" hasCustomPrompt="1"/>
          </p:nvPr>
        </p:nvSpPr>
        <p:spPr>
          <a:xfrm>
            <a:off x="8044247" y="2900363"/>
            <a:ext cx="3735861" cy="1811680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l-GR" dirty="0"/>
              <a:t>Τίτλος παρουσίασης</a:t>
            </a:r>
          </a:p>
        </p:txBody>
      </p:sp>
      <p:cxnSp>
        <p:nvCxnSpPr>
          <p:cNvPr id="23" name="Ευθεία γραμμή σύνδεσης 22"/>
          <p:cNvCxnSpPr/>
          <p:nvPr userDrawn="1"/>
        </p:nvCxnSpPr>
        <p:spPr>
          <a:xfrm>
            <a:off x="7834184" y="2900363"/>
            <a:ext cx="0" cy="1992913"/>
          </a:xfrm>
          <a:prstGeom prst="line">
            <a:avLst/>
          </a:prstGeom>
          <a:ln w="28575">
            <a:solidFill>
              <a:srgbClr val="CEB02C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31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/>
          <p:cNvSpPr/>
          <p:nvPr userDrawn="1"/>
        </p:nvSpPr>
        <p:spPr>
          <a:xfrm>
            <a:off x="330541" y="160528"/>
            <a:ext cx="461319" cy="448106"/>
          </a:xfrm>
          <a:prstGeom prst="rect">
            <a:avLst/>
          </a:prstGeom>
          <a:solidFill>
            <a:srgbClr val="233F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3830594" y="543095"/>
            <a:ext cx="7463482" cy="698199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233F8C"/>
                </a:solidFill>
                <a:latin typeface="+mn-lt"/>
              </a:defRPr>
            </a:lvl1pPr>
          </a:lstStyle>
          <a:p>
            <a:r>
              <a:rPr lang="el-GR" dirty="0"/>
              <a:t>Περιεχόμενα παρουσίασης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 hasCustomPrompt="1"/>
          </p:nvPr>
        </p:nvSpPr>
        <p:spPr>
          <a:xfrm>
            <a:off x="3842950" y="1575530"/>
            <a:ext cx="7451126" cy="484174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dirty="0"/>
              <a:t>κείμενο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345988" y="177970"/>
            <a:ext cx="397476" cy="365125"/>
          </a:xfrm>
        </p:spPr>
        <p:txBody>
          <a:bodyPr/>
          <a:lstStyle>
            <a:lvl1pPr>
              <a:defRPr sz="1400" b="1">
                <a:solidFill>
                  <a:srgbClr val="CEB02C"/>
                </a:solidFill>
              </a:defRPr>
            </a:lvl1pPr>
          </a:lstStyle>
          <a:p>
            <a:fld id="{3842428D-0812-44E2-9FBD-553AB4E1DE8E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87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 userDrawn="1"/>
        </p:nvSpPr>
        <p:spPr>
          <a:xfrm>
            <a:off x="330541" y="160528"/>
            <a:ext cx="461319" cy="448106"/>
          </a:xfrm>
          <a:prstGeom prst="rect">
            <a:avLst/>
          </a:prstGeom>
          <a:solidFill>
            <a:srgbClr val="233F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3525796" y="360532"/>
            <a:ext cx="8017476" cy="1325563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233F8C"/>
                </a:solidFill>
                <a:latin typeface="+mn-lt"/>
              </a:defRPr>
            </a:lvl1pPr>
          </a:lstStyle>
          <a:p>
            <a:r>
              <a:rPr lang="el-GR" dirty="0"/>
              <a:t>Τίτλος διαφάνειας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3525795" y="1825624"/>
            <a:ext cx="8017477" cy="459988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l-GR" dirty="0"/>
              <a:t>κείμενο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359857" y="177970"/>
            <a:ext cx="402689" cy="365125"/>
          </a:xfrm>
        </p:spPr>
        <p:txBody>
          <a:bodyPr/>
          <a:lstStyle>
            <a:lvl1pPr>
              <a:defRPr sz="1400" b="1">
                <a:solidFill>
                  <a:srgbClr val="CEB02C"/>
                </a:solidFill>
              </a:defRPr>
            </a:lvl1pPr>
          </a:lstStyle>
          <a:p>
            <a:fld id="{3842428D-0812-44E2-9FBD-553AB4E1DE8E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47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BEFF-9A5B-4352-8509-F8580FB6EEAF}" type="slidenum">
              <a:rPr lang="el-GR" smtClean="0"/>
              <a:t>‹#›</a:t>
            </a:fld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"/>
            <a:ext cx="12192000" cy="685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96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2428D-0812-44E2-9FBD-553AB4E1DE8E}" type="slidenum">
              <a:rPr lang="el-GR" smtClean="0"/>
              <a:t>‹#›</a:t>
            </a:fld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34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74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l-GR" sz="2000" dirty="0"/>
              <a:t>Γεράσιμος </a:t>
            </a:r>
            <a:r>
              <a:rPr lang="el-GR" sz="2000" dirty="0" err="1"/>
              <a:t>Κάρουλας</a:t>
            </a:r>
            <a:endParaRPr lang="el-GR" sz="200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quarter" idx="11"/>
          </p:nvPr>
        </p:nvSpPr>
        <p:spPr>
          <a:xfrm>
            <a:off x="5068389" y="3678839"/>
            <a:ext cx="2650035" cy="769336"/>
          </a:xfrm>
        </p:spPr>
        <p:txBody>
          <a:bodyPr>
            <a:noAutofit/>
          </a:bodyPr>
          <a:lstStyle/>
          <a:p>
            <a:pPr algn="ctr"/>
            <a:r>
              <a:rPr lang="el-GR" dirty="0"/>
              <a:t>Επίκουρος Καθηγητής,   Τμήμα Πολιτικής Επιστήμης, Πανεπιστήμιο Κρήτης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200" dirty="0"/>
              <a:t>Αποτελέσματα εργαστηρίου κοινωνικού διαλόγου εργοδοτών</a:t>
            </a:r>
          </a:p>
        </p:txBody>
      </p:sp>
    </p:spTree>
    <p:extLst>
      <p:ext uri="{BB962C8B-B14F-4D97-AF65-F5344CB8AC3E}">
        <p14:creationId xmlns:p14="http://schemas.microsoft.com/office/powerpoint/2010/main" val="649516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400818" y="147707"/>
            <a:ext cx="446470" cy="425649"/>
          </a:xfrm>
        </p:spPr>
        <p:txBody>
          <a:bodyPr/>
          <a:lstStyle/>
          <a:p>
            <a:pPr algn="ctr"/>
            <a:fld id="{3842428D-0812-44E2-9FBD-553AB4E1DE8E}" type="slidenum">
              <a:rPr lang="el-GR" smtClean="0"/>
              <a:pPr algn="ctr"/>
              <a:t>10</a:t>
            </a:fld>
            <a:endParaRPr lang="el-GR" dirty="0"/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89E76524-95F0-4B25-948A-9974432D5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6042" y="200711"/>
            <a:ext cx="8017477" cy="4599889"/>
          </a:xfrm>
        </p:spPr>
        <p:txBody>
          <a:bodyPr/>
          <a:lstStyle/>
          <a:p>
            <a:pPr algn="ctr">
              <a:spcBef>
                <a:spcPts val="0"/>
              </a:spcBef>
            </a:pPr>
            <a:endParaRPr lang="el-GR" sz="2000" b="1" dirty="0">
              <a:solidFill>
                <a:srgbClr val="7E2D40"/>
              </a:solidFill>
              <a:ea typeface="+mj-ea"/>
              <a:cs typeface="+mj-cs"/>
            </a:endParaRPr>
          </a:p>
          <a:p>
            <a:pPr algn="ctr">
              <a:spcBef>
                <a:spcPts val="0"/>
              </a:spcBef>
            </a:pPr>
            <a:endParaRPr lang="el-GR" sz="2000" b="1" dirty="0">
              <a:solidFill>
                <a:srgbClr val="7E2D40"/>
              </a:solidFill>
              <a:ea typeface="+mj-ea"/>
              <a:cs typeface="+mj-cs"/>
            </a:endParaRPr>
          </a:p>
          <a:p>
            <a:pPr algn="ctr">
              <a:spcBef>
                <a:spcPts val="0"/>
              </a:spcBef>
            </a:pPr>
            <a:endParaRPr lang="el-GR" sz="2000" b="1" dirty="0">
              <a:solidFill>
                <a:srgbClr val="7E2D40"/>
              </a:solidFill>
              <a:ea typeface="+mj-ea"/>
              <a:cs typeface="+mj-cs"/>
            </a:endParaRPr>
          </a:p>
          <a:p>
            <a:pPr algn="ctr">
              <a:spcBef>
                <a:spcPts val="0"/>
              </a:spcBef>
            </a:pPr>
            <a:endParaRPr lang="el-GR" sz="2000" b="1" dirty="0">
              <a:solidFill>
                <a:srgbClr val="7E2D40"/>
              </a:solidFill>
              <a:ea typeface="+mj-ea"/>
              <a:cs typeface="+mj-cs"/>
            </a:endParaRPr>
          </a:p>
          <a:p>
            <a:pPr algn="ctr">
              <a:spcBef>
                <a:spcPts val="0"/>
              </a:spcBef>
            </a:pPr>
            <a:endParaRPr lang="el-GR" sz="2000" b="1" dirty="0">
              <a:solidFill>
                <a:srgbClr val="7E2D40"/>
              </a:solidFill>
              <a:ea typeface="+mj-ea"/>
              <a:cs typeface="+mj-cs"/>
            </a:endParaRPr>
          </a:p>
          <a:p>
            <a:pPr algn="ctr">
              <a:spcBef>
                <a:spcPts val="0"/>
              </a:spcBef>
            </a:pPr>
            <a:endParaRPr lang="el-GR" sz="2000" b="1" dirty="0">
              <a:solidFill>
                <a:srgbClr val="7E2D40"/>
              </a:solidFill>
              <a:ea typeface="+mj-ea"/>
              <a:cs typeface="+mj-cs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4483654" y="3790624"/>
            <a:ext cx="67028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l-GR" sz="12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ΠΡΑΞΗ «ΠΑΡΕΜΒΑΣΕΙΣ ΤΩΝ  ΚΟΙΝΩΝΙΚΩΝ ΕΤΑΙΡΩΝ ΓΙΑ ΤΗ ΔΙΕΡΕΥΝΗΣΗ  ΔΕΞΙΟΤΗΤΩΝ ΣΤΟ ΠΛΑΙΣΙΟ ΤΟΥ ΜΗΧΑΝΙΣΜΟΥ ΔΙΑΓΝΩΣΗΣ ΑΝΑΓΚΩΝ ΤΗΣ ΑΓΟΡΑΣ ΕΡΓΑΣΙΑΣ» (ΟΠΣ 5031891) ΤΟΥ ΕΠ «ΑΝΑΠΤΥΞΗ ΑΝΘΡΩΠΙΝΟΥ ΔΥΝΑΜΙΚΟΥ, ΕΚΠΑΙΔΕΥΣΗ &amp; ΔΙΑ ΒΙΟΥ ΜΑΘΗΣΗΣ 2014 – 2020»</a:t>
            </a:r>
            <a:endParaRPr lang="el-GR" sz="12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654" y="4560547"/>
            <a:ext cx="6605016" cy="993648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765" y="1039017"/>
            <a:ext cx="2771429" cy="809524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0156" y="1039018"/>
            <a:ext cx="2024741" cy="638096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8347" y="2270640"/>
            <a:ext cx="1796550" cy="644415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654" y="2287797"/>
            <a:ext cx="3519889" cy="66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57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Περιγραφή του Έργου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25795" y="1459832"/>
            <a:ext cx="8345363" cy="5277852"/>
          </a:xfrm>
        </p:spPr>
        <p:txBody>
          <a:bodyPr>
            <a:normAutofit lnSpcReduction="10000"/>
          </a:bodyPr>
          <a:lstStyle/>
          <a:p>
            <a:r>
              <a:rPr lang="el-GR" b="1" dirty="0"/>
              <a:t>Τίτλος Έργου: </a:t>
            </a:r>
            <a:r>
              <a:rPr lang="el-GR" b="1" i="1" dirty="0"/>
              <a:t>«</a:t>
            </a:r>
            <a:r>
              <a:rPr lang="el-GR" i="1" dirty="0"/>
              <a:t>Εκπόνηση μελέτης αποτίμησης επιπτώσεων πολιτικών δεξιοτήτων εκ μέρους των εργοδοτών και συμμετοχή στη οργάνωση και υλοποίηση εργαστηρίου κοινωνικού διαλόγου»</a:t>
            </a:r>
          </a:p>
          <a:p>
            <a:r>
              <a:rPr lang="el-GR" b="1" dirty="0"/>
              <a:t>Διάρκεια Έργου: </a:t>
            </a:r>
            <a:r>
              <a:rPr lang="el-GR" dirty="0"/>
              <a:t>Σεπτέμβριος 2022 – Ιούνιος 2023</a:t>
            </a:r>
          </a:p>
          <a:p>
            <a:r>
              <a:rPr lang="el-GR" b="1" dirty="0"/>
              <a:t>Στόχοι του Έργου: </a:t>
            </a:r>
            <a:r>
              <a:rPr lang="el-GR" b="1" dirty="0">
                <a:solidFill>
                  <a:srgbClr val="002060"/>
                </a:solidFill>
              </a:rPr>
              <a:t>α)</a:t>
            </a:r>
            <a:r>
              <a:rPr lang="el-GR" b="1" dirty="0"/>
              <a:t> </a:t>
            </a:r>
            <a:r>
              <a:rPr lang="el-GR" dirty="0"/>
              <a:t>καταγραφή της υφιστάμενης κατάστασης για την υιοθέτηση πολιτικών για τις δεξιότητες στην Ελλάδα, τη διάγνωση αναγκών δεξιοτήτων και την σχέση τους με τις ανάγκες των επιχειρήσεων και την αγορά εργασίας </a:t>
            </a:r>
            <a:r>
              <a:rPr lang="el-GR" b="1" dirty="0">
                <a:solidFill>
                  <a:srgbClr val="002060"/>
                </a:solidFill>
              </a:rPr>
              <a:t>β)</a:t>
            </a:r>
            <a:r>
              <a:rPr lang="el-GR" b="1" dirty="0"/>
              <a:t> </a:t>
            </a:r>
            <a:r>
              <a:rPr lang="el-GR" dirty="0"/>
              <a:t>διαμόρφωση προτάσεων πολιτικής για την ανάπτυξη ενός αποτελεσματικού συστήματος πολιτικών δεξιοτήτων</a:t>
            </a:r>
          </a:p>
          <a:p>
            <a:r>
              <a:rPr lang="el-GR" b="1" dirty="0"/>
              <a:t>Κύρια παραδοτέα: </a:t>
            </a:r>
            <a:r>
              <a:rPr lang="el-GR" b="1" dirty="0">
                <a:solidFill>
                  <a:srgbClr val="002060"/>
                </a:solidFill>
              </a:rPr>
              <a:t>α)</a:t>
            </a:r>
            <a:r>
              <a:rPr lang="el-GR" b="1" dirty="0"/>
              <a:t> </a:t>
            </a:r>
            <a:r>
              <a:rPr lang="el-GR" dirty="0"/>
              <a:t>πρόταση μεθοδολογικής προσέγγισης για την υλοποίηση του Έργου (εργαστήριο κοινωνικού διαλόγου, </a:t>
            </a:r>
            <a:r>
              <a:rPr lang="el-GR" b="1" dirty="0">
                <a:solidFill>
                  <a:srgbClr val="002060"/>
                </a:solidFill>
              </a:rPr>
              <a:t>β) </a:t>
            </a:r>
            <a:r>
              <a:rPr lang="el-GR" dirty="0"/>
              <a:t>πραγματοποίηση εργαστηρίου κοινωνικού διαλόγου, </a:t>
            </a:r>
            <a:r>
              <a:rPr lang="el-GR" b="1" dirty="0">
                <a:solidFill>
                  <a:srgbClr val="002060"/>
                </a:solidFill>
              </a:rPr>
              <a:t>γ)</a:t>
            </a:r>
            <a:r>
              <a:rPr lang="el-GR" dirty="0"/>
              <a:t> κείμενο πολιτικής εκ μέρους των αντιπροσωπευτικών εργοδοτικών οργανώσεων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428D-0812-44E2-9FBD-553AB4E1DE8E}" type="slidenum">
              <a:rPr lang="el-GR" smtClean="0"/>
              <a:pPr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7065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/>
              <a:t>Μεθοδολογία ανάπτυξης εργαστηρίου κοινωνικού διαλόγου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dirty="0"/>
              <a:t>Αξιοποίηση προηγούμενων παραδοτέων που αναπτύχθηκαν στο πλαίσιο της Πράξης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dirty="0"/>
              <a:t>Επισκόπηση παρεμβάσεων κοινωνικών εταίρων αναφορικά με τις πολιτικές δεξιοτήτων (π.χ. έρευνες, μελέτες, δελτία τύπου, κείμενα πολιτικής)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dirty="0"/>
              <a:t>Διαμόρφωση μεθοδολογίας για την ανάπτυξη του εργαστηρίου κοινωνικού διαλόγου σε συνεργασία με εκπροσώπους των ΚΕ και την Ομάδα Έργου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dirty="0"/>
              <a:t>Δημιουργία Ενημερωτικού Σημειώματος και αποστολή του στους εκπροσώπους των ΚΕ πριν την υλοποίηση του εργαστηρίου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428D-0812-44E2-9FBD-553AB4E1DE8E}" type="slidenum">
              <a:rPr lang="el-GR" smtClean="0"/>
              <a:pPr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304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25796" y="360532"/>
            <a:ext cx="8017476" cy="887243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/>
              <a:t>Κύριες αδυναμίες συστήματος πολιτικών δεξιοτήτων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381829" y="1463449"/>
            <a:ext cx="8606971" cy="503401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b="1" dirty="0"/>
              <a:t>Έλλειψη μιας ξεκάθαρης μεθοδολογικής προσέγγισης για τη διαμόρφωση πολιτικών δεξιοτήτων, </a:t>
            </a:r>
            <a:r>
              <a:rPr lang="el-GR" dirty="0"/>
              <a:t>στη βάση συγκεκριμένων σταδίων που αναλύονται στις δημόσιες πολιτικές (π.χ. διαπίστωση αναγκών, διερεύνηση εναλλακτικών, εφαρμογή &amp; αξιολόγηση πολιτικών)</a:t>
            </a:r>
            <a:endParaRPr lang="en-US" b="1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b="1" dirty="0" err="1"/>
              <a:t>Κρατικοκεντρική</a:t>
            </a:r>
            <a:r>
              <a:rPr lang="el-GR" b="1" dirty="0"/>
              <a:t> αντίληψη συστήματος</a:t>
            </a:r>
            <a:r>
              <a:rPr lang="el-GR" dirty="0"/>
              <a:t>, όπου ο ρόλος των υπολοίπων δρώντων είναι περιορισμένος και χωρίς σαφείς αρμοδιότητες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b="1" dirty="0"/>
              <a:t>Μονομερής και περιοριστική ερμηνεία των αναγκών και των προβλημάτων που διαπιστώνονται στην αγορά εργασίας </a:t>
            </a:r>
            <a:r>
              <a:rPr lang="el-GR" dirty="0"/>
              <a:t>(π.χ. εστίαση σε δεξιότητες και όχι σε επαγγέλματα, επικέντρωση στην οριζόντια αναντιστοιχία δεξιοτήτων και όχι στην κάθετη</a:t>
            </a:r>
            <a:r>
              <a:rPr lang="en-US" dirty="0"/>
              <a:t>, </a:t>
            </a:r>
            <a:r>
              <a:rPr lang="el-GR" dirty="0"/>
              <a:t>επικέντρωση αποκλειστικά στη διάγνωση αναγκών δεξιοτήτων)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l-GR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428D-0812-44E2-9FBD-553AB4E1DE8E}" type="slidenum">
              <a:rPr lang="el-GR" smtClean="0"/>
              <a:pPr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1297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25796" y="360532"/>
            <a:ext cx="8017476" cy="887243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/>
              <a:t>Κύριες αδυναμίες συστήματος πολιτικών δεξιοτήτων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381829" y="1719619"/>
            <a:ext cx="8606971" cy="477785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b="1" dirty="0"/>
              <a:t>Ανεπαρκής σύνδεση των πολιτικών για τις δεξιότητες, με το εκπαιδευτικό σύστημα και με τις πραγματικές ανάγκες της αγοράς εργασίας </a:t>
            </a:r>
            <a:r>
              <a:rPr lang="el-GR" dirty="0"/>
              <a:t>(π.χ. ανάγκες σε τοπικό επίπεδο). </a:t>
            </a:r>
            <a:endParaRPr lang="el-GR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b="1" dirty="0"/>
              <a:t>Περιορισμένη, ακανόνιστη και ενίοτε προσχηματική συμμετοχή των ΚΕ στο σύστημα διακυβέρνησης</a:t>
            </a:r>
            <a:r>
              <a:rPr lang="en-US" b="1" dirty="0"/>
              <a:t>, </a:t>
            </a:r>
            <a:r>
              <a:rPr lang="el-GR" dirty="0"/>
              <a:t>ως ανάγκη νομιμοποίησης των κρατικών πολιτικών. </a:t>
            </a:r>
            <a:endParaRPr lang="el-GR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b="1" dirty="0"/>
              <a:t>Ασαφής καθορισμός, αξιοποίηση και πρόσβαση σε δεδομένα </a:t>
            </a:r>
            <a:r>
              <a:rPr lang="el-GR" dirty="0"/>
              <a:t>σχετικά με τη διάγνωση αναγκών δεξιοτήτων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b="1" dirty="0"/>
              <a:t>Απουσία μιας ξεκάθαρης προσέγγισης για την ενσωμάτωση της τεχνογνωσίας </a:t>
            </a:r>
            <a:r>
              <a:rPr lang="el-GR" dirty="0"/>
              <a:t>που αποκτάται τόσο σε εθνικό όσο και σε ευρωπαϊκό επίπεδο και παράλληλα </a:t>
            </a:r>
            <a:r>
              <a:rPr lang="el-GR" b="1" dirty="0"/>
              <a:t>περιορισμένη</a:t>
            </a:r>
            <a:r>
              <a:rPr lang="el-GR" dirty="0"/>
              <a:t> </a:t>
            </a:r>
            <a:r>
              <a:rPr lang="el-GR" b="1" dirty="0"/>
              <a:t>διασύνδεση των πολιτικών για τις δεξιότητες μ’ άλλες αναπτυξιακές προτεραιότητες </a:t>
            </a:r>
            <a:r>
              <a:rPr lang="el-GR" dirty="0"/>
              <a:t>(π.χ. απασχόληση</a:t>
            </a:r>
            <a:r>
              <a:rPr lang="en-US" dirty="0"/>
              <a:t>, EEK</a:t>
            </a:r>
            <a:r>
              <a:rPr lang="el-GR" dirty="0"/>
              <a:t>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l-GR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428D-0812-44E2-9FBD-553AB4E1DE8E}" type="slidenum">
              <a:rPr lang="el-GR" smtClean="0"/>
              <a:pPr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56624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Εργαστήριο κοινωνικού διαλόγου- Άξονες συζήτησης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25795" y="2320119"/>
            <a:ext cx="8017477" cy="410539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800" dirty="0">
                <a:solidFill>
                  <a:srgbClr val="002060"/>
                </a:solidFill>
              </a:rPr>
              <a:t>Θεσμικό πλαίσιο </a:t>
            </a:r>
            <a:r>
              <a:rPr lang="el-GR" sz="2800">
                <a:solidFill>
                  <a:srgbClr val="002060"/>
                </a:solidFill>
              </a:rPr>
              <a:t>&amp; διακυβέρνηση </a:t>
            </a:r>
            <a:r>
              <a:rPr lang="el-GR" sz="2800" dirty="0">
                <a:solidFill>
                  <a:srgbClr val="002060"/>
                </a:solidFill>
              </a:rPr>
              <a:t>συστήματος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800" dirty="0">
                <a:solidFill>
                  <a:srgbClr val="002060"/>
                </a:solidFill>
              </a:rPr>
              <a:t>Διάγνωση αναγκών δεξιοτήτων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800" dirty="0">
                <a:solidFill>
                  <a:srgbClr val="002060"/>
                </a:solidFill>
              </a:rPr>
              <a:t>Οριοθέτηση ειδικού ρόλου των κοινωνικών εταίρων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800" dirty="0">
                <a:solidFill>
                  <a:srgbClr val="002060"/>
                </a:solidFill>
              </a:rPr>
              <a:t>Εξωστρέφεια συστήματος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428D-0812-44E2-9FBD-553AB4E1DE8E}" type="slidenum">
              <a:rPr lang="el-GR" smtClean="0"/>
              <a:pPr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05069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179927" y="277361"/>
            <a:ext cx="9012072" cy="365125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/>
              <a:t>Προτάσεις Πολιτικής: Πλαίσιο διαμόρφωσης πολιτικών δεξιοτήτων </a:t>
            </a:r>
            <a:r>
              <a:rPr lang="en-US" sz="3200" dirty="0"/>
              <a:t> </a:t>
            </a:r>
            <a:endParaRPr lang="el-GR" sz="32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428D-0812-44E2-9FBD-553AB4E1DE8E}" type="slidenum">
              <a:rPr lang="el-GR" smtClean="0"/>
              <a:pPr/>
              <a:t>7</a:t>
            </a:fld>
            <a:endParaRPr lang="el-GR" dirty="0"/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E4ED802E-EA1B-4F51-BB0B-B81529A95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03533"/>
              </p:ext>
            </p:extLst>
          </p:nvPr>
        </p:nvGraphicFramePr>
        <p:xfrm>
          <a:off x="3179927" y="822494"/>
          <a:ext cx="9012072" cy="603550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90567">
                  <a:extLst>
                    <a:ext uri="{9D8B030D-6E8A-4147-A177-3AD203B41FA5}">
                      <a16:colId xmlns:a16="http://schemas.microsoft.com/office/drawing/2014/main" val="572681321"/>
                    </a:ext>
                  </a:extLst>
                </a:gridCol>
                <a:gridCol w="6221505">
                  <a:extLst>
                    <a:ext uri="{9D8B030D-6E8A-4147-A177-3AD203B41FA5}">
                      <a16:colId xmlns:a16="http://schemas.microsoft.com/office/drawing/2014/main" val="900902399"/>
                    </a:ext>
                  </a:extLst>
                </a:gridCol>
              </a:tblGrid>
              <a:tr h="371305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Παρέμβαση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2400" b="1" kern="1200" dirty="0">
                          <a:solidFill>
                            <a:schemeClr val="bg1"/>
                          </a:solidFill>
                        </a:rPr>
                        <a:t>Εστίαση</a:t>
                      </a:r>
                      <a:endParaRPr lang="el-GR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070227"/>
                  </a:ext>
                </a:extLst>
              </a:tr>
              <a:tr h="16450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/>
                        <a:t>Προσδιορισμός των επί μέρους σταδίων διαμόρφωσης πολιτικών για τις δεξιότητες</a:t>
                      </a:r>
                      <a:endParaRPr lang="el-GR" sz="20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l-GR" sz="2000" dirty="0"/>
                        <a:t>Καθορισμός των σταδίων στη βάση αντίστοιχων μεθοδολογικών προσεγγίσεων για τις δημόσιες πολιτικές (π.χ. προσδιορισμός θεμάτων, διερεύνηση λύσεων, λήψη αποφάσεων, εφαρμογή &amp; αξιολόγηση πολιτικών)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l-GR" sz="2000" dirty="0"/>
                        <a:t>Ποιοι δρώντες συμμετέχουν στο κάθε στάδιο;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161167"/>
                  </a:ext>
                </a:extLst>
              </a:tr>
              <a:tr h="1737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kern="1200" dirty="0">
                          <a:solidFill>
                            <a:schemeClr val="dk1"/>
                          </a:solidFill>
                        </a:rPr>
                        <a:t>Αποσαφήνιση του ρόλου και των αρμοδιοτήτων των εμπλεκόμενων δρώντων</a:t>
                      </a:r>
                      <a:endParaRPr lang="el-GR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l-GR" sz="2000" dirty="0"/>
                        <a:t>Ενδυνάμωση ρόλου μη κρατικών δρώντων (π.χ. κοινωνικοί εταίροι, πανεπιστήμια)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l-GR" sz="2000" dirty="0"/>
                        <a:t>Ενίσχυση των δυνατότητων των κρατικών ερευνητικών και υποστηρικτικών δομών και θεσμών (π.χ. ΜΔΑΑΕ, Επιστημονική Επιτροπή Δεξιοτήτων)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640211"/>
                  </a:ext>
                </a:extLst>
              </a:tr>
              <a:tr h="19048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kern="1200" dirty="0">
                          <a:solidFill>
                            <a:schemeClr val="dk1"/>
                          </a:solidFill>
                        </a:rPr>
                        <a:t>Προσδιορισμός των πεδίων παρέμβασης</a:t>
                      </a:r>
                      <a:endParaRPr lang="el-GR" sz="2000" b="1" kern="1200" dirty="0">
                        <a:solidFill>
                          <a:schemeClr val="dk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l-GR" sz="2000" dirty="0"/>
                        <a:t>Επικέντρωση όχι μόνο σε μεμονωμένες δεξιότητες (π.χ. λίστες δεξιοτήτων), αλλά σε επί μέρους ανάγκες των επαγγελμάτων, τη σχέση τους με τα επαγγελματικά περιγράμματα και την απόδοση πιστοποιητικών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l-GR" sz="2000" dirty="0"/>
                        <a:t>Έμφαση όχι μόνο στην οριζόντια, αλλά και στην κάθετη αναντιστοιχία δεξιοτήτων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059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329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428D-0812-44E2-9FBD-553AB4E1DE8E}" type="slidenum">
              <a:rPr lang="el-GR" smtClean="0"/>
              <a:pPr/>
              <a:t>8</a:t>
            </a:fld>
            <a:endParaRPr lang="el-GR" dirty="0"/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E4ED802E-EA1B-4F51-BB0B-B81529A95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539191"/>
              </p:ext>
            </p:extLst>
          </p:nvPr>
        </p:nvGraphicFramePr>
        <p:xfrm>
          <a:off x="3179927" y="779929"/>
          <a:ext cx="9012072" cy="600985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83944">
                  <a:extLst>
                    <a:ext uri="{9D8B030D-6E8A-4147-A177-3AD203B41FA5}">
                      <a16:colId xmlns:a16="http://schemas.microsoft.com/office/drawing/2014/main" val="572681321"/>
                    </a:ext>
                  </a:extLst>
                </a:gridCol>
                <a:gridCol w="5428128">
                  <a:extLst>
                    <a:ext uri="{9D8B030D-6E8A-4147-A177-3AD203B41FA5}">
                      <a16:colId xmlns:a16="http://schemas.microsoft.com/office/drawing/2014/main" val="900902399"/>
                    </a:ext>
                  </a:extLst>
                </a:gridCol>
              </a:tblGrid>
              <a:tr h="467775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Παρέμβαση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2400" b="1" kern="1200" dirty="0">
                          <a:solidFill>
                            <a:schemeClr val="bg1"/>
                          </a:solidFill>
                        </a:rPr>
                        <a:t>Εστίαση</a:t>
                      </a:r>
                      <a:endParaRPr lang="el-GR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070227"/>
                  </a:ext>
                </a:extLst>
              </a:tr>
              <a:tr h="1349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solidFill>
                            <a:schemeClr val="tx1"/>
                          </a:solidFill>
                        </a:rPr>
                        <a:t>Καθορισμός και διασφάλιση πρόσβασης στα απαραίτητα δεδομένα</a:t>
                      </a:r>
                      <a:endParaRPr lang="el-GR" sz="20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l-GR" sz="2000" dirty="0"/>
                        <a:t>Καθορισμός απαραίτητων δεδομένων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l-GR" sz="2000" dirty="0"/>
                        <a:t>Πρόσβαση μη κρατικών δρώντων σε απαραίτητα δεδομένα (π.χ. ΓΕΜΗ, ΔΥΠΑ, ΕΡΓΑΝΗ)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161167"/>
                  </a:ext>
                </a:extLst>
              </a:tr>
              <a:tr h="1288997">
                <a:tc>
                  <a:txBody>
                    <a:bodyPr/>
                    <a:lstStyle/>
                    <a:p>
                      <a:r>
                        <a:rPr lang="el-GR" sz="2000" b="1" kern="1200" dirty="0">
                          <a:solidFill>
                            <a:schemeClr val="dk1"/>
                          </a:solidFill>
                        </a:rPr>
                        <a:t>Ενσωμάτωση τεχνογνωσίας που αποκτάται σε εθνικό &amp; ευρωπαϊκό επίπεδο</a:t>
                      </a:r>
                      <a:endParaRPr lang="el-GR" sz="2000" b="1" kern="1200" dirty="0">
                        <a:solidFill>
                          <a:schemeClr val="dk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l-GR" sz="2000" dirty="0"/>
                        <a:t>Ενσωμάτωση των πληροφοριών και της τεχνογνωσίας που αποκτώνται σε εθνικό &amp; ευρωπαϊκό επίπεδο (π.χ. δράσεις ΚΕ)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l-GR" sz="2000" dirty="0"/>
                        <a:t>Διαμόρφωση πλαισίου συνεννόησης με στόχο τον περιορισμό </a:t>
                      </a:r>
                      <a:r>
                        <a:rPr lang="en-US" sz="2000" dirty="0"/>
                        <a:t>ad hoc </a:t>
                      </a:r>
                      <a:r>
                        <a:rPr lang="el-GR" sz="2000" dirty="0"/>
                        <a:t>ερευνητικών πρωτοβουλιών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059947"/>
                  </a:ext>
                </a:extLst>
              </a:tr>
              <a:tr h="11362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kern="1200" dirty="0">
                          <a:solidFill>
                            <a:schemeClr val="dk1"/>
                          </a:solidFill>
                        </a:rPr>
                        <a:t>Ανάπτυξη </a:t>
                      </a:r>
                      <a:r>
                        <a:rPr lang="el-GR" sz="2000" b="1" kern="1200" dirty="0" err="1">
                          <a:solidFill>
                            <a:schemeClr val="dk1"/>
                          </a:solidFill>
                        </a:rPr>
                        <a:t>πολυεπίπεδου</a:t>
                      </a:r>
                      <a:r>
                        <a:rPr lang="el-GR" sz="2000" b="1" kern="1200" dirty="0">
                          <a:solidFill>
                            <a:schemeClr val="dk1"/>
                          </a:solidFill>
                        </a:rPr>
                        <a:t> χαρακτήρα του συστήματος</a:t>
                      </a:r>
                      <a:endParaRPr lang="el-GR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l-GR" sz="2000" dirty="0"/>
                        <a:t>Έμφαση στις ανάγκες των επαγγελμάτων σε δεξιότητες με βάση ευρύτερες τοπικές και κλαδικές ιδιαιτερότητες της αγοράς εργασίας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567299"/>
                  </a:ext>
                </a:extLst>
              </a:tr>
              <a:tr h="11362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kern="1200" dirty="0">
                          <a:solidFill>
                            <a:schemeClr val="dk1"/>
                          </a:solidFill>
                        </a:rPr>
                        <a:t>Λήψη αποφάσεων</a:t>
                      </a:r>
                      <a:endParaRPr lang="el-GR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l-GR" sz="2000" dirty="0"/>
                        <a:t>Περιορισμός διαδικασιών έκτακτης νομοθέτησης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950908"/>
                  </a:ext>
                </a:extLst>
              </a:tr>
            </a:tbl>
          </a:graphicData>
        </a:graphic>
      </p:graphicFrame>
      <p:sp>
        <p:nvSpPr>
          <p:cNvPr id="5" name="Τίτλος 1">
            <a:extLst>
              <a:ext uri="{FF2B5EF4-FFF2-40B4-BE49-F238E27FC236}">
                <a16:creationId xmlns:a16="http://schemas.microsoft.com/office/drawing/2014/main" id="{AA58D497-B49B-EF5F-75B8-51D6B1CBD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9927" y="186975"/>
            <a:ext cx="9012072" cy="365125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/>
              <a:t>Προτάσεις Πολιτικής: Πλαίσιο διαμόρφωσης πολιτικών δεξιοτήτων </a:t>
            </a:r>
            <a:r>
              <a:rPr lang="en-US" sz="3200" dirty="0"/>
              <a:t> 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355318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428D-0812-44E2-9FBD-553AB4E1DE8E}" type="slidenum">
              <a:rPr lang="el-GR" smtClean="0"/>
              <a:pPr/>
              <a:t>9</a:t>
            </a:fld>
            <a:endParaRPr lang="el-GR" dirty="0"/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E4ED802E-EA1B-4F51-BB0B-B81529A95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825271"/>
              </p:ext>
            </p:extLst>
          </p:nvPr>
        </p:nvGraphicFramePr>
        <p:xfrm>
          <a:off x="3179927" y="779928"/>
          <a:ext cx="9012072" cy="59400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54391">
                  <a:extLst>
                    <a:ext uri="{9D8B030D-6E8A-4147-A177-3AD203B41FA5}">
                      <a16:colId xmlns:a16="http://schemas.microsoft.com/office/drawing/2014/main" val="572681321"/>
                    </a:ext>
                  </a:extLst>
                </a:gridCol>
                <a:gridCol w="6557681">
                  <a:extLst>
                    <a:ext uri="{9D8B030D-6E8A-4147-A177-3AD203B41FA5}">
                      <a16:colId xmlns:a16="http://schemas.microsoft.com/office/drawing/2014/main" val="900902399"/>
                    </a:ext>
                  </a:extLst>
                </a:gridCol>
              </a:tblGrid>
              <a:tr h="484096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Παρέμβαση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2400" b="1" kern="1200" dirty="0">
                          <a:solidFill>
                            <a:schemeClr val="bg1"/>
                          </a:solidFill>
                        </a:rPr>
                        <a:t>Εστίαση</a:t>
                      </a:r>
                      <a:endParaRPr lang="el-GR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070227"/>
                  </a:ext>
                </a:extLst>
              </a:tr>
              <a:tr h="50375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200" b="1" dirty="0">
                          <a:solidFill>
                            <a:schemeClr val="tx1"/>
                          </a:solidFill>
                        </a:rPr>
                        <a:t>Ανάπτυξη αποτελεσματικού συστήματος διακυβέρνησης</a:t>
                      </a:r>
                      <a:endParaRPr lang="el-GR" sz="22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el-GR" sz="2200" dirty="0"/>
                        <a:t>Διαβούλευση και συναίνεση ως προς τη διαμόρφωση των απαραίτητων θεσμών και δομών και τον καθορισμό των αρμοδιοτήτων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el-GR" sz="2200" dirty="0"/>
                        <a:t>Υιοθέτηση μιας μακροπρόθεσμης συλλογιστικής για τη λειτουργία των θεσμικών οργάνων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el-GR" sz="2200" dirty="0"/>
                        <a:t>Καλύτερη «επικοινωνία» με τα υπόλοιπα θεσμικά όργανα κοινωνικού διαλόγου, στο χώρο της εκπαίδευσης, που σχετίζονται με τις δεξιότητες (π.χ. ΕΕΚ, ΔΒΜ)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el-GR" sz="2200" dirty="0"/>
                        <a:t>Ενσωμάτωση ιδιαίτερων χαρακτηριστικών ελληνικού συστήματος εκπροσώπησης εργαζομένων &amp; εργοδοτών και ιδιαίτερα σ’ ό,τι αφορά τον μεγάλο αριθμό εργοδοτικών φορέων σε τριτοβάθμιο επίπεδο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el-GR" sz="2200" dirty="0"/>
                        <a:t>Προσδιορισμός του απαραίτητου χρονικού πλαισίου στην υλοποίηση του κοινωνικού διαλόγου </a:t>
                      </a:r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161167"/>
                  </a:ext>
                </a:extLst>
              </a:tr>
            </a:tbl>
          </a:graphicData>
        </a:graphic>
      </p:graphicFrame>
      <p:sp>
        <p:nvSpPr>
          <p:cNvPr id="6" name="Τίτλος 1">
            <a:extLst>
              <a:ext uri="{FF2B5EF4-FFF2-40B4-BE49-F238E27FC236}">
                <a16:creationId xmlns:a16="http://schemas.microsoft.com/office/drawing/2014/main" id="{72C12263-0622-395A-BCA3-E37294CDA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9927" y="53103"/>
            <a:ext cx="9012072" cy="489992"/>
          </a:xfrm>
        </p:spPr>
        <p:txBody>
          <a:bodyPr>
            <a:normAutofit fontScale="90000"/>
          </a:bodyPr>
          <a:lstStyle/>
          <a:p>
            <a:r>
              <a:rPr lang="el-GR" sz="3200" dirty="0"/>
              <a:t>Προτάσεις Πολιτικής- Σύστημα διακυβέρνησης</a:t>
            </a:r>
          </a:p>
        </p:txBody>
      </p:sp>
    </p:spTree>
    <p:extLst>
      <p:ext uri="{BB962C8B-B14F-4D97-AF65-F5344CB8AC3E}">
        <p14:creationId xmlns:p14="http://schemas.microsoft.com/office/powerpoint/2010/main" val="376971628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Παρουσίαση.pptx [Μόνο για ανάγνωση]" id="{F9F0B9DC-9C09-4CA0-95EB-F133741420E2}" vid="{01B904DF-F2E9-4333-9E33-AFAC68FE67BC}"/>
    </a:ext>
  </a:extLst>
</a:theme>
</file>

<file path=ppt/theme/theme2.xml><?xml version="1.0" encoding="utf-8"?>
<a:theme xmlns:a="http://schemas.openxmlformats.org/drawingml/2006/main" name="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Παρουσίαση.pptx [Μόνο για ανάγνωση]" id="{F9F0B9DC-9C09-4CA0-95EB-F133741420E2}" vid="{F27C3CF1-9F4B-4CDD-86D8-DBA4E4DACF82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Πρότυπο παρουσίασης για συνάντηση προσωπικού</Template>
  <TotalTime>2295</TotalTime>
  <Words>855</Words>
  <Application>Microsoft Office PowerPoint</Application>
  <PresentationFormat>Widescreen</PresentationFormat>
  <Paragraphs>79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Wingdings</vt:lpstr>
      <vt:lpstr>Θέμα του Office</vt:lpstr>
      <vt:lpstr>Προσαρμοσμένη σχεδίαση</vt:lpstr>
      <vt:lpstr>PowerPoint Presentation</vt:lpstr>
      <vt:lpstr>Περιγραφή του Έργου</vt:lpstr>
      <vt:lpstr>Μεθοδολογία ανάπτυξης εργαστηρίου κοινωνικού διαλόγου</vt:lpstr>
      <vt:lpstr>Κύριες αδυναμίες συστήματος πολιτικών δεξιοτήτων</vt:lpstr>
      <vt:lpstr>Κύριες αδυναμίες συστήματος πολιτικών δεξιοτήτων</vt:lpstr>
      <vt:lpstr>Εργαστήριο κοινωνικού διαλόγου- Άξονες συζήτησης</vt:lpstr>
      <vt:lpstr>Προτάσεις Πολιτικής: Πλαίσιο διαμόρφωσης πολιτικών δεξιοτήτων  </vt:lpstr>
      <vt:lpstr>Προτάσεις Πολιτικής: Πλαίσιο διαμόρφωσης πολιτικών δεξιοτήτων  </vt:lpstr>
      <vt:lpstr>Προτάσεις Πολιτικής- Σύστημα διακυβέρνησης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Παρασκευάς Λιντζέρης</dc:title>
  <dc:creator>Πάρης Λιντζέρης</dc:creator>
  <cp:lastModifiedBy>gerasimoskaroulas ger</cp:lastModifiedBy>
  <cp:revision>150</cp:revision>
  <cp:lastPrinted>2023-02-07T10:46:04Z</cp:lastPrinted>
  <dcterms:created xsi:type="dcterms:W3CDTF">2023-01-19T10:37:57Z</dcterms:created>
  <dcterms:modified xsi:type="dcterms:W3CDTF">2023-06-06T16:06:50Z</dcterms:modified>
</cp:coreProperties>
</file>