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66" r:id="rId3"/>
  </p:sldMasterIdLst>
  <p:notesMasterIdLst>
    <p:notesMasterId r:id="rId27"/>
  </p:notesMasterIdLst>
  <p:handoutMasterIdLst>
    <p:handoutMasterId r:id="rId28"/>
  </p:handoutMasterIdLst>
  <p:sldIdLst>
    <p:sldId id="307" r:id="rId4"/>
    <p:sldId id="305" r:id="rId5"/>
    <p:sldId id="308" r:id="rId6"/>
    <p:sldId id="311" r:id="rId7"/>
    <p:sldId id="309" r:id="rId8"/>
    <p:sldId id="312" r:id="rId9"/>
    <p:sldId id="313" r:id="rId10"/>
    <p:sldId id="315" r:id="rId11"/>
    <p:sldId id="316" r:id="rId12"/>
    <p:sldId id="318" r:id="rId13"/>
    <p:sldId id="320" r:id="rId14"/>
    <p:sldId id="322" r:id="rId15"/>
    <p:sldId id="324" r:id="rId16"/>
    <p:sldId id="326" r:id="rId17"/>
    <p:sldId id="328" r:id="rId18"/>
    <p:sldId id="332" r:id="rId19"/>
    <p:sldId id="333" r:id="rId20"/>
    <p:sldId id="336" r:id="rId21"/>
    <p:sldId id="337" r:id="rId22"/>
    <p:sldId id="338" r:id="rId23"/>
    <p:sldId id="339" r:id="rId24"/>
    <p:sldId id="340" r:id="rId25"/>
    <p:sldId id="294" r:id="rId26"/>
  </p:sldIdLst>
  <p:sldSz cx="12192000" cy="6858000"/>
  <p:notesSz cx="6735763" cy="98663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3F8C"/>
    <a:srgbClr val="CEB02C"/>
    <a:srgbClr val="7E2D40"/>
    <a:srgbClr val="FF82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7" d="100"/>
          <a:sy n="87" d="100"/>
        </p:scale>
        <p:origin x="480" y="58"/>
      </p:cViewPr>
      <p:guideLst>
        <p:guide orient="horz" pos="2160"/>
        <p:guide pos="3840"/>
      </p:guideLst>
    </p:cSldViewPr>
  </p:slideViewPr>
  <p:notesTextViewPr>
    <p:cViewPr>
      <p:scale>
        <a:sx n="1" d="1"/>
        <a:sy n="1" d="1"/>
      </p:scale>
      <p:origin x="0" y="0"/>
    </p:cViewPr>
  </p:notesTextViewPr>
  <p:notesViewPr>
    <p:cSldViewPr snapToGrid="0" showGuides="1">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B688D9BA-7F0B-47DF-8843-9F25633C0CA0}" type="datetimeFigureOut">
              <a:rPr lang="el-GR" smtClean="0"/>
              <a:t>7/6/2023</a:t>
            </a:fld>
            <a:endParaRPr lang="el-GR"/>
          </a:p>
        </p:txBody>
      </p:sp>
      <p:sp>
        <p:nvSpPr>
          <p:cNvPr id="4" name="Θέση υποσέλιδου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2CF5369E-F70C-4B50-9AD0-EB78C4B0F11C}" type="slidenum">
              <a:rPr lang="el-GR" smtClean="0"/>
              <a:t>‹#›</a:t>
            </a:fld>
            <a:endParaRPr lang="el-GR"/>
          </a:p>
        </p:txBody>
      </p:sp>
    </p:spTree>
    <p:extLst>
      <p:ext uri="{BB962C8B-B14F-4D97-AF65-F5344CB8AC3E}">
        <p14:creationId xmlns:p14="http://schemas.microsoft.com/office/powerpoint/2010/main" val="1163375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58107D0-C6C1-4F6A-B248-75DD8C0BEF27}" type="datetimeFigureOut">
              <a:rPr lang="el-GR" smtClean="0"/>
              <a:t>7/6/2023</a:t>
            </a:fld>
            <a:endParaRPr lang="el-GR"/>
          </a:p>
        </p:txBody>
      </p:sp>
      <p:sp>
        <p:nvSpPr>
          <p:cNvPr id="4" name="Θέση εικόνας διαφάνειας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5FF3D86-F1F5-407C-ABB5-5D29C5F50A16}" type="slidenum">
              <a:rPr lang="el-GR" smtClean="0"/>
              <a:t>‹#›</a:t>
            </a:fld>
            <a:endParaRPr lang="el-GR"/>
          </a:p>
        </p:txBody>
      </p:sp>
    </p:spTree>
    <p:extLst>
      <p:ext uri="{BB962C8B-B14F-4D97-AF65-F5344CB8AC3E}">
        <p14:creationId xmlns:p14="http://schemas.microsoft.com/office/powerpoint/2010/main" val="1867266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sp>
        <p:nvSpPr>
          <p:cNvPr id="19" name="Θέση κειμένου 18"/>
          <p:cNvSpPr>
            <a:spLocks noGrp="1"/>
          </p:cNvSpPr>
          <p:nvPr>
            <p:ph type="body" sz="quarter" idx="10" hasCustomPrompt="1"/>
          </p:nvPr>
        </p:nvSpPr>
        <p:spPr>
          <a:xfrm>
            <a:off x="5181600" y="2900363"/>
            <a:ext cx="2536825" cy="452437"/>
          </a:xfrm>
        </p:spPr>
        <p:txBody>
          <a:bodyPr>
            <a:normAutofit/>
          </a:bodyPr>
          <a:lstStyle>
            <a:lvl1pPr marL="0" indent="0">
              <a:buNone/>
              <a:defRPr sz="1800">
                <a:solidFill>
                  <a:srgbClr val="233F8C"/>
                </a:solidFill>
              </a:defRPr>
            </a:lvl1pPr>
          </a:lstStyle>
          <a:p>
            <a:pPr lvl="0"/>
            <a:r>
              <a:rPr lang="el-GR" dirty="0" smtClean="0"/>
              <a:t>Ονοματεπώνυμο</a:t>
            </a:r>
            <a:endParaRPr lang="el-GR" dirty="0"/>
          </a:p>
        </p:txBody>
      </p:sp>
      <p:sp>
        <p:nvSpPr>
          <p:cNvPr id="20" name="Θέση κειμένου 18"/>
          <p:cNvSpPr>
            <a:spLocks noGrp="1"/>
          </p:cNvSpPr>
          <p:nvPr>
            <p:ph type="body" sz="quarter" idx="11" hasCustomPrompt="1"/>
          </p:nvPr>
        </p:nvSpPr>
        <p:spPr>
          <a:xfrm>
            <a:off x="5181599" y="3678839"/>
            <a:ext cx="2536825" cy="452437"/>
          </a:xfrm>
        </p:spPr>
        <p:txBody>
          <a:bodyPr>
            <a:normAutofit/>
          </a:bodyPr>
          <a:lstStyle>
            <a:lvl1pPr marL="0" indent="0">
              <a:buNone/>
              <a:defRPr sz="1600">
                <a:solidFill>
                  <a:schemeClr val="tx1"/>
                </a:solidFill>
              </a:defRPr>
            </a:lvl1pPr>
          </a:lstStyle>
          <a:p>
            <a:pPr lvl="0"/>
            <a:r>
              <a:rPr lang="el-GR" dirty="0" smtClean="0"/>
              <a:t>Ιδιότητα</a:t>
            </a:r>
            <a:endParaRPr lang="el-GR" dirty="0"/>
          </a:p>
        </p:txBody>
      </p:sp>
      <p:sp>
        <p:nvSpPr>
          <p:cNvPr id="21" name="Θέση κειμένου 18"/>
          <p:cNvSpPr>
            <a:spLocks noGrp="1"/>
          </p:cNvSpPr>
          <p:nvPr>
            <p:ph type="body" sz="quarter" idx="12" hasCustomPrompt="1"/>
          </p:nvPr>
        </p:nvSpPr>
        <p:spPr>
          <a:xfrm>
            <a:off x="8044247" y="2900363"/>
            <a:ext cx="3735861" cy="1811680"/>
          </a:xfrm>
        </p:spPr>
        <p:txBody>
          <a:bodyPr>
            <a:normAutofit/>
          </a:bodyPr>
          <a:lstStyle>
            <a:lvl1pPr marL="0" indent="0">
              <a:buNone/>
              <a:defRPr sz="1600" baseline="0">
                <a:solidFill>
                  <a:schemeClr val="tx1"/>
                </a:solidFill>
              </a:defRPr>
            </a:lvl1pPr>
          </a:lstStyle>
          <a:p>
            <a:pPr lvl="0"/>
            <a:r>
              <a:rPr lang="el-GR" dirty="0" smtClean="0"/>
              <a:t>Τίτλος παρουσίασης</a:t>
            </a:r>
            <a:endParaRPr lang="el-GR" dirty="0"/>
          </a:p>
        </p:txBody>
      </p:sp>
      <p:cxnSp>
        <p:nvCxnSpPr>
          <p:cNvPr id="23" name="Ευθεία γραμμή σύνδεσης 22"/>
          <p:cNvCxnSpPr/>
          <p:nvPr userDrawn="1"/>
        </p:nvCxnSpPr>
        <p:spPr>
          <a:xfrm>
            <a:off x="7834184" y="2900363"/>
            <a:ext cx="0" cy="1992913"/>
          </a:xfrm>
          <a:prstGeom prst="line">
            <a:avLst/>
          </a:prstGeom>
          <a:ln w="28575">
            <a:solidFill>
              <a:srgbClr val="CEB02C"/>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9913122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192447292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271968087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192127734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C17BEFF-9A5B-4352-8509-F8580FB6EEAF}" type="slidenum">
              <a:rPr lang="el-GR" smtClean="0"/>
              <a:t>‹#›</a:t>
            </a:fld>
            <a:endParaRPr lang="el-GR"/>
          </a:p>
        </p:txBody>
      </p:sp>
    </p:spTree>
    <p:extLst>
      <p:ext uri="{BB962C8B-B14F-4D97-AF65-F5344CB8AC3E}">
        <p14:creationId xmlns:p14="http://schemas.microsoft.com/office/powerpoint/2010/main" val="319381608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C17BEFF-9A5B-4352-8509-F8580FB6EEAF}"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2995346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C17BEFF-9A5B-4352-8509-F8580FB6EEAF}" type="slidenum">
              <a:rPr lang="el-GR" smtClean="0"/>
              <a:t>‹#›</a:t>
            </a:fld>
            <a:endParaRPr lang="el-GR"/>
          </a:p>
        </p:txBody>
      </p:sp>
    </p:spTree>
    <p:extLst>
      <p:ext uri="{BB962C8B-B14F-4D97-AF65-F5344CB8AC3E}">
        <p14:creationId xmlns:p14="http://schemas.microsoft.com/office/powerpoint/2010/main" val="8819027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C17BEFF-9A5B-4352-8509-F8580FB6EEAF}"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1347018"/>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C17BEFF-9A5B-4352-8509-F8580FB6EEAF}" type="slidenum">
              <a:rPr lang="el-GR" smtClean="0"/>
              <a:t>‹#›</a:t>
            </a:fld>
            <a:endParaRPr lang="el-GR"/>
          </a:p>
        </p:txBody>
      </p:sp>
    </p:spTree>
    <p:extLst>
      <p:ext uri="{BB962C8B-B14F-4D97-AF65-F5344CB8AC3E}">
        <p14:creationId xmlns:p14="http://schemas.microsoft.com/office/powerpoint/2010/main" val="225457218"/>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3440672977"/>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15830953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sp>
        <p:nvSpPr>
          <p:cNvPr id="10" name="Ορθογώνιο 9"/>
          <p:cNvSpPr/>
          <p:nvPr userDrawn="1"/>
        </p:nvSpPr>
        <p:spPr>
          <a:xfrm>
            <a:off x="330541" y="160528"/>
            <a:ext cx="461319" cy="448106"/>
          </a:xfrm>
          <a:prstGeom prst="rect">
            <a:avLst/>
          </a:prstGeom>
          <a:solidFill>
            <a:srgbClr val="233F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p:cNvSpPr>
            <a:spLocks noGrp="1"/>
          </p:cNvSpPr>
          <p:nvPr>
            <p:ph type="ctrTitle" hasCustomPrompt="1"/>
          </p:nvPr>
        </p:nvSpPr>
        <p:spPr>
          <a:xfrm>
            <a:off x="3830594" y="543095"/>
            <a:ext cx="7463482" cy="698199"/>
          </a:xfrm>
        </p:spPr>
        <p:txBody>
          <a:bodyPr anchor="b">
            <a:normAutofit/>
          </a:bodyPr>
          <a:lstStyle>
            <a:lvl1pPr algn="l">
              <a:defRPr sz="3600">
                <a:solidFill>
                  <a:srgbClr val="233F8C"/>
                </a:solidFill>
                <a:latin typeface="+mn-lt"/>
              </a:defRPr>
            </a:lvl1pPr>
          </a:lstStyle>
          <a:p>
            <a:r>
              <a:rPr lang="el-GR" dirty="0"/>
              <a:t>Περιεχόμενα παρουσίασης</a:t>
            </a:r>
          </a:p>
        </p:txBody>
      </p:sp>
      <p:sp>
        <p:nvSpPr>
          <p:cNvPr id="3" name="Υπότιτλος 2"/>
          <p:cNvSpPr>
            <a:spLocks noGrp="1"/>
          </p:cNvSpPr>
          <p:nvPr>
            <p:ph type="subTitle" idx="1" hasCustomPrompt="1"/>
          </p:nvPr>
        </p:nvSpPr>
        <p:spPr>
          <a:xfrm>
            <a:off x="3842950" y="1575530"/>
            <a:ext cx="7451126" cy="484174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dirty="0"/>
              <a:t>κείμενο</a:t>
            </a:r>
          </a:p>
        </p:txBody>
      </p:sp>
      <p:sp>
        <p:nvSpPr>
          <p:cNvPr id="6" name="Θέση αριθμού διαφάνειας 5"/>
          <p:cNvSpPr>
            <a:spLocks noGrp="1"/>
          </p:cNvSpPr>
          <p:nvPr>
            <p:ph type="sldNum" sz="quarter" idx="12"/>
          </p:nvPr>
        </p:nvSpPr>
        <p:spPr>
          <a:xfrm>
            <a:off x="345988" y="177970"/>
            <a:ext cx="397476" cy="365125"/>
          </a:xfrm>
        </p:spPr>
        <p:txBody>
          <a:bodyPr/>
          <a:lstStyle>
            <a:lvl1pPr>
              <a:defRPr sz="1400" b="1">
                <a:solidFill>
                  <a:srgbClr val="CEB02C"/>
                </a:solidFill>
              </a:defRPr>
            </a:lvl1pPr>
          </a:lstStyle>
          <a:p>
            <a:fld id="{3842428D-0812-44E2-9FBD-553AB4E1DE8E}" type="slidenum">
              <a:rPr lang="el-GR" smtClean="0"/>
              <a:pPr/>
              <a:t>‹#›</a:t>
            </a:fld>
            <a:endParaRPr lang="el-GR" dirty="0"/>
          </a:p>
        </p:txBody>
      </p:sp>
    </p:spTree>
    <p:extLst>
      <p:ext uri="{BB962C8B-B14F-4D97-AF65-F5344CB8AC3E}">
        <p14:creationId xmlns:p14="http://schemas.microsoft.com/office/powerpoint/2010/main" val="1048736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Τίτλος και περιεχόμενο">
    <p:spTree>
      <p:nvGrpSpPr>
        <p:cNvPr id="1" name=""/>
        <p:cNvGrpSpPr/>
        <p:nvPr/>
      </p:nvGrpSpPr>
      <p:grpSpPr>
        <a:xfrm>
          <a:off x="0" y="0"/>
          <a:ext cx="0" cy="0"/>
          <a:chOff x="0" y="0"/>
          <a:chExt cx="0" cy="0"/>
        </a:xfrm>
      </p:grpSpPr>
      <p:sp>
        <p:nvSpPr>
          <p:cNvPr id="4" name="Ορθογώνιο 3"/>
          <p:cNvSpPr/>
          <p:nvPr userDrawn="1"/>
        </p:nvSpPr>
        <p:spPr>
          <a:xfrm>
            <a:off x="330541" y="160528"/>
            <a:ext cx="461319" cy="448106"/>
          </a:xfrm>
          <a:prstGeom prst="rect">
            <a:avLst/>
          </a:prstGeom>
          <a:solidFill>
            <a:srgbClr val="233F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p:cNvSpPr>
            <a:spLocks noGrp="1"/>
          </p:cNvSpPr>
          <p:nvPr>
            <p:ph type="title" hasCustomPrompt="1"/>
          </p:nvPr>
        </p:nvSpPr>
        <p:spPr>
          <a:xfrm>
            <a:off x="3525796" y="360532"/>
            <a:ext cx="8017476" cy="1325563"/>
          </a:xfrm>
        </p:spPr>
        <p:txBody>
          <a:bodyPr>
            <a:normAutofit/>
          </a:bodyPr>
          <a:lstStyle>
            <a:lvl1pPr>
              <a:defRPr sz="2800" baseline="0">
                <a:solidFill>
                  <a:srgbClr val="233F8C"/>
                </a:solidFill>
                <a:latin typeface="+mn-lt"/>
              </a:defRPr>
            </a:lvl1pPr>
          </a:lstStyle>
          <a:p>
            <a:r>
              <a:rPr lang="el-GR" dirty="0"/>
              <a:t>Τίτλος διαφάνειας</a:t>
            </a:r>
          </a:p>
        </p:txBody>
      </p:sp>
      <p:sp>
        <p:nvSpPr>
          <p:cNvPr id="3" name="Θέση περιεχομένου 2"/>
          <p:cNvSpPr>
            <a:spLocks noGrp="1"/>
          </p:cNvSpPr>
          <p:nvPr>
            <p:ph idx="1" hasCustomPrompt="1"/>
          </p:nvPr>
        </p:nvSpPr>
        <p:spPr>
          <a:xfrm>
            <a:off x="3525795" y="1825624"/>
            <a:ext cx="8017477" cy="4599889"/>
          </a:xfrm>
        </p:spPr>
        <p:txBody>
          <a:bodyPr>
            <a:normAutofit/>
          </a:bodyPr>
          <a:lstStyle>
            <a:lvl1pPr marL="0" indent="0">
              <a:buNone/>
              <a:defRPr sz="24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l-GR" dirty="0"/>
              <a:t>κείμενο</a:t>
            </a:r>
          </a:p>
        </p:txBody>
      </p:sp>
      <p:sp>
        <p:nvSpPr>
          <p:cNvPr id="6" name="Θέση αριθμού διαφάνειας 5"/>
          <p:cNvSpPr>
            <a:spLocks noGrp="1"/>
          </p:cNvSpPr>
          <p:nvPr>
            <p:ph type="sldNum" sz="quarter" idx="12"/>
          </p:nvPr>
        </p:nvSpPr>
        <p:spPr>
          <a:xfrm>
            <a:off x="359857" y="177970"/>
            <a:ext cx="402689" cy="365125"/>
          </a:xfrm>
        </p:spPr>
        <p:txBody>
          <a:bodyPr/>
          <a:lstStyle>
            <a:lvl1pPr>
              <a:defRPr sz="1400" b="1">
                <a:solidFill>
                  <a:srgbClr val="CEB02C"/>
                </a:solidFill>
              </a:defRPr>
            </a:lvl1pPr>
          </a:lstStyle>
          <a:p>
            <a:fld id="{3842428D-0812-44E2-9FBD-553AB4E1DE8E}" type="slidenum">
              <a:rPr lang="el-GR" smtClean="0"/>
              <a:pPr/>
              <a:t>‹#›</a:t>
            </a:fld>
            <a:endParaRPr lang="el-GR" dirty="0"/>
          </a:p>
        </p:txBody>
      </p:sp>
    </p:spTree>
    <p:extLst>
      <p:ext uri="{BB962C8B-B14F-4D97-AF65-F5344CB8AC3E}">
        <p14:creationId xmlns:p14="http://schemas.microsoft.com/office/powerpoint/2010/main" val="25127858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4" name="Ορθογώνιο 3"/>
          <p:cNvSpPr/>
          <p:nvPr userDrawn="1"/>
        </p:nvSpPr>
        <p:spPr>
          <a:xfrm>
            <a:off x="330541" y="160528"/>
            <a:ext cx="461319" cy="448106"/>
          </a:xfrm>
          <a:prstGeom prst="rect">
            <a:avLst/>
          </a:prstGeom>
          <a:solidFill>
            <a:srgbClr val="233F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p:cNvSpPr>
            <a:spLocks noGrp="1"/>
          </p:cNvSpPr>
          <p:nvPr>
            <p:ph type="title" hasCustomPrompt="1"/>
          </p:nvPr>
        </p:nvSpPr>
        <p:spPr>
          <a:xfrm>
            <a:off x="3525796" y="360532"/>
            <a:ext cx="8017476" cy="1325563"/>
          </a:xfrm>
        </p:spPr>
        <p:txBody>
          <a:bodyPr>
            <a:normAutofit/>
          </a:bodyPr>
          <a:lstStyle>
            <a:lvl1pPr>
              <a:defRPr sz="2800" baseline="0">
                <a:solidFill>
                  <a:srgbClr val="233F8C"/>
                </a:solidFill>
                <a:latin typeface="+mn-lt"/>
              </a:defRPr>
            </a:lvl1pPr>
          </a:lstStyle>
          <a:p>
            <a:r>
              <a:rPr lang="el-GR" dirty="0"/>
              <a:t>Τίτλος διαφάνειας</a:t>
            </a:r>
          </a:p>
        </p:txBody>
      </p:sp>
      <p:sp>
        <p:nvSpPr>
          <p:cNvPr id="3" name="Θέση περιεχομένου 2"/>
          <p:cNvSpPr>
            <a:spLocks noGrp="1"/>
          </p:cNvSpPr>
          <p:nvPr>
            <p:ph idx="1" hasCustomPrompt="1"/>
          </p:nvPr>
        </p:nvSpPr>
        <p:spPr>
          <a:xfrm>
            <a:off x="3525795" y="1825624"/>
            <a:ext cx="8017477" cy="4599889"/>
          </a:xfrm>
        </p:spPr>
        <p:txBody>
          <a:bodyPr>
            <a:normAutofit/>
          </a:bodyPr>
          <a:lstStyle>
            <a:lvl1pPr marL="0" indent="0">
              <a:buNone/>
              <a:defRPr sz="24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l-GR" dirty="0"/>
              <a:t>κείμενο</a:t>
            </a:r>
          </a:p>
        </p:txBody>
      </p:sp>
      <p:sp>
        <p:nvSpPr>
          <p:cNvPr id="6" name="Θέση αριθμού διαφάνειας 5"/>
          <p:cNvSpPr>
            <a:spLocks noGrp="1"/>
          </p:cNvSpPr>
          <p:nvPr>
            <p:ph type="sldNum" sz="quarter" idx="12"/>
          </p:nvPr>
        </p:nvSpPr>
        <p:spPr>
          <a:xfrm>
            <a:off x="359857" y="177970"/>
            <a:ext cx="402689" cy="365125"/>
          </a:xfrm>
        </p:spPr>
        <p:txBody>
          <a:bodyPr/>
          <a:lstStyle>
            <a:lvl1pPr>
              <a:defRPr sz="1400" b="1">
                <a:solidFill>
                  <a:srgbClr val="CEB02C"/>
                </a:solidFill>
              </a:defRPr>
            </a:lvl1pPr>
          </a:lstStyle>
          <a:p>
            <a:fld id="{3842428D-0812-44E2-9FBD-553AB4E1DE8E}" type="slidenum">
              <a:rPr lang="el-GR" smtClean="0"/>
              <a:pPr/>
              <a:t>‹#›</a:t>
            </a:fld>
            <a:endParaRPr lang="el-GR" dirty="0"/>
          </a:p>
        </p:txBody>
      </p:sp>
    </p:spTree>
    <p:extLst>
      <p:ext uri="{BB962C8B-B14F-4D97-AF65-F5344CB8AC3E}">
        <p14:creationId xmlns:p14="http://schemas.microsoft.com/office/powerpoint/2010/main" val="1654702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418084155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29028644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115581004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131074288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14416502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842428D-0812-44E2-9FBD-553AB4E1DE8E}" type="slidenum">
              <a:rPr lang="el-GR" smtClean="0"/>
              <a:t>‹#›</a:t>
            </a:fld>
            <a:endParaRPr lang="el-GR"/>
          </a:p>
        </p:txBody>
      </p:sp>
    </p:spTree>
    <p:extLst>
      <p:ext uri="{BB962C8B-B14F-4D97-AF65-F5344CB8AC3E}">
        <p14:creationId xmlns:p14="http://schemas.microsoft.com/office/powerpoint/2010/main" val="3674171855"/>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theme" Target="../theme/theme3.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image" Target="../media/image2.jpeg"/><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7BEFF-9A5B-4352-8509-F8580FB6EEAF}" type="slidenum">
              <a:rPr lang="el-GR" smtClean="0"/>
              <a:t>‹#›</a:t>
            </a:fld>
            <a:endParaRPr lang="el-GR"/>
          </a:p>
        </p:txBody>
      </p:sp>
      <p:pic>
        <p:nvPicPr>
          <p:cNvPr id="8" name="Εικόνα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403"/>
            <a:ext cx="12192000" cy="6857193"/>
          </a:xfrm>
          <a:prstGeom prst="rect">
            <a:avLst/>
          </a:prstGeom>
        </p:spPr>
      </p:pic>
    </p:spTree>
    <p:extLst>
      <p:ext uri="{BB962C8B-B14F-4D97-AF65-F5344CB8AC3E}">
        <p14:creationId xmlns:p14="http://schemas.microsoft.com/office/powerpoint/2010/main" val="2873963160"/>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2428D-0812-44E2-9FBD-553AB4E1DE8E}" type="slidenum">
              <a:rPr lang="el-GR" smtClean="0"/>
              <a:t>‹#›</a:t>
            </a:fld>
            <a:endParaRPr lang="el-GR"/>
          </a:p>
        </p:txBody>
      </p:sp>
      <p:pic>
        <p:nvPicPr>
          <p:cNvPr id="8" name="Εικόνα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0"/>
            <a:ext cx="12193435" cy="6858000"/>
          </a:xfrm>
          <a:prstGeom prst="rect">
            <a:avLst/>
          </a:prstGeom>
        </p:spPr>
      </p:pic>
    </p:spTree>
    <p:extLst>
      <p:ext uri="{BB962C8B-B14F-4D97-AF65-F5344CB8AC3E}">
        <p14:creationId xmlns:p14="http://schemas.microsoft.com/office/powerpoint/2010/main" val="3032740228"/>
      </p:ext>
    </p:extLst>
  </p:cSld>
  <p:clrMap bg1="lt1" tx1="dk1" bg2="lt2" tx2="dk2" accent1="accent1" accent2="accent2" accent3="accent3" accent4="accent4" accent5="accent5" accent6="accent6" hlink="hlink" folHlink="folHlink"/>
  <p:sldLayoutIdLst>
    <p:sldLayoutId id="2147483651" r:id="rId1"/>
    <p:sldLayoutId id="2147483652" r:id="rId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C17BEFF-9A5B-4352-8509-F8580FB6EEAF}" type="slidenum">
              <a:rPr lang="el-GR" smtClean="0"/>
              <a:t>‹#›</a:t>
            </a:fld>
            <a:endParaRPr lang="el-GR"/>
          </a:p>
        </p:txBody>
      </p:sp>
      <p:pic>
        <p:nvPicPr>
          <p:cNvPr id="18" name="Εικόνα 7"/>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 y="0"/>
            <a:ext cx="12193435" cy="6858000"/>
          </a:xfrm>
          <a:prstGeom prst="rect">
            <a:avLst/>
          </a:prstGeom>
        </p:spPr>
      </p:pic>
    </p:spTree>
    <p:extLst>
      <p:ext uri="{BB962C8B-B14F-4D97-AF65-F5344CB8AC3E}">
        <p14:creationId xmlns:p14="http://schemas.microsoft.com/office/powerpoint/2010/main" val="387675273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sz="quarter" idx="10"/>
          </p:nvPr>
        </p:nvSpPr>
        <p:spPr/>
        <p:txBody>
          <a:bodyPr/>
          <a:lstStyle/>
          <a:p>
            <a:r>
              <a:rPr lang="el-GR" dirty="0" smtClean="0"/>
              <a:t>Μπέρρυ Λαλιώτη </a:t>
            </a:r>
            <a:endParaRPr lang="el-GR" dirty="0"/>
          </a:p>
        </p:txBody>
      </p:sp>
      <p:sp>
        <p:nvSpPr>
          <p:cNvPr id="3" name="Θέση κειμένου 2"/>
          <p:cNvSpPr>
            <a:spLocks noGrp="1"/>
          </p:cNvSpPr>
          <p:nvPr>
            <p:ph type="body" sz="quarter" idx="11"/>
          </p:nvPr>
        </p:nvSpPr>
        <p:spPr/>
        <p:txBody>
          <a:bodyPr/>
          <a:lstStyle/>
          <a:p>
            <a:r>
              <a:rPr lang="el-GR" dirty="0" smtClean="0"/>
              <a:t>Επίκουρη καθηγήτρια, ΕΚΠΑ</a:t>
            </a:r>
            <a:endParaRPr lang="el-GR" dirty="0"/>
          </a:p>
        </p:txBody>
      </p:sp>
      <p:sp>
        <p:nvSpPr>
          <p:cNvPr id="4" name="Θέση κειμένου 3"/>
          <p:cNvSpPr>
            <a:spLocks noGrp="1"/>
          </p:cNvSpPr>
          <p:nvPr>
            <p:ph type="body" sz="quarter" idx="12"/>
          </p:nvPr>
        </p:nvSpPr>
        <p:spPr/>
        <p:txBody>
          <a:bodyPr>
            <a:normAutofit/>
          </a:bodyPr>
          <a:lstStyle/>
          <a:p>
            <a:pPr algn="ctr">
              <a:spcBef>
                <a:spcPts val="0"/>
              </a:spcBef>
            </a:pPr>
            <a:r>
              <a:rPr lang="el-GR" sz="2000" b="1" i="1" dirty="0" smtClean="0"/>
              <a:t>ΜΕΛΕΤΗ ΑΠΟΤΙΜΗΣΗΣ ΠΟΛΙΤΙΚΩΝ ΔΕΞΙΟΤΗΤΩΝ </a:t>
            </a:r>
          </a:p>
          <a:p>
            <a:pPr algn="ctr">
              <a:spcBef>
                <a:spcPts val="0"/>
              </a:spcBef>
            </a:pPr>
            <a:r>
              <a:rPr lang="el-GR" sz="2000" b="1" i="1" dirty="0" smtClean="0"/>
              <a:t>ΜΕ ΕΜΦΑΣΗ </a:t>
            </a:r>
          </a:p>
          <a:p>
            <a:pPr algn="ctr">
              <a:spcBef>
                <a:spcPts val="0"/>
              </a:spcBef>
            </a:pPr>
            <a:r>
              <a:rPr lang="el-GR" sz="2000" b="1" i="1" dirty="0" smtClean="0"/>
              <a:t>ΣΤΟ ΣΥΣΤΗΜΑ ΔΙΑΚΥΒΕΡΝΗΣΗΣ </a:t>
            </a:r>
          </a:p>
          <a:p>
            <a:pPr algn="ctr">
              <a:spcBef>
                <a:spcPts val="0"/>
              </a:spcBef>
            </a:pPr>
            <a:r>
              <a:rPr lang="el-GR" sz="2000" b="1" i="1" dirty="0" smtClean="0"/>
              <a:t>– Η ΟΠΤΙΚΗ ΤΩΝ ΕΡΓΟΔΟΤΩΝ</a:t>
            </a:r>
            <a:endParaRPr lang="el-GR" sz="2000" b="1" i="1" dirty="0"/>
          </a:p>
        </p:txBody>
      </p:sp>
    </p:spTree>
    <p:extLst>
      <p:ext uri="{BB962C8B-B14F-4D97-AF65-F5344CB8AC3E}">
        <p14:creationId xmlns:p14="http://schemas.microsoft.com/office/powerpoint/2010/main" val="649516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Το θεσμικό τοπίο των πολιτικών </a:t>
            </a:r>
            <a:r>
              <a:rPr lang="el-GR" b="1" dirty="0" smtClean="0"/>
              <a:t>δεξιοτήτων-</a:t>
            </a:r>
            <a:r>
              <a:rPr lang="en-GB" b="1" dirty="0" smtClean="0"/>
              <a:t>4</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marL="342900" indent="-342900" algn="just">
              <a:buFont typeface="Wingdings" panose="05000000000000000000" pitchFamily="2" charset="2"/>
              <a:buChar char="q"/>
            </a:pPr>
            <a:r>
              <a:rPr lang="el-GR" dirty="0" smtClean="0"/>
              <a:t>Σε γενικές γραμμές</a:t>
            </a:r>
            <a:r>
              <a:rPr lang="en-GB" dirty="0" smtClean="0"/>
              <a:t>: </a:t>
            </a:r>
          </a:p>
          <a:p>
            <a:pPr marL="342900" indent="-342900" algn="just">
              <a:buFont typeface="Wingdings" panose="05000000000000000000" pitchFamily="2" charset="2"/>
              <a:buChar char="§"/>
            </a:pPr>
            <a:r>
              <a:rPr lang="en-GB" dirty="0"/>
              <a:t>A</a:t>
            </a:r>
            <a:r>
              <a:rPr lang="el-GR" dirty="0" smtClean="0"/>
              <a:t>πουσία </a:t>
            </a:r>
            <a:r>
              <a:rPr lang="el-GR" dirty="0"/>
              <a:t>μιας ξεκάθαρης </a:t>
            </a:r>
            <a:r>
              <a:rPr lang="el-GR" dirty="0" smtClean="0"/>
              <a:t>και σαφώς </a:t>
            </a:r>
            <a:r>
              <a:rPr lang="el-GR" dirty="0"/>
              <a:t>οριοθετημένης στρατηγικής </a:t>
            </a:r>
            <a:r>
              <a:rPr lang="el-GR" dirty="0" smtClean="0"/>
              <a:t>δεξιοτήτων</a:t>
            </a:r>
            <a:r>
              <a:rPr lang="en-GB" dirty="0"/>
              <a:t> </a:t>
            </a:r>
            <a:r>
              <a:rPr lang="en-GB" dirty="0" smtClean="0"/>
              <a:t>(</a:t>
            </a:r>
            <a:r>
              <a:rPr lang="el-GR" dirty="0" smtClean="0"/>
              <a:t>παρά τα σημαντικά </a:t>
            </a:r>
            <a:r>
              <a:rPr lang="el-GR" dirty="0" smtClean="0"/>
              <a:t>βήματα </a:t>
            </a:r>
            <a:r>
              <a:rPr lang="el-GR" dirty="0" smtClean="0"/>
              <a:t>προόδου)</a:t>
            </a:r>
          </a:p>
          <a:p>
            <a:pPr marL="342900" indent="-342900" algn="just">
              <a:buFont typeface="Wingdings" panose="05000000000000000000" pitchFamily="2" charset="2"/>
              <a:buChar char="§"/>
            </a:pPr>
            <a:r>
              <a:rPr lang="el-GR" dirty="0" smtClean="0"/>
              <a:t>Παράλληλα, αναγνώριση της τάσης </a:t>
            </a:r>
            <a:r>
              <a:rPr lang="el-GR" dirty="0"/>
              <a:t>για τη χάραξη επιμέρους στρατηγικών δεξιοτήτων, </a:t>
            </a:r>
            <a:r>
              <a:rPr lang="el-GR" dirty="0" smtClean="0"/>
              <a:t>όπως όμως </a:t>
            </a:r>
            <a:r>
              <a:rPr lang="el-GR" dirty="0"/>
              <a:t>και </a:t>
            </a:r>
            <a:r>
              <a:rPr lang="el-GR" dirty="0" smtClean="0"/>
              <a:t>της πολυδιάσπασης </a:t>
            </a:r>
            <a:r>
              <a:rPr lang="el-GR" dirty="0"/>
              <a:t>του συστήματος διακυβέρνησης των </a:t>
            </a:r>
            <a:r>
              <a:rPr lang="el-GR" dirty="0" smtClean="0"/>
              <a:t>σχετικών με </a:t>
            </a:r>
            <a:r>
              <a:rPr lang="el-GR" dirty="0"/>
              <a:t>τις δεξιότητες </a:t>
            </a:r>
            <a:r>
              <a:rPr lang="el-GR" dirty="0" smtClean="0"/>
              <a:t>παρεμβάσεων</a:t>
            </a:r>
          </a:p>
          <a:p>
            <a:pPr marL="342900" indent="-342900" algn="just">
              <a:buFont typeface="Wingdings" panose="05000000000000000000" pitchFamily="2" charset="2"/>
              <a:buChar char="§"/>
            </a:pPr>
            <a:r>
              <a:rPr lang="el-GR" dirty="0"/>
              <a:t>Η «Στρατηγική για την Αναβάθμιση των Δεξιοτήτων του Εργατικού Δυναμικού και τη Διασύνδεσή του με την Αγορά Εργασίας» της ΔΥΠΑ (2022) και το «Στρατηγικό Σχέδιο Επαγγελματικής Εκπαίδευσης και Κατάρτισης, Διά Βίου Μάθησης και Νεολαίας» (2021)</a:t>
            </a:r>
          </a:p>
          <a:p>
            <a:pPr marL="342900" indent="-342900" algn="just">
              <a:buFont typeface="Wingdings" panose="05000000000000000000" pitchFamily="2" charset="2"/>
              <a:buChar char="q"/>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10</a:t>
            </a:fld>
            <a:endParaRPr lang="el-GR" dirty="0"/>
          </a:p>
        </p:txBody>
      </p:sp>
    </p:spTree>
    <p:extLst>
      <p:ext uri="{BB962C8B-B14F-4D97-AF65-F5344CB8AC3E}">
        <p14:creationId xmlns:p14="http://schemas.microsoft.com/office/powerpoint/2010/main" val="1763642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smtClean="0"/>
              <a:t>Παρουσίαση ερευνητικών ευρημάτων-1</a:t>
            </a:r>
            <a:r>
              <a:rPr lang="el-GR" b="1" dirty="0"/>
              <a:t/>
            </a:r>
            <a:br>
              <a:rPr lang="el-GR" b="1" dirty="0"/>
            </a:br>
            <a:endParaRPr lang="el-GR" b="1" dirty="0"/>
          </a:p>
        </p:txBody>
      </p:sp>
      <p:sp>
        <p:nvSpPr>
          <p:cNvPr id="3" name="Θέση περιεχομένου 2"/>
          <p:cNvSpPr>
            <a:spLocks noGrp="1"/>
          </p:cNvSpPr>
          <p:nvPr>
            <p:ph idx="1"/>
          </p:nvPr>
        </p:nvSpPr>
        <p:spPr/>
        <p:txBody>
          <a:bodyPr>
            <a:normAutofit fontScale="92500" lnSpcReduction="10000"/>
          </a:bodyPr>
          <a:lstStyle/>
          <a:p>
            <a:pPr marL="342900" indent="-342900" algn="just">
              <a:buFont typeface="Wingdings" panose="05000000000000000000" pitchFamily="2" charset="2"/>
              <a:buChar char="q"/>
            </a:pPr>
            <a:r>
              <a:rPr lang="el-GR" b="1" u="sng" dirty="0"/>
              <a:t>Θεσμικό-κανονιστικό πλαίσιο πολιτικών δεξιοτήτων </a:t>
            </a:r>
            <a:endParaRPr lang="el-GR" b="1" u="sng" dirty="0" smtClean="0"/>
          </a:p>
          <a:p>
            <a:pPr marL="342900" indent="-342900" algn="just">
              <a:buFont typeface="Wingdings" panose="05000000000000000000" pitchFamily="2" charset="2"/>
              <a:buChar char="§"/>
            </a:pPr>
            <a:r>
              <a:rPr lang="el-GR" dirty="0" smtClean="0"/>
              <a:t>Ανησυχία </a:t>
            </a:r>
            <a:r>
              <a:rPr lang="el-GR" dirty="0"/>
              <a:t>για την κατεύθυνση ορισμένων από τις αλλαγές που </a:t>
            </a:r>
            <a:r>
              <a:rPr lang="el-GR" dirty="0" smtClean="0"/>
              <a:t>πραγματοποιήθηκαν με </a:t>
            </a:r>
            <a:r>
              <a:rPr lang="el-GR" dirty="0"/>
              <a:t>την πρόσφατη νομοθεσία (Ν. 4921/2022), όπως η κατάργηση του ΕΙΕΑΔ και </a:t>
            </a:r>
            <a:r>
              <a:rPr lang="el-GR" dirty="0" smtClean="0"/>
              <a:t>η αλλαγή </a:t>
            </a:r>
            <a:r>
              <a:rPr lang="el-GR" dirty="0"/>
              <a:t>της αρχιτεκτονικής της διακυβέρνησης </a:t>
            </a:r>
            <a:r>
              <a:rPr lang="el-GR" dirty="0" smtClean="0"/>
              <a:t>δεξιοτήτων</a:t>
            </a:r>
          </a:p>
          <a:p>
            <a:pPr marL="342900" indent="-342900" algn="just">
              <a:buFont typeface="Wingdings" panose="05000000000000000000" pitchFamily="2" charset="2"/>
              <a:buChar char="q"/>
            </a:pPr>
            <a:r>
              <a:rPr lang="el-GR" b="1" u="sng" dirty="0"/>
              <a:t>Εμπλεκόμενοι φορείς στο πεδίο των πολιτικών δεξιοτήτων </a:t>
            </a:r>
          </a:p>
          <a:p>
            <a:pPr marL="342900" indent="-342900" algn="just">
              <a:buFont typeface="Wingdings" panose="05000000000000000000" pitchFamily="2" charset="2"/>
              <a:buChar char="§"/>
            </a:pPr>
            <a:r>
              <a:rPr lang="el-GR" dirty="0"/>
              <a:t>Σε πολύ αρχικά στάδια η συμμετοχή φορέων στους οποίους γίνεται αναφορά στην εθνική στρατηγική της ΔΥΠΑ για την αναβάθμιση των δεξιοτήτων του εργατικού δυναμικού και τη διασύνδεση με την αγορά εργασίας. Ομοίως, ουσιαστικά εν εξελίξει το σύστημα διάγνωσης αναγκών της αγοράς εργασίας </a:t>
            </a:r>
          </a:p>
          <a:p>
            <a:pPr marL="342900" indent="-342900" algn="just">
              <a:buFont typeface="Wingdings" panose="05000000000000000000" pitchFamily="2" charset="2"/>
              <a:buChar char="§"/>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11</a:t>
            </a:fld>
            <a:endParaRPr lang="el-GR" dirty="0"/>
          </a:p>
        </p:txBody>
      </p:sp>
    </p:spTree>
    <p:extLst>
      <p:ext uri="{BB962C8B-B14F-4D97-AF65-F5344CB8AC3E}">
        <p14:creationId xmlns:p14="http://schemas.microsoft.com/office/powerpoint/2010/main" val="2759906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smtClean="0"/>
              <a:t>Παρουσίαση ερευνητικών ευρημάτων-2</a:t>
            </a:r>
            <a:r>
              <a:rPr lang="el-GR" b="1" dirty="0"/>
              <a:t/>
            </a:r>
            <a:br>
              <a:rPr lang="el-GR" b="1" dirty="0"/>
            </a:br>
            <a:endParaRPr lang="el-GR" b="1" dirty="0"/>
          </a:p>
        </p:txBody>
      </p:sp>
      <p:sp>
        <p:nvSpPr>
          <p:cNvPr id="3" name="Θέση περιεχομένου 2"/>
          <p:cNvSpPr>
            <a:spLocks noGrp="1"/>
          </p:cNvSpPr>
          <p:nvPr>
            <p:ph idx="1"/>
          </p:nvPr>
        </p:nvSpPr>
        <p:spPr/>
        <p:txBody>
          <a:bodyPr>
            <a:normAutofit fontScale="92500"/>
          </a:bodyPr>
          <a:lstStyle/>
          <a:p>
            <a:pPr marL="342900" indent="-342900" algn="just">
              <a:buFont typeface="Wingdings" panose="05000000000000000000" pitchFamily="2" charset="2"/>
              <a:buChar char="§"/>
            </a:pPr>
            <a:r>
              <a:rPr lang="el-GR" dirty="0" smtClean="0"/>
              <a:t>Απόσταση </a:t>
            </a:r>
            <a:r>
              <a:rPr lang="el-GR" dirty="0"/>
              <a:t>μεταξύ θεωρίας και πράξης στην ανάμειξη των εμπλεκομένων </a:t>
            </a:r>
            <a:r>
              <a:rPr lang="el-GR" dirty="0" smtClean="0"/>
              <a:t>στον </a:t>
            </a:r>
            <a:r>
              <a:rPr lang="el-GR" dirty="0"/>
              <a:t>σχεδιασμό και την υλοποίηση των πολιτικών δεξιοτήτων (εξαιτίας, μεταξύ άλλων, των δυσκολιών στο συντονισμό των διαφορετικών φωνών</a:t>
            </a:r>
            <a:r>
              <a:rPr lang="el-GR" dirty="0" smtClean="0"/>
              <a:t>)</a:t>
            </a:r>
          </a:p>
          <a:p>
            <a:pPr marL="342900" indent="-342900" algn="just">
              <a:buFont typeface="Wingdings" panose="05000000000000000000" pitchFamily="2" charset="2"/>
              <a:buChar char="§"/>
            </a:pPr>
            <a:r>
              <a:rPr lang="el-GR" dirty="0"/>
              <a:t>Διάσταση απόψεων αναφορικά με την ύπαρξη (ή μη) ενός επιχειρησιακού-συντονιστικού δικτύου φορέων εμπλεκόμενων στον σχεδιασμό και την υλοποίηση πολιτικών </a:t>
            </a:r>
            <a:r>
              <a:rPr lang="el-GR" dirty="0" smtClean="0"/>
              <a:t>δεξιοτήτων</a:t>
            </a:r>
            <a:endParaRPr lang="el-GR" dirty="0" smtClean="0"/>
          </a:p>
          <a:p>
            <a:pPr marL="342900" indent="-342900" algn="just">
              <a:buFont typeface="Wingdings" panose="05000000000000000000" pitchFamily="2" charset="2"/>
              <a:buChar char="§"/>
            </a:pPr>
            <a:r>
              <a:rPr lang="el-GR" dirty="0"/>
              <a:t>Ασυμφωνία ως προς την πρόβλεψη μηχανισμού αξιολόγησης και ανατροφοδότησης των παρεμβάσεων των εμπλεκομένων στο πεδίο των πολιτικών </a:t>
            </a:r>
            <a:r>
              <a:rPr lang="el-GR" dirty="0" smtClean="0"/>
              <a:t>δεξιοτήτων</a:t>
            </a:r>
            <a:endParaRPr lang="el-GR" dirty="0"/>
          </a:p>
          <a:p>
            <a:pPr marL="342900" indent="-342900" algn="just">
              <a:buFont typeface="Wingdings" panose="05000000000000000000" pitchFamily="2" charset="2"/>
              <a:buChar char="§"/>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12</a:t>
            </a:fld>
            <a:endParaRPr lang="el-GR" dirty="0"/>
          </a:p>
        </p:txBody>
      </p:sp>
    </p:spTree>
    <p:extLst>
      <p:ext uri="{BB962C8B-B14F-4D97-AF65-F5344CB8AC3E}">
        <p14:creationId xmlns:p14="http://schemas.microsoft.com/office/powerpoint/2010/main" val="3714343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smtClean="0"/>
              <a:t>Παρουσίαση ερευνητικών ευρημάτων-3</a:t>
            </a:r>
            <a:r>
              <a:rPr lang="el-GR" b="1" dirty="0"/>
              <a:t/>
            </a:r>
            <a:br>
              <a:rPr lang="el-GR" b="1" dirty="0"/>
            </a:br>
            <a:endParaRPr lang="el-GR" b="1" dirty="0"/>
          </a:p>
        </p:txBody>
      </p:sp>
      <p:sp>
        <p:nvSpPr>
          <p:cNvPr id="3" name="Θέση περιεχομένου 2"/>
          <p:cNvSpPr>
            <a:spLocks noGrp="1"/>
          </p:cNvSpPr>
          <p:nvPr>
            <p:ph idx="1"/>
          </p:nvPr>
        </p:nvSpPr>
        <p:spPr/>
        <p:txBody>
          <a:bodyPr>
            <a:normAutofit/>
          </a:bodyPr>
          <a:lstStyle/>
          <a:p>
            <a:pPr marL="342900" indent="-342900" algn="just">
              <a:buFont typeface="Wingdings" panose="05000000000000000000" pitchFamily="2" charset="2"/>
              <a:buChar char="§"/>
            </a:pPr>
            <a:r>
              <a:rPr lang="el-GR" dirty="0"/>
              <a:t>Θ</a:t>
            </a:r>
            <a:r>
              <a:rPr lang="el-GR" dirty="0" smtClean="0"/>
              <a:t>ετική η αποτίμηση της ύπαρξης, </a:t>
            </a:r>
            <a:r>
              <a:rPr lang="el-GR" dirty="0"/>
              <a:t>στους φορείς που εμπλέκονται στο πεδίο των δεξιοτήτων, </a:t>
            </a:r>
            <a:r>
              <a:rPr lang="el-GR" dirty="0"/>
              <a:t>ορισμένων έστω εξειδικευμένων </a:t>
            </a:r>
            <a:r>
              <a:rPr lang="el-GR" dirty="0"/>
              <a:t>στις πολιτικές δεξιοτήτων στελεχών, όπως και εξωτερικών εμπειρογνωμόνων </a:t>
            </a:r>
            <a:endParaRPr lang="el-GR" dirty="0" smtClean="0"/>
          </a:p>
          <a:p>
            <a:pPr marL="342900" indent="-342900" algn="just">
              <a:buFont typeface="Wingdings" panose="05000000000000000000" pitchFamily="2" charset="2"/>
              <a:buChar char="q"/>
            </a:pPr>
            <a:r>
              <a:rPr lang="el-GR" b="1" u="sng" dirty="0" smtClean="0"/>
              <a:t>Διαχείριση </a:t>
            </a:r>
            <a:r>
              <a:rPr lang="el-GR" b="1" u="sng" dirty="0"/>
              <a:t>πληροφόρησης και δεδομένων σχετικών με τις δεξιότητες </a:t>
            </a:r>
            <a:endParaRPr lang="el-GR" b="1" u="sng" dirty="0" smtClean="0"/>
          </a:p>
          <a:p>
            <a:pPr marL="342900" indent="-342900" algn="just">
              <a:buFont typeface="Wingdings" panose="05000000000000000000" pitchFamily="2" charset="2"/>
              <a:buChar char="§"/>
            </a:pPr>
            <a:r>
              <a:rPr lang="el-GR" dirty="0" smtClean="0"/>
              <a:t>Δυσκολία στη διάθεση δεδομένων στον </a:t>
            </a:r>
            <a:r>
              <a:rPr lang="el-GR" dirty="0"/>
              <a:t>μηχανισμό διάγνωσης αναγκών αγοράς </a:t>
            </a:r>
            <a:r>
              <a:rPr lang="el-GR" dirty="0" smtClean="0"/>
              <a:t>εργασίας </a:t>
            </a:r>
            <a:endParaRPr lang="el-GR" dirty="0" smtClean="0"/>
          </a:p>
          <a:p>
            <a:pPr marL="342900" indent="-342900" algn="just">
              <a:buFont typeface="Wingdings" panose="05000000000000000000" pitchFamily="2" charset="2"/>
              <a:buChar char="§"/>
            </a:pPr>
            <a:r>
              <a:rPr lang="el-GR" dirty="0" smtClean="0"/>
              <a:t>Απουσία πλήρους ομογενοποίησης </a:t>
            </a:r>
            <a:r>
              <a:rPr lang="el-GR" dirty="0"/>
              <a:t>των σχετικών με τις δεξιότητες </a:t>
            </a:r>
            <a:r>
              <a:rPr lang="el-GR" dirty="0" smtClean="0"/>
              <a:t>δεδομένων</a:t>
            </a: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13</a:t>
            </a:fld>
            <a:endParaRPr lang="el-GR" dirty="0"/>
          </a:p>
        </p:txBody>
      </p:sp>
    </p:spTree>
    <p:extLst>
      <p:ext uri="{BB962C8B-B14F-4D97-AF65-F5344CB8AC3E}">
        <p14:creationId xmlns:p14="http://schemas.microsoft.com/office/powerpoint/2010/main" val="2629703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
            </a:r>
            <a:br>
              <a:rPr lang="el-GR" b="1" dirty="0"/>
            </a:br>
            <a:r>
              <a:rPr lang="el-GR" b="1" dirty="0" smtClean="0"/>
              <a:t>Παρουσίαση ερευνητικών ευρημάτων-4</a:t>
            </a:r>
            <a:r>
              <a:rPr lang="el-GR" dirty="0"/>
              <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pPr marL="342900" indent="-342900" algn="just">
              <a:buFont typeface="Wingdings" panose="05000000000000000000" pitchFamily="2" charset="2"/>
              <a:buChar char="q"/>
            </a:pPr>
            <a:r>
              <a:rPr lang="el-GR" b="1" u="sng" dirty="0" smtClean="0"/>
              <a:t>Μεθοδολογική προσέγγιση και μεθοδολογικά εργαλεία στο πλαίσιο των πολιτικών δεξιοτήτων </a:t>
            </a:r>
          </a:p>
          <a:p>
            <a:pPr marL="342900" indent="-342900" algn="just">
              <a:buFont typeface="Wingdings" panose="05000000000000000000" pitchFamily="2" charset="2"/>
              <a:buChar char="§"/>
            </a:pPr>
            <a:r>
              <a:rPr lang="el-GR" dirty="0" smtClean="0"/>
              <a:t>Περιορισμένη</a:t>
            </a:r>
            <a:r>
              <a:rPr lang="el-GR" dirty="0"/>
              <a:t>, στην παρούσα φάση, εμβάθυνση στο πώς αποτιμώνται στην πράξη, στους χώρους δηλαδή εργασίας, οι δεξιότητες (ιδίως οι μη τεχνικές δεξιότητες) </a:t>
            </a:r>
            <a:endParaRPr lang="el-GR" dirty="0" smtClean="0"/>
          </a:p>
          <a:p>
            <a:pPr marL="342900" indent="-342900" algn="just">
              <a:buFont typeface="Wingdings" panose="05000000000000000000" pitchFamily="2" charset="2"/>
              <a:buChar char="§"/>
            </a:pPr>
            <a:r>
              <a:rPr lang="el-GR" dirty="0" smtClean="0"/>
              <a:t>Απουσία συστηματικότητας </a:t>
            </a:r>
            <a:r>
              <a:rPr lang="el-GR" dirty="0"/>
              <a:t>στη διεξαγωγή ερευνών και την εκπόνηση </a:t>
            </a:r>
            <a:r>
              <a:rPr lang="el-GR" dirty="0" smtClean="0"/>
              <a:t>μελετών </a:t>
            </a:r>
          </a:p>
          <a:p>
            <a:pPr marL="342900" indent="-342900" algn="just">
              <a:buFont typeface="Wingdings" panose="05000000000000000000" pitchFamily="2" charset="2"/>
              <a:buChar char="q"/>
            </a:pPr>
            <a:r>
              <a:rPr lang="el-GR" b="1" u="sng" dirty="0"/>
              <a:t>Παρουσίαση και διάχυση πληροφοριών-δεδομένων σχετικών με τις δεξιότητες και τις πολιτικές δεξιοτήτων </a:t>
            </a:r>
          </a:p>
          <a:p>
            <a:pPr marL="342900" indent="-342900" algn="just">
              <a:buFont typeface="Wingdings" panose="05000000000000000000" pitchFamily="2" charset="2"/>
              <a:buChar char="§"/>
            </a:pPr>
            <a:r>
              <a:rPr lang="el-GR" dirty="0"/>
              <a:t>Ύπαρξη σημαντικών κενών στην παρουσίαση και τη διάχυση των σχετικών με τις δεξιότητες πληροφοριών, με τον διάλογο για τις δεξιότητες να καταλήγει συχνά να αφορά μια μικρή μερίδα εμπειρογνωμόνων, λειτουργώντας υπονομευτικά και για τον αντίκτυπο της συζήτησης αυτής στην αγορά εργασίας</a:t>
            </a:r>
          </a:p>
          <a:p>
            <a:pPr marL="342900" indent="-342900" algn="just">
              <a:buFont typeface="Wingdings" panose="05000000000000000000" pitchFamily="2" charset="2"/>
              <a:buChar char="§"/>
            </a:pPr>
            <a:endParaRPr lang="el-GR" dirty="0" smtClean="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14</a:t>
            </a:fld>
            <a:endParaRPr lang="el-GR" dirty="0"/>
          </a:p>
        </p:txBody>
      </p:sp>
    </p:spTree>
    <p:extLst>
      <p:ext uri="{BB962C8B-B14F-4D97-AF65-F5344CB8AC3E}">
        <p14:creationId xmlns:p14="http://schemas.microsoft.com/office/powerpoint/2010/main" val="3988107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smtClean="0"/>
              <a:t>Παρουσίαση ερευνητικών ευρημάτων-5</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marL="342900" indent="-342900" algn="just">
              <a:buFont typeface="Wingdings" panose="05000000000000000000" pitchFamily="2" charset="2"/>
              <a:buChar char="q"/>
            </a:pPr>
            <a:r>
              <a:rPr lang="el-GR" b="1" u="sng" dirty="0" smtClean="0"/>
              <a:t>Συνολική </a:t>
            </a:r>
            <a:r>
              <a:rPr lang="el-GR" b="1" u="sng" dirty="0"/>
              <a:t>απόδοση-επίδοση-«φήμη» και βιωσιμότητα των πολιτικών δεξιοτήτων </a:t>
            </a:r>
            <a:endParaRPr lang="el-GR" b="1" u="sng" dirty="0" smtClean="0"/>
          </a:p>
          <a:p>
            <a:pPr marL="342900" indent="-342900" algn="just">
              <a:buFont typeface="Wingdings" panose="05000000000000000000" pitchFamily="2" charset="2"/>
              <a:buChar char="§"/>
            </a:pPr>
            <a:r>
              <a:rPr lang="el-GR" dirty="0" smtClean="0"/>
              <a:t>Θετική αποτίμηση του ενδιαφέροντος από </a:t>
            </a:r>
            <a:r>
              <a:rPr lang="el-GR" dirty="0"/>
              <a:t>κρατικούς και άλλους φορείς για τις πολιτικές </a:t>
            </a:r>
            <a:r>
              <a:rPr lang="el-GR" dirty="0" smtClean="0"/>
              <a:t>αυτές</a:t>
            </a:r>
          </a:p>
          <a:p>
            <a:pPr marL="342900" indent="-342900" algn="just">
              <a:buFont typeface="Wingdings" panose="05000000000000000000" pitchFamily="2" charset="2"/>
              <a:buChar char="§"/>
            </a:pPr>
            <a:r>
              <a:rPr lang="el-GR" dirty="0"/>
              <a:t>Περιορισμένος ο βαθμός οργανικής ένταξης των πολιτικών δεξιοτήτων στο ευρύτερο δίκτυο των πολιτικών εκπαίδευσης, κατάρτισης και απασχόλησης </a:t>
            </a:r>
          </a:p>
          <a:p>
            <a:pPr marL="342900" indent="-342900" algn="just">
              <a:buFont typeface="Wingdings" panose="05000000000000000000" pitchFamily="2" charset="2"/>
              <a:buChar char="§"/>
            </a:pPr>
            <a:r>
              <a:rPr lang="el-GR" dirty="0"/>
              <a:t>Επισήμανση της μεγαλύτερης ευαισθητοποίησης, ειδικά στο επίπεδο των φορέων και προσώπων χάραξης πολιτικών επαγγελματικής εκπαίδευσης και κατάρτισης, όπως και διά βίου μάθησης, για αξιοποίηση (έστω επιλεκτική προς το παρόν) των πορισμάτων από έρευνες που αφορούν στις δεξιότητες και τις πολιτικές δεξιοτήτων</a:t>
            </a:r>
          </a:p>
          <a:p>
            <a:pPr marL="342900" indent="-342900" algn="just">
              <a:buFont typeface="Wingdings" panose="05000000000000000000" pitchFamily="2" charset="2"/>
              <a:buChar char="§"/>
            </a:pPr>
            <a:endParaRPr lang="el-GR" dirty="0" smtClean="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15</a:t>
            </a:fld>
            <a:endParaRPr lang="el-GR" dirty="0"/>
          </a:p>
        </p:txBody>
      </p:sp>
    </p:spTree>
    <p:extLst>
      <p:ext uri="{BB962C8B-B14F-4D97-AF65-F5344CB8AC3E}">
        <p14:creationId xmlns:p14="http://schemas.microsoft.com/office/powerpoint/2010/main" val="1870404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
            </a:r>
            <a:br>
              <a:rPr lang="el-GR" dirty="0"/>
            </a:br>
            <a:r>
              <a:rPr lang="el-GR" b="1" dirty="0"/>
              <a:t>Παρουσίαση ερευνητικών </a:t>
            </a:r>
            <a:r>
              <a:rPr lang="el-GR" b="1" dirty="0" smtClean="0"/>
              <a:t>ευρημάτων-6</a:t>
            </a:r>
            <a:endParaRPr lang="el-GR" dirty="0"/>
          </a:p>
        </p:txBody>
      </p:sp>
      <p:sp>
        <p:nvSpPr>
          <p:cNvPr id="3" name="Θέση περιεχομένου 2"/>
          <p:cNvSpPr>
            <a:spLocks noGrp="1"/>
          </p:cNvSpPr>
          <p:nvPr>
            <p:ph idx="1"/>
          </p:nvPr>
        </p:nvSpPr>
        <p:spPr/>
        <p:txBody>
          <a:bodyPr>
            <a:normAutofit fontScale="70000" lnSpcReduction="20000"/>
          </a:bodyPr>
          <a:lstStyle/>
          <a:p>
            <a:pPr marL="342900" indent="-342900" algn="just">
              <a:buFont typeface="Wingdings" panose="05000000000000000000" pitchFamily="2" charset="2"/>
              <a:buChar char="q"/>
            </a:pPr>
            <a:r>
              <a:rPr lang="el-GR" b="1" u="sng" dirty="0" smtClean="0"/>
              <a:t>Εν κατακλείδι</a:t>
            </a:r>
            <a:r>
              <a:rPr lang="en-GB" b="1" u="sng" dirty="0" smtClean="0"/>
              <a:t>:</a:t>
            </a:r>
            <a:endParaRPr lang="el-GR" b="1" u="sng" dirty="0" smtClean="0"/>
          </a:p>
          <a:p>
            <a:pPr marL="342900" indent="-342900" algn="just">
              <a:buFont typeface="Wingdings" panose="05000000000000000000" pitchFamily="2" charset="2"/>
              <a:buChar char="ü"/>
            </a:pPr>
            <a:r>
              <a:rPr lang="el-GR" dirty="0" smtClean="0"/>
              <a:t>Πολλά </a:t>
            </a:r>
            <a:r>
              <a:rPr lang="el-GR" dirty="0"/>
              <a:t>από τα ευρήματα επαναλαμβάνουν (δυστυχώς) διαπιστώσεις και παρατηρήσεις στις οποίες είχε καταλήξει, μεταξύ άλλων, και πρότερη προσπάθεια επισκόπησης του συστήματος διάγνωσης δεξιοτήτων, καθώς και η διαμόρφωση «οδικού χάρτη» προτεραιοτήτων και δράσεων για βελτίωση του μηχανισμού διάγνωσης αναγκών της αγοράς </a:t>
            </a:r>
            <a:r>
              <a:rPr lang="el-GR" dirty="0" smtClean="0"/>
              <a:t>εργασίας</a:t>
            </a:r>
          </a:p>
          <a:p>
            <a:pPr marL="342900" indent="-342900" algn="just">
              <a:buFont typeface="Wingdings" panose="05000000000000000000" pitchFamily="2" charset="2"/>
              <a:buChar char="ü"/>
            </a:pPr>
            <a:r>
              <a:rPr lang="el-GR" b="1" u="sng" dirty="0" smtClean="0"/>
              <a:t>Ενδεικτικές προτάσεις </a:t>
            </a:r>
          </a:p>
          <a:p>
            <a:pPr marL="342900" indent="-342900" algn="just">
              <a:buFont typeface="Wingdings" panose="05000000000000000000" pitchFamily="2" charset="2"/>
              <a:buChar char="§"/>
            </a:pPr>
            <a:r>
              <a:rPr lang="el-GR" dirty="0" smtClean="0"/>
              <a:t>Η </a:t>
            </a:r>
            <a:r>
              <a:rPr lang="el-GR" dirty="0"/>
              <a:t>περαιτέρω εξειδίκευση και διάκριση των ρόλων των εμπλεκόμενων στο σύστημα </a:t>
            </a:r>
            <a:r>
              <a:rPr lang="el-GR" dirty="0" smtClean="0"/>
              <a:t>διάγνωσης δεξιοτήτων </a:t>
            </a:r>
            <a:r>
              <a:rPr lang="el-GR" dirty="0"/>
              <a:t>φορέων</a:t>
            </a:r>
          </a:p>
          <a:p>
            <a:pPr marL="342900" indent="-342900" algn="just">
              <a:buFont typeface="Wingdings" panose="05000000000000000000" pitchFamily="2" charset="2"/>
              <a:buChar char="§"/>
            </a:pPr>
            <a:r>
              <a:rPr lang="el-GR" dirty="0" smtClean="0"/>
              <a:t>Η αξιοποίηση της </a:t>
            </a:r>
            <a:r>
              <a:rPr lang="el-GR" dirty="0"/>
              <a:t>σχετικής με τις δεξιότητες πληροφορίας σε διάφορα επίπεδα (</a:t>
            </a:r>
            <a:r>
              <a:rPr lang="el-GR" dirty="0" smtClean="0"/>
              <a:t>περιφερειακό, τοπικό</a:t>
            </a:r>
            <a:r>
              <a:rPr lang="el-GR" dirty="0"/>
              <a:t>, κλαδικό, επαγγελματικό), όπως και της γνώσης για την πραγματική κατάσταση, </a:t>
            </a:r>
            <a:r>
              <a:rPr lang="el-GR" dirty="0" smtClean="0"/>
              <a:t>τις ιδιαιτερότητες </a:t>
            </a:r>
            <a:r>
              <a:rPr lang="el-GR" dirty="0"/>
              <a:t>και τις ανάγκες της εγχώριας αγοράς εργασίας</a:t>
            </a:r>
          </a:p>
          <a:p>
            <a:pPr marL="342900" indent="-342900" algn="just">
              <a:buFont typeface="Wingdings" panose="05000000000000000000" pitchFamily="2" charset="2"/>
              <a:buChar char="§"/>
            </a:pPr>
            <a:r>
              <a:rPr lang="el-GR" dirty="0" smtClean="0"/>
              <a:t>Η ενίσχυση </a:t>
            </a:r>
            <a:r>
              <a:rPr lang="el-GR" dirty="0"/>
              <a:t>της ανάμειξης των κοινωνικών εταίρων στην ανατροφοδότηση του </a:t>
            </a:r>
            <a:r>
              <a:rPr lang="el-GR" dirty="0" smtClean="0"/>
              <a:t>μηχανισμού διάγνωσης </a:t>
            </a:r>
            <a:r>
              <a:rPr lang="el-GR" dirty="0"/>
              <a:t>αναγκών της αγοράς εργασίας αναφορικά με τις </a:t>
            </a:r>
            <a:r>
              <a:rPr lang="el-GR" dirty="0" smtClean="0"/>
              <a:t>δεξιότητες</a:t>
            </a: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16</a:t>
            </a:fld>
            <a:endParaRPr lang="el-GR" dirty="0"/>
          </a:p>
        </p:txBody>
      </p:sp>
    </p:spTree>
    <p:extLst>
      <p:ext uri="{BB962C8B-B14F-4D97-AF65-F5344CB8AC3E}">
        <p14:creationId xmlns:p14="http://schemas.microsoft.com/office/powerpoint/2010/main" val="953032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Παρουσίαση ερευνητικών </a:t>
            </a:r>
            <a:r>
              <a:rPr lang="el-GR" b="1" dirty="0" smtClean="0"/>
              <a:t>ευρημάτων-7</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pPr marL="342900" indent="-342900" algn="just">
              <a:buFont typeface="Wingdings" panose="05000000000000000000" pitchFamily="2" charset="2"/>
              <a:buChar char="§"/>
            </a:pPr>
            <a:r>
              <a:rPr lang="el-GR" dirty="0" smtClean="0"/>
              <a:t>Η ενδυνάμωση </a:t>
            </a:r>
            <a:r>
              <a:rPr lang="el-GR" dirty="0"/>
              <a:t>του μηχανισμού διάγνωσης αναγκών σε κεντρικό/εθνικό επίπεδο, μέσω </a:t>
            </a:r>
            <a:r>
              <a:rPr lang="el-GR" dirty="0" smtClean="0"/>
              <a:t>της επέκτασης </a:t>
            </a:r>
            <a:r>
              <a:rPr lang="el-GR" dirty="0"/>
              <a:t>των αρμοδιοτήτων του, της ενίσχυσης της αυτονομίας του και της </a:t>
            </a:r>
            <a:r>
              <a:rPr lang="el-GR" dirty="0" smtClean="0"/>
              <a:t>αξιοποίησης μεγαλύτερου </a:t>
            </a:r>
            <a:r>
              <a:rPr lang="el-GR" dirty="0"/>
              <a:t>αριθμού στελεχών</a:t>
            </a:r>
          </a:p>
          <a:p>
            <a:pPr marL="342900" indent="-342900" algn="just">
              <a:buFont typeface="Wingdings" panose="05000000000000000000" pitchFamily="2" charset="2"/>
              <a:buChar char="§"/>
            </a:pPr>
            <a:r>
              <a:rPr lang="el-GR" dirty="0" smtClean="0"/>
              <a:t>Η κατοχύρωση </a:t>
            </a:r>
            <a:r>
              <a:rPr lang="el-GR" dirty="0"/>
              <a:t>των περιφερειακών μηχανισμών, η οποία θεσμικά τουλάχιστον μοιάζει, </a:t>
            </a:r>
            <a:r>
              <a:rPr lang="el-GR" dirty="0" smtClean="0"/>
              <a:t>όπως υποστηρίχθηκε </a:t>
            </a:r>
            <a:r>
              <a:rPr lang="el-GR" dirty="0"/>
              <a:t>από αρκετούς συνεντευξιαζόμενους, να τίθεται εν αμφιβόλω στην </a:t>
            </a:r>
            <a:r>
              <a:rPr lang="el-GR" dirty="0" smtClean="0"/>
              <a:t>παρούσα φάση</a:t>
            </a:r>
            <a:endParaRPr lang="el-GR" dirty="0"/>
          </a:p>
          <a:p>
            <a:pPr marL="342900" indent="-342900" algn="just">
              <a:buFont typeface="Wingdings" panose="05000000000000000000" pitchFamily="2" charset="2"/>
              <a:buChar char="§"/>
            </a:pPr>
            <a:r>
              <a:rPr lang="el-GR" dirty="0" smtClean="0"/>
              <a:t>Η υιοθέτηση </a:t>
            </a:r>
            <a:r>
              <a:rPr lang="el-GR" dirty="0"/>
              <a:t>και περαιτέρω ενίσχυση του θεσμού των τομεακών και κλαδικών </a:t>
            </a:r>
            <a:r>
              <a:rPr lang="el-GR" dirty="0" smtClean="0"/>
              <a:t>συμβουλίων δεξιοτήτων</a:t>
            </a:r>
          </a:p>
          <a:p>
            <a:pPr marL="342900" indent="-342900" algn="just">
              <a:buFont typeface="Wingdings" panose="05000000000000000000" pitchFamily="2" charset="2"/>
              <a:buChar char="§"/>
            </a:pPr>
            <a:r>
              <a:rPr lang="el-GR" dirty="0" smtClean="0"/>
              <a:t>Η αποσαφήνιση </a:t>
            </a:r>
            <a:r>
              <a:rPr lang="el-GR" dirty="0"/>
              <a:t>των ρόλων, αρμοδιοτήτων και της κανονιστικής εμβέλειας των δύο επιχειρησιακών οργάνων, δηλαδή της ΜΕΚΥ και της Επιστημονικής Επιτροπής Δεξιοτήτων</a:t>
            </a:r>
          </a:p>
          <a:p>
            <a:pPr marL="342900" indent="-342900" algn="just">
              <a:buFont typeface="Wingdings" panose="05000000000000000000" pitchFamily="2" charset="2"/>
              <a:buChar char="q"/>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17</a:t>
            </a:fld>
            <a:endParaRPr lang="el-GR" dirty="0"/>
          </a:p>
        </p:txBody>
      </p:sp>
    </p:spTree>
    <p:extLst>
      <p:ext uri="{BB962C8B-B14F-4D97-AF65-F5344CB8AC3E}">
        <p14:creationId xmlns:p14="http://schemas.microsoft.com/office/powerpoint/2010/main" val="7597824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Παρουσίαση ερευνητικών </a:t>
            </a:r>
            <a:r>
              <a:rPr lang="el-GR" b="1" dirty="0" smtClean="0"/>
              <a:t>ευρημάτων-8</a:t>
            </a:r>
            <a:r>
              <a:rPr lang="el-GR" dirty="0"/>
              <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marL="342900" indent="-342900" algn="just">
              <a:buFont typeface="Wingdings" panose="05000000000000000000" pitchFamily="2" charset="2"/>
              <a:buChar char="§"/>
            </a:pPr>
            <a:r>
              <a:rPr lang="el-GR" dirty="0" smtClean="0"/>
              <a:t>Η αξιοποίηση </a:t>
            </a:r>
            <a:r>
              <a:rPr lang="el-GR" dirty="0"/>
              <a:t>της έρευνας για </a:t>
            </a:r>
            <a:r>
              <a:rPr lang="el-GR" dirty="0" smtClean="0"/>
              <a:t>τον </a:t>
            </a:r>
            <a:r>
              <a:rPr lang="el-GR" dirty="0"/>
              <a:t>σχεδιασμό εκπαιδευτικών διεργασιών που να εστιάζουν στην καλλιέργεια μείγματος δεξιοτήτων (ειδικές επαγγελματικές, κοινωνικές και συναισθηματικές, ψηφιακές, επιχειρηματικές) </a:t>
            </a:r>
            <a:endParaRPr lang="el-GR" dirty="0" smtClean="0"/>
          </a:p>
          <a:p>
            <a:pPr marL="342900" indent="-342900" algn="just">
              <a:buFont typeface="Wingdings" panose="05000000000000000000" pitchFamily="2" charset="2"/>
              <a:buChar char="§"/>
            </a:pPr>
            <a:r>
              <a:rPr lang="el-GR" dirty="0" smtClean="0"/>
              <a:t>Ο συνδυασμός </a:t>
            </a:r>
            <a:r>
              <a:rPr lang="el-GR" dirty="0"/>
              <a:t>μιας μόνιμης δομής συγκέντρωσης ποσοτικών δεδομένων (μέσω, π.χ., του ΕΡΓΑΝΗ, της έρευνας εργατικού δυναμικού, μελετών που εκπονούν οι κοινωνικοί εταίροι, κ.λπ.) και μιας δομής εστιασμένης στην ανάδειξη μελλοντικών τάσεων στις δεξιότητες, κάτω από τη σκέπη του κεντρικού/εθνικού μηχανισμού διάγνωσης αναγκών της αγοράς </a:t>
            </a:r>
            <a:r>
              <a:rPr lang="el-GR" dirty="0" smtClean="0"/>
              <a:t>εργασίας </a:t>
            </a:r>
            <a:endParaRPr lang="el-GR" dirty="0"/>
          </a:p>
          <a:p>
            <a:pPr marL="342900" indent="-342900" algn="just">
              <a:buFont typeface="Wingdings" panose="05000000000000000000" pitchFamily="2" charset="2"/>
              <a:buChar char="§"/>
            </a:pPr>
            <a:endParaRPr lang="el-GR" dirty="0"/>
          </a:p>
          <a:p>
            <a:pPr marL="342900" indent="-342900" algn="just">
              <a:buFont typeface="Wingdings" panose="05000000000000000000" pitchFamily="2" charset="2"/>
              <a:buChar char="§"/>
            </a:pPr>
            <a:endParaRPr lang="el-GR" dirty="0"/>
          </a:p>
          <a:p>
            <a:pPr marL="342900" indent="-342900" algn="just">
              <a:buFont typeface="Wingdings" panose="05000000000000000000" pitchFamily="2" charset="2"/>
              <a:buChar char="§"/>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18</a:t>
            </a:fld>
            <a:endParaRPr lang="el-GR" dirty="0"/>
          </a:p>
        </p:txBody>
      </p:sp>
    </p:spTree>
    <p:extLst>
      <p:ext uri="{BB962C8B-B14F-4D97-AF65-F5344CB8AC3E}">
        <p14:creationId xmlns:p14="http://schemas.microsoft.com/office/powerpoint/2010/main" val="2070837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Παρουσίαση ερευνητικών </a:t>
            </a:r>
            <a:r>
              <a:rPr lang="el-GR" b="1" dirty="0" smtClean="0"/>
              <a:t>ευρημάτων-9</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marL="342900" indent="-342900" algn="just">
              <a:buFont typeface="Wingdings" panose="05000000000000000000" pitchFamily="2" charset="2"/>
              <a:buChar char="§"/>
            </a:pPr>
            <a:r>
              <a:rPr lang="el-GR" dirty="0" smtClean="0"/>
              <a:t>Η δημιουργία </a:t>
            </a:r>
            <a:r>
              <a:rPr lang="el-GR" dirty="0"/>
              <a:t>μιας κεντρικής βάσης δεδομένων/πλατφόρμας, η οποία θα συγκεντρώνει το σύνολο των δεδομένων και των ερευνητικών ευρημάτων που αφορούν στις δεξιότητες στην Ελλάδα (σε κλαδικό, επαγγελματικό κ.ά. επίπεδο</a:t>
            </a:r>
            <a:r>
              <a:rPr lang="el-GR" dirty="0" smtClean="0"/>
              <a:t>)</a:t>
            </a:r>
          </a:p>
          <a:p>
            <a:pPr marL="342900" indent="-342900" algn="just">
              <a:buFont typeface="Wingdings" panose="05000000000000000000" pitchFamily="2" charset="2"/>
              <a:buChar char="§"/>
            </a:pPr>
            <a:r>
              <a:rPr lang="el-GR" dirty="0"/>
              <a:t>Η περισσότερο στοχευμένη αξιοποίηση μεθοδολογικών εργαλείων</a:t>
            </a:r>
          </a:p>
          <a:p>
            <a:pPr marL="342900" indent="-342900" algn="just">
              <a:buFont typeface="Wingdings" panose="05000000000000000000" pitchFamily="2" charset="2"/>
              <a:buChar char="§"/>
            </a:pPr>
            <a:r>
              <a:rPr lang="el-GR" dirty="0"/>
              <a:t>Η υιοθέτηση και περαιτέρω ενίσχυση μιας μεικτής μεθοδολογικής προσέγγισης που θα αξιοποιεί τόσο ποσοτικά όσο και ποιοτικά μεθοδολογικά εργαλεία, και που θα </a:t>
            </a:r>
            <a:r>
              <a:rPr lang="el-GR" dirty="0" smtClean="0"/>
              <a:t>εμπλουτίζεται με μελέτες </a:t>
            </a:r>
            <a:r>
              <a:rPr lang="el-GR" dirty="0"/>
              <a:t>(π.χ. κλαδικές) για τη σπουδή των δεξιοτήτων και των σχετικών πολιτικών (ολιστική προσέγγιση) </a:t>
            </a:r>
          </a:p>
          <a:p>
            <a:pPr marL="342900" indent="-342900" algn="just">
              <a:buFont typeface="Wingdings" panose="05000000000000000000" pitchFamily="2" charset="2"/>
              <a:buChar char="q"/>
            </a:pPr>
            <a:endParaRPr lang="el-GR" dirty="0"/>
          </a:p>
          <a:p>
            <a:pPr marL="342900" indent="-342900" algn="just">
              <a:buFont typeface="Wingdings" panose="05000000000000000000" pitchFamily="2" charset="2"/>
              <a:buChar char="§"/>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19</a:t>
            </a:fld>
            <a:endParaRPr lang="el-GR" dirty="0"/>
          </a:p>
        </p:txBody>
      </p:sp>
    </p:spTree>
    <p:extLst>
      <p:ext uri="{BB962C8B-B14F-4D97-AF65-F5344CB8AC3E}">
        <p14:creationId xmlns:p14="http://schemas.microsoft.com/office/powerpoint/2010/main" val="1587634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Δομή Παρουσίασης</a:t>
            </a:r>
            <a:endParaRPr lang="el-GR" b="1" dirty="0"/>
          </a:p>
        </p:txBody>
      </p:sp>
      <p:sp>
        <p:nvSpPr>
          <p:cNvPr id="3" name="Θέση περιεχομένου 2"/>
          <p:cNvSpPr>
            <a:spLocks noGrp="1"/>
          </p:cNvSpPr>
          <p:nvPr>
            <p:ph idx="1"/>
          </p:nvPr>
        </p:nvSpPr>
        <p:spPr/>
        <p:txBody>
          <a:bodyPr/>
          <a:lstStyle/>
          <a:p>
            <a:r>
              <a:rPr lang="el-GR" dirty="0" smtClean="0"/>
              <a:t>Α. Σκοπός </a:t>
            </a:r>
            <a:r>
              <a:rPr lang="el-GR" dirty="0"/>
              <a:t>και μεθοδολογία της </a:t>
            </a:r>
            <a:r>
              <a:rPr lang="el-GR" dirty="0" smtClean="0"/>
              <a:t>μελέτης </a:t>
            </a:r>
          </a:p>
          <a:p>
            <a:r>
              <a:rPr lang="el-GR" dirty="0" smtClean="0"/>
              <a:t>Β. Η </a:t>
            </a:r>
            <a:r>
              <a:rPr lang="el-GR" dirty="0"/>
              <a:t>αξιολόγηση πολιτικών δεξιοτήτων και η αποτίμηση των </a:t>
            </a:r>
            <a:r>
              <a:rPr lang="el-GR" dirty="0" smtClean="0"/>
              <a:t>επιπτώσεών τους </a:t>
            </a:r>
            <a:r>
              <a:rPr lang="el-GR" dirty="0"/>
              <a:t>ως αντικείμενα μελέτης: </a:t>
            </a:r>
            <a:r>
              <a:rPr lang="el-GR" dirty="0" smtClean="0"/>
              <a:t>Μια </a:t>
            </a:r>
            <a:r>
              <a:rPr lang="el-GR" dirty="0"/>
              <a:t>σύντομη </a:t>
            </a:r>
            <a:r>
              <a:rPr lang="el-GR" dirty="0" smtClean="0"/>
              <a:t>εισαγωγή</a:t>
            </a:r>
          </a:p>
          <a:p>
            <a:r>
              <a:rPr lang="el-GR" dirty="0" smtClean="0"/>
              <a:t>Γ. Το </a:t>
            </a:r>
            <a:r>
              <a:rPr lang="el-GR" dirty="0"/>
              <a:t>θεσμικό τοπίο των πολιτικών </a:t>
            </a:r>
            <a:r>
              <a:rPr lang="el-GR" dirty="0" smtClean="0"/>
              <a:t>δεξιοτήτων</a:t>
            </a:r>
          </a:p>
          <a:p>
            <a:r>
              <a:rPr lang="el-GR" dirty="0" smtClean="0"/>
              <a:t>Δ. Παρουσίαση </a:t>
            </a:r>
            <a:r>
              <a:rPr lang="el-GR" dirty="0"/>
              <a:t>ερευνητικών </a:t>
            </a:r>
            <a:r>
              <a:rPr lang="el-GR" dirty="0" smtClean="0"/>
              <a:t>ευρημάτων</a:t>
            </a:r>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2</a:t>
            </a:fld>
            <a:endParaRPr lang="el-GR" dirty="0"/>
          </a:p>
        </p:txBody>
      </p:sp>
    </p:spTree>
    <p:extLst>
      <p:ext uri="{BB962C8B-B14F-4D97-AF65-F5344CB8AC3E}">
        <p14:creationId xmlns:p14="http://schemas.microsoft.com/office/powerpoint/2010/main" val="4093046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Παρουσίαση ερευνητικών </a:t>
            </a:r>
            <a:r>
              <a:rPr lang="el-GR" b="1" dirty="0" smtClean="0"/>
              <a:t>ευρημάτων-10</a:t>
            </a:r>
            <a:r>
              <a:rPr lang="el-GR" dirty="0"/>
              <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marL="342900" indent="-342900" algn="just">
              <a:buFont typeface="Wingdings" panose="05000000000000000000" pitchFamily="2" charset="2"/>
              <a:buChar char="§"/>
            </a:pPr>
            <a:r>
              <a:rPr lang="el-GR" dirty="0" smtClean="0"/>
              <a:t>Η εστίαση </a:t>
            </a:r>
            <a:r>
              <a:rPr lang="el-GR" dirty="0"/>
              <a:t>σε συγκεκριμένα ερευνητικά ερωτήματα (π.χ., ποιες είναι οι δεξιότητες που χρειάζονται σε έναν συγκεκριμένο κλάδο/ένα επάγγελμα), τα οποία θα υπερβαίνουν γενικές παραδοχές, όπως είναι η στροφή προς τον ψηφιακό μετασχηματισμό της αγοράς </a:t>
            </a:r>
            <a:r>
              <a:rPr lang="el-GR" dirty="0" smtClean="0"/>
              <a:t>εργασίας</a:t>
            </a:r>
          </a:p>
          <a:p>
            <a:pPr marL="342900" indent="-342900" algn="just">
              <a:buFont typeface="Wingdings" panose="05000000000000000000" pitchFamily="2" charset="2"/>
              <a:buChar char="§"/>
            </a:pPr>
            <a:r>
              <a:rPr lang="el-GR" dirty="0"/>
              <a:t>Η παρουσίαση και διάχυση της σχετικής πληροφόρησης με τρόπο που να επιτρέπει την αξιοποίησή της από διαφορετικά κοινά</a:t>
            </a:r>
          </a:p>
          <a:p>
            <a:pPr marL="342900" indent="-342900" algn="just">
              <a:buFont typeface="Wingdings" panose="05000000000000000000" pitchFamily="2" charset="2"/>
              <a:buChar char="§"/>
            </a:pPr>
            <a:r>
              <a:rPr lang="el-GR" dirty="0"/>
              <a:t>Η ανάληψη ειδικών πρωτοβουλιών για την ενίσχυση της διάχυσης της παραγόμενης πληροφόρησης αναφορικά με την προσφορά και ζήτηση δεξιοτήτων </a:t>
            </a:r>
          </a:p>
          <a:p>
            <a:pPr marL="342900" indent="-342900" algn="just">
              <a:buFont typeface="Wingdings" panose="05000000000000000000" pitchFamily="2" charset="2"/>
              <a:buChar char="§"/>
            </a:pPr>
            <a:endParaRPr lang="el-GR" dirty="0"/>
          </a:p>
          <a:p>
            <a:pPr marL="342900" indent="-342900" algn="just">
              <a:buFont typeface="Wingdings" panose="05000000000000000000" pitchFamily="2" charset="2"/>
              <a:buChar char="q"/>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20</a:t>
            </a:fld>
            <a:endParaRPr lang="el-GR" dirty="0"/>
          </a:p>
        </p:txBody>
      </p:sp>
    </p:spTree>
    <p:extLst>
      <p:ext uri="{BB962C8B-B14F-4D97-AF65-F5344CB8AC3E}">
        <p14:creationId xmlns:p14="http://schemas.microsoft.com/office/powerpoint/2010/main" val="2786075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Παρουσίαση ερευνητικών </a:t>
            </a:r>
            <a:r>
              <a:rPr lang="el-GR" b="1" dirty="0" smtClean="0"/>
              <a:t>ευρημάτων-11</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pPr marL="342900" indent="-342900" algn="just">
              <a:buFont typeface="Wingdings" panose="05000000000000000000" pitchFamily="2" charset="2"/>
              <a:buChar char="§"/>
            </a:pPr>
            <a:r>
              <a:rPr lang="el-GR" dirty="0" smtClean="0"/>
              <a:t>Η δημιουργία </a:t>
            </a:r>
            <a:r>
              <a:rPr lang="el-GR" dirty="0"/>
              <a:t>ενός σημείου αναφοράς, το οποίο θα επεξεργάζεται τις πληροφορίες και τα δεδομένα αυτά, και θα προχωρά εν συνεχεία στην ανακατανομή τους, με τρόπο στοχευμένο, χρησιμοποιώντας, δηλαδή, διαφορετική ενδεχομένως μορφή και γλώσσα, αναλόγως των δυνητικών </a:t>
            </a:r>
            <a:r>
              <a:rPr lang="el-GR" dirty="0" smtClean="0"/>
              <a:t>αποδεκτών</a:t>
            </a:r>
          </a:p>
          <a:p>
            <a:pPr marL="342900" indent="-342900" algn="just">
              <a:buFont typeface="Wingdings" panose="05000000000000000000" pitchFamily="2" charset="2"/>
              <a:buChar char="§"/>
            </a:pPr>
            <a:r>
              <a:rPr lang="el-GR" dirty="0"/>
              <a:t>Η περαιτέρω αξιοποίηση φορέων που διαθέτουν σημαντική τεχνογνωσία για τη συγκέντρωση και την επεξεργασία δεδομένων που αφορούν στις δεξιότητες</a:t>
            </a:r>
          </a:p>
          <a:p>
            <a:pPr marL="342900" indent="-342900" algn="just">
              <a:buFont typeface="Wingdings" panose="05000000000000000000" pitchFamily="2" charset="2"/>
              <a:buChar char="§"/>
            </a:pPr>
            <a:endParaRPr lang="el-GR" dirty="0"/>
          </a:p>
          <a:p>
            <a:pPr marL="342900" indent="-342900" algn="just">
              <a:buFont typeface="Wingdings" panose="05000000000000000000" pitchFamily="2" charset="2"/>
              <a:buChar char="§"/>
            </a:pPr>
            <a:endParaRPr lang="el-GR" dirty="0"/>
          </a:p>
          <a:p>
            <a:pPr marL="342900" indent="-342900" algn="just">
              <a:buFont typeface="Wingdings" panose="05000000000000000000" pitchFamily="2" charset="2"/>
              <a:buChar char="§"/>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21</a:t>
            </a:fld>
            <a:endParaRPr lang="el-GR" dirty="0"/>
          </a:p>
        </p:txBody>
      </p:sp>
    </p:spTree>
    <p:extLst>
      <p:ext uri="{BB962C8B-B14F-4D97-AF65-F5344CB8AC3E}">
        <p14:creationId xmlns:p14="http://schemas.microsoft.com/office/powerpoint/2010/main" val="5507727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Παρουσίαση ερευνητικών </a:t>
            </a:r>
            <a:r>
              <a:rPr lang="el-GR" b="1" dirty="0" smtClean="0"/>
              <a:t>ευρημάτων-12</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marL="342900" indent="-342900" algn="just">
              <a:buFont typeface="Wingdings" panose="05000000000000000000" pitchFamily="2" charset="2"/>
              <a:buChar char="§"/>
            </a:pPr>
            <a:r>
              <a:rPr lang="el-GR" dirty="0" smtClean="0"/>
              <a:t>Για </a:t>
            </a:r>
            <a:r>
              <a:rPr lang="el-GR" dirty="0"/>
              <a:t>τη διασφάλιση της βιωσιμότητας του συστήματος διάγνωσης δεξιοτήτων τονίζεται η σπουδαιότητα παραμέτρων, όπως </a:t>
            </a:r>
            <a:r>
              <a:rPr lang="el-GR" dirty="0" smtClean="0"/>
              <a:t>είναι</a:t>
            </a:r>
            <a:r>
              <a:rPr lang="en-GB" dirty="0" smtClean="0"/>
              <a:t>:</a:t>
            </a:r>
          </a:p>
          <a:p>
            <a:pPr marL="342900" indent="-342900" algn="just">
              <a:buFont typeface="Wingdings" panose="05000000000000000000" pitchFamily="2" charset="2"/>
              <a:buChar char="v"/>
            </a:pPr>
            <a:r>
              <a:rPr lang="el-GR" dirty="0"/>
              <a:t>Η</a:t>
            </a:r>
            <a:r>
              <a:rPr lang="el-GR" dirty="0" smtClean="0"/>
              <a:t> </a:t>
            </a:r>
            <a:r>
              <a:rPr lang="el-GR" dirty="0"/>
              <a:t>λειτουργία ενός συμπαγούς, και ενδεχομένως και περισσότερο αποκεντρωμένου, επιχειρησιακού </a:t>
            </a:r>
            <a:r>
              <a:rPr lang="el-GR" dirty="0" smtClean="0"/>
              <a:t>δικτύου</a:t>
            </a:r>
            <a:endParaRPr lang="en-GB" dirty="0" smtClean="0"/>
          </a:p>
          <a:p>
            <a:pPr marL="342900" indent="-342900" algn="just">
              <a:buFont typeface="Wingdings" panose="05000000000000000000" pitchFamily="2" charset="2"/>
              <a:buChar char="v"/>
            </a:pPr>
            <a:r>
              <a:rPr lang="el-GR" dirty="0" smtClean="0"/>
              <a:t>Η </a:t>
            </a:r>
            <a:r>
              <a:rPr lang="el-GR" dirty="0"/>
              <a:t>ύπαρξη συνεχούς </a:t>
            </a:r>
            <a:r>
              <a:rPr lang="el-GR" dirty="0" smtClean="0"/>
              <a:t>χρηματοδότησης</a:t>
            </a:r>
            <a:endParaRPr lang="en-GB" dirty="0" smtClean="0"/>
          </a:p>
          <a:p>
            <a:pPr marL="342900" indent="-342900" algn="just">
              <a:buFont typeface="Wingdings" panose="05000000000000000000" pitchFamily="2" charset="2"/>
              <a:buChar char="v"/>
            </a:pPr>
            <a:r>
              <a:rPr lang="en-GB" dirty="0"/>
              <a:t>H</a:t>
            </a:r>
            <a:r>
              <a:rPr lang="el-GR" dirty="0" smtClean="0"/>
              <a:t> </a:t>
            </a:r>
            <a:r>
              <a:rPr lang="el-GR" dirty="0"/>
              <a:t>αναζήτηση ευρύτερων συναινέσεων των εμπλεκόμενων στο πεδίο των δεξιοτήτων </a:t>
            </a:r>
            <a:r>
              <a:rPr lang="el-GR" dirty="0" smtClean="0"/>
              <a:t>φορέων</a:t>
            </a:r>
            <a:endParaRPr lang="en-GB" dirty="0" smtClean="0"/>
          </a:p>
          <a:p>
            <a:pPr marL="342900" indent="-342900" algn="just">
              <a:buFont typeface="Wingdings" panose="05000000000000000000" pitchFamily="2" charset="2"/>
              <a:buChar char="v"/>
            </a:pPr>
            <a:r>
              <a:rPr lang="en-GB" dirty="0"/>
              <a:t>H</a:t>
            </a:r>
            <a:r>
              <a:rPr lang="el-GR" dirty="0" smtClean="0"/>
              <a:t> </a:t>
            </a:r>
            <a:r>
              <a:rPr lang="el-GR" dirty="0"/>
              <a:t>ενίσχυση της ορατότητας του συστήματος διάγνωσης αναγκών, καθώς και η αξιοποίηση του συστήματος αυτού, με τρόπο συστηματικό, τόσο για </a:t>
            </a:r>
            <a:r>
              <a:rPr lang="el-GR" dirty="0" smtClean="0"/>
              <a:t>τον </a:t>
            </a:r>
            <a:r>
              <a:rPr lang="el-GR" dirty="0"/>
              <a:t>σχεδιασμό πολιτικών δεξιοτήτων όσο και στη δημόσια σφαίρα εν </a:t>
            </a:r>
            <a:r>
              <a:rPr lang="el-GR" dirty="0" smtClean="0"/>
              <a:t>γένει</a:t>
            </a:r>
            <a:endParaRPr lang="el-GR" dirty="0"/>
          </a:p>
          <a:p>
            <a:pPr marL="342900" indent="-342900" algn="just">
              <a:buFont typeface="Wingdings" panose="05000000000000000000" pitchFamily="2" charset="2"/>
              <a:buChar char="§"/>
            </a:pPr>
            <a:endParaRPr lang="el-GR" dirty="0"/>
          </a:p>
          <a:p>
            <a:pPr marL="342900" indent="-342900" algn="just">
              <a:buFont typeface="Wingdings" panose="05000000000000000000" pitchFamily="2" charset="2"/>
              <a:buChar char="§"/>
            </a:pPr>
            <a:endParaRPr lang="el-GR" dirty="0"/>
          </a:p>
          <a:p>
            <a:pPr marL="342900" indent="-342900" algn="just">
              <a:buFont typeface="Wingdings" panose="05000000000000000000" pitchFamily="2" charset="2"/>
              <a:buChar char="§"/>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22</a:t>
            </a:fld>
            <a:endParaRPr lang="el-GR" dirty="0"/>
          </a:p>
        </p:txBody>
      </p:sp>
    </p:spTree>
    <p:extLst>
      <p:ext uri="{BB962C8B-B14F-4D97-AF65-F5344CB8AC3E}">
        <p14:creationId xmlns:p14="http://schemas.microsoft.com/office/powerpoint/2010/main" val="2902852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6">
            <a:extLst>
              <a:ext uri="{FF2B5EF4-FFF2-40B4-BE49-F238E27FC236}">
                <a16:creationId xmlns:a16="http://schemas.microsoft.com/office/drawing/2014/main" id="{89E76524-95F0-4B25-948A-9974432D5BCF}"/>
              </a:ext>
            </a:extLst>
          </p:cNvPr>
          <p:cNvSpPr>
            <a:spLocks noGrp="1"/>
          </p:cNvSpPr>
          <p:nvPr>
            <p:ph idx="1"/>
          </p:nvPr>
        </p:nvSpPr>
        <p:spPr>
          <a:xfrm>
            <a:off x="3426042" y="200711"/>
            <a:ext cx="8017477" cy="4599889"/>
          </a:xfrm>
        </p:spPr>
        <p:txBody>
          <a:bodyPr/>
          <a:lstStyle/>
          <a:p>
            <a:pPr algn="ctr">
              <a:spcBef>
                <a:spcPts val="0"/>
              </a:spcBef>
            </a:pPr>
            <a:endParaRPr lang="el-GR" sz="2000" b="1" dirty="0">
              <a:solidFill>
                <a:srgbClr val="7E2D40"/>
              </a:solidFill>
              <a:ea typeface="+mj-ea"/>
              <a:cs typeface="+mj-cs"/>
            </a:endParaRPr>
          </a:p>
          <a:p>
            <a:pPr algn="ctr">
              <a:spcBef>
                <a:spcPts val="0"/>
              </a:spcBef>
            </a:pPr>
            <a:endParaRPr lang="el-GR" sz="2000" b="1" dirty="0">
              <a:solidFill>
                <a:srgbClr val="7E2D40"/>
              </a:solidFill>
              <a:ea typeface="+mj-ea"/>
              <a:cs typeface="+mj-cs"/>
            </a:endParaRPr>
          </a:p>
          <a:p>
            <a:pPr algn="ctr">
              <a:spcBef>
                <a:spcPts val="0"/>
              </a:spcBef>
            </a:pPr>
            <a:endParaRPr lang="el-GR" sz="2000" b="1" dirty="0">
              <a:solidFill>
                <a:srgbClr val="7E2D40"/>
              </a:solidFill>
              <a:ea typeface="+mj-ea"/>
              <a:cs typeface="+mj-cs"/>
            </a:endParaRPr>
          </a:p>
          <a:p>
            <a:pPr algn="ctr">
              <a:spcBef>
                <a:spcPts val="0"/>
              </a:spcBef>
            </a:pPr>
            <a:endParaRPr lang="el-GR" sz="2000" b="1" dirty="0">
              <a:solidFill>
                <a:srgbClr val="7E2D40"/>
              </a:solidFill>
              <a:ea typeface="+mj-ea"/>
              <a:cs typeface="+mj-cs"/>
            </a:endParaRPr>
          </a:p>
          <a:p>
            <a:pPr algn="ctr">
              <a:spcBef>
                <a:spcPts val="0"/>
              </a:spcBef>
            </a:pPr>
            <a:endParaRPr lang="el-GR" sz="2000" b="1" dirty="0">
              <a:solidFill>
                <a:srgbClr val="7E2D40"/>
              </a:solidFill>
              <a:ea typeface="+mj-ea"/>
              <a:cs typeface="+mj-cs"/>
            </a:endParaRPr>
          </a:p>
          <a:p>
            <a:pPr algn="ctr">
              <a:spcBef>
                <a:spcPts val="0"/>
              </a:spcBef>
            </a:pPr>
            <a:endParaRPr lang="el-GR" sz="2000" b="1" dirty="0">
              <a:solidFill>
                <a:srgbClr val="7E2D40"/>
              </a:solidFill>
              <a:ea typeface="+mj-ea"/>
              <a:cs typeface="+mj-cs"/>
            </a:endParaRPr>
          </a:p>
        </p:txBody>
      </p:sp>
      <p:sp>
        <p:nvSpPr>
          <p:cNvPr id="4" name="Θέση αριθμού διαφάνειας 3"/>
          <p:cNvSpPr>
            <a:spLocks noGrp="1"/>
          </p:cNvSpPr>
          <p:nvPr>
            <p:ph type="sldNum" sz="quarter" idx="12"/>
          </p:nvPr>
        </p:nvSpPr>
        <p:spPr>
          <a:xfrm>
            <a:off x="400818" y="147707"/>
            <a:ext cx="446470" cy="425649"/>
          </a:xfrm>
        </p:spPr>
        <p:txBody>
          <a:bodyPr/>
          <a:lstStyle/>
          <a:p>
            <a:pPr algn="ctr"/>
            <a:fld id="{3842428D-0812-44E2-9FBD-553AB4E1DE8E}" type="slidenum">
              <a:rPr lang="el-GR" smtClean="0"/>
              <a:pPr algn="ctr"/>
              <a:t>23</a:t>
            </a:fld>
            <a:endParaRPr lang="el-GR" dirty="0"/>
          </a:p>
        </p:txBody>
      </p:sp>
      <p:sp>
        <p:nvSpPr>
          <p:cNvPr id="8" name="Ορθογώνιο 7"/>
          <p:cNvSpPr/>
          <p:nvPr/>
        </p:nvSpPr>
        <p:spPr>
          <a:xfrm>
            <a:off x="4483654" y="3790624"/>
            <a:ext cx="6702829" cy="646331"/>
          </a:xfrm>
          <a:prstGeom prst="rect">
            <a:avLst/>
          </a:prstGeom>
        </p:spPr>
        <p:txBody>
          <a:bodyPr wrap="square">
            <a:spAutoFit/>
          </a:bodyPr>
          <a:lstStyle/>
          <a:p>
            <a:pPr algn="just">
              <a:spcBef>
                <a:spcPts val="600"/>
              </a:spcBef>
              <a:spcAft>
                <a:spcPts val="600"/>
              </a:spcAft>
            </a:pPr>
            <a:r>
              <a:rPr lang="el-GR" sz="1200" b="1" dirty="0">
                <a:solidFill>
                  <a:schemeClr val="accent1">
                    <a:lumMod val="50000"/>
                  </a:schemeClr>
                </a:solidFill>
                <a:ea typeface="Calibri" panose="020F0502020204030204" pitchFamily="34" charset="0"/>
              </a:rPr>
              <a:t>ΠΡΑΞΗ «ΠΑΡΕΜΒΑΣΕΙΣ ΤΩΝ  ΚΟΙΝΩΝΙΚΩΝ ΕΤΑΙΡΩΝ ΓΙΑ ΤΗ ΔΙΕΡΕΥΝΗΣΗ  ΔΕΞΙΟΤΗΤΩΝ ΣΤΟ ΠΛΑΙΣΙΟ ΤΟΥ ΜΗΧΑΝΙΣΜΟΥ ΔΙΑΓΝΩΣΗΣ ΑΝΑΓΚΩΝ ΤΗΣ ΑΓΟΡΑΣ ΕΡΓΑΣΙΑΣ» (ΟΠΣ 5031891) ΤΟΥ ΕΠ «ΑΝΑΠΤΥΞΗ ΑΝΘΡΩΠΙΝΟΥ ΔΥΝΑΜΙΚΟΥ, ΕΚΠΑΙΔΕΥΣΗ &amp; ΔΙΑ ΒΙΟΥ ΜΑΘΗΣΗΣ 2014 – 2020»</a:t>
            </a:r>
            <a:endParaRPr lang="el-GR" sz="1200" dirty="0">
              <a:solidFill>
                <a:schemeClr val="accent1">
                  <a:lumMod val="50000"/>
                </a:schemeClr>
              </a:solidFill>
              <a:effectLst/>
              <a:ea typeface="Calibri" panose="020F0502020204030204" pitchFamily="34" charset="0"/>
            </a:endParaRPr>
          </a:p>
        </p:txBody>
      </p:sp>
      <p:pic>
        <p:nvPicPr>
          <p:cNvPr id="9" name="Εικόνα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3654" y="4560547"/>
            <a:ext cx="6605016" cy="993648"/>
          </a:xfrm>
          <a:prstGeom prst="rect">
            <a:avLst/>
          </a:prstGeom>
        </p:spPr>
      </p:pic>
      <p:pic>
        <p:nvPicPr>
          <p:cNvPr id="6" name="Εικόνα 5"/>
          <p:cNvPicPr>
            <a:picLocks noChangeAspect="1"/>
          </p:cNvPicPr>
          <p:nvPr/>
        </p:nvPicPr>
        <p:blipFill>
          <a:blip r:embed="rId3"/>
          <a:stretch>
            <a:fillRect/>
          </a:stretch>
        </p:blipFill>
        <p:spPr>
          <a:xfrm>
            <a:off x="4675765" y="1039017"/>
            <a:ext cx="2771429" cy="809524"/>
          </a:xfrm>
          <a:prstGeom prst="rect">
            <a:avLst/>
          </a:prstGeom>
        </p:spPr>
      </p:pic>
      <p:pic>
        <p:nvPicPr>
          <p:cNvPr id="10" name="Εικόνα 9"/>
          <p:cNvPicPr>
            <a:picLocks noChangeAspect="1"/>
          </p:cNvPicPr>
          <p:nvPr/>
        </p:nvPicPr>
        <p:blipFill>
          <a:blip r:embed="rId4"/>
          <a:stretch>
            <a:fillRect/>
          </a:stretch>
        </p:blipFill>
        <p:spPr>
          <a:xfrm>
            <a:off x="9010156" y="1039018"/>
            <a:ext cx="2024741" cy="638096"/>
          </a:xfrm>
          <a:prstGeom prst="rect">
            <a:avLst/>
          </a:prstGeom>
        </p:spPr>
      </p:pic>
      <p:pic>
        <p:nvPicPr>
          <p:cNvPr id="11" name="Εικόνα 10"/>
          <p:cNvPicPr>
            <a:picLocks noChangeAspect="1"/>
          </p:cNvPicPr>
          <p:nvPr/>
        </p:nvPicPr>
        <p:blipFill>
          <a:blip r:embed="rId5"/>
          <a:stretch>
            <a:fillRect/>
          </a:stretch>
        </p:blipFill>
        <p:spPr>
          <a:xfrm>
            <a:off x="9238347" y="2270640"/>
            <a:ext cx="1796550" cy="644415"/>
          </a:xfrm>
          <a:prstGeom prst="rect">
            <a:avLst/>
          </a:prstGeom>
        </p:spPr>
      </p:pic>
      <p:pic>
        <p:nvPicPr>
          <p:cNvPr id="12" name="Εικόνα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3654" y="2287797"/>
            <a:ext cx="3519889" cy="664522"/>
          </a:xfrm>
          <a:prstGeom prst="rect">
            <a:avLst/>
          </a:prstGeom>
        </p:spPr>
      </p:pic>
    </p:spTree>
    <p:extLst>
      <p:ext uri="{BB962C8B-B14F-4D97-AF65-F5344CB8AC3E}">
        <p14:creationId xmlns:p14="http://schemas.microsoft.com/office/powerpoint/2010/main" val="3884577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b="1" dirty="0" smtClean="0"/>
              <a:t>Σκοπός </a:t>
            </a:r>
            <a:r>
              <a:rPr lang="el-GR" b="1" dirty="0"/>
              <a:t>και μεθοδολογία της μελέτης </a:t>
            </a:r>
            <a:r>
              <a:rPr lang="el-GR" b="1" dirty="0" smtClean="0"/>
              <a:t>-1</a:t>
            </a:r>
            <a:r>
              <a:rPr lang="el-GR" b="1" dirty="0"/>
              <a:t/>
            </a:r>
            <a:br>
              <a:rPr lang="el-GR" b="1" dirty="0"/>
            </a:br>
            <a:endParaRPr lang="el-GR" b="1" dirty="0"/>
          </a:p>
        </p:txBody>
      </p:sp>
      <p:sp>
        <p:nvSpPr>
          <p:cNvPr id="3" name="Θέση περιεχομένου 2"/>
          <p:cNvSpPr>
            <a:spLocks noGrp="1"/>
          </p:cNvSpPr>
          <p:nvPr>
            <p:ph idx="1"/>
          </p:nvPr>
        </p:nvSpPr>
        <p:spPr/>
        <p:txBody>
          <a:bodyPr>
            <a:normAutofit lnSpcReduction="10000"/>
          </a:bodyPr>
          <a:lstStyle/>
          <a:p>
            <a:pPr marL="342900" indent="-342900" algn="just">
              <a:buFont typeface="Wingdings" panose="05000000000000000000" pitchFamily="2" charset="2"/>
              <a:buChar char="q"/>
            </a:pPr>
            <a:r>
              <a:rPr lang="el-GR" dirty="0" smtClean="0"/>
              <a:t>Στο </a:t>
            </a:r>
            <a:r>
              <a:rPr lang="el-GR" dirty="0"/>
              <a:t>επίκεντρο </a:t>
            </a:r>
            <a:r>
              <a:rPr lang="el-GR" dirty="0" smtClean="0"/>
              <a:t>οι </a:t>
            </a:r>
            <a:r>
              <a:rPr lang="el-GR" dirty="0"/>
              <a:t>πολιτικές δεξιοτήτων στην </a:t>
            </a:r>
            <a:r>
              <a:rPr lang="el-GR" dirty="0" smtClean="0"/>
              <a:t>Ελλάδα. </a:t>
            </a:r>
            <a:r>
              <a:rPr lang="el-GR" dirty="0"/>
              <a:t>Έ</a:t>
            </a:r>
            <a:r>
              <a:rPr lang="el-GR" dirty="0" smtClean="0"/>
              <a:t>μφαση </a:t>
            </a:r>
            <a:r>
              <a:rPr lang="el-GR" dirty="0"/>
              <a:t>στην </a:t>
            </a:r>
            <a:r>
              <a:rPr lang="el-GR" dirty="0" smtClean="0"/>
              <a:t>αποτίμηση αυτών </a:t>
            </a:r>
            <a:r>
              <a:rPr lang="el-GR" dirty="0"/>
              <a:t>και των επιπτώσεών τους για το σύστημα διακυβέρνησης </a:t>
            </a:r>
            <a:r>
              <a:rPr lang="el-GR" dirty="0" smtClean="0"/>
              <a:t>δεξιοτήτων</a:t>
            </a:r>
          </a:p>
          <a:p>
            <a:pPr marL="342900" indent="-342900" algn="just">
              <a:buFont typeface="Wingdings" panose="05000000000000000000" pitchFamily="2" charset="2"/>
              <a:buChar char="q"/>
            </a:pPr>
            <a:r>
              <a:rPr lang="el-GR" dirty="0" smtClean="0"/>
              <a:t>Αξιοποίηση ποιοτικής </a:t>
            </a:r>
            <a:r>
              <a:rPr lang="el-GR" dirty="0"/>
              <a:t>μεθοδολογικής </a:t>
            </a:r>
            <a:r>
              <a:rPr lang="el-GR" dirty="0" smtClean="0"/>
              <a:t>προσέγγισης − τεχνική σκόπιμης </a:t>
            </a:r>
            <a:r>
              <a:rPr lang="el-GR" dirty="0"/>
              <a:t>δειγματοληψίας </a:t>
            </a:r>
            <a:endParaRPr lang="el-GR" dirty="0" smtClean="0"/>
          </a:p>
          <a:p>
            <a:pPr marL="342900" indent="-342900" algn="just">
              <a:buFont typeface="Courier New" panose="02070309020205020404" pitchFamily="49" charset="0"/>
              <a:buChar char="o"/>
            </a:pPr>
            <a:r>
              <a:rPr lang="el-GR" dirty="0"/>
              <a:t>14 ημιδομημένες συνεντεύξεις με: </a:t>
            </a:r>
            <a:r>
              <a:rPr lang="el-GR" dirty="0" smtClean="0"/>
              <a:t>ένα στέλεχος </a:t>
            </a:r>
            <a:r>
              <a:rPr lang="el-GR" dirty="0"/>
              <a:t>του Υπουργείου Εργασίας και Κοινωνικών </a:t>
            </a:r>
            <a:r>
              <a:rPr lang="el-GR" dirty="0" smtClean="0"/>
              <a:t>Υποθέσεων∙ ένα στέλεχος </a:t>
            </a:r>
            <a:r>
              <a:rPr lang="el-GR" dirty="0"/>
              <a:t>της ΔΥΠΑ</a:t>
            </a:r>
            <a:r>
              <a:rPr lang="el-GR" dirty="0" smtClean="0"/>
              <a:t>∙ ένα διευθυντικό </a:t>
            </a:r>
            <a:r>
              <a:rPr lang="el-GR" dirty="0"/>
              <a:t>στέλεχος του ΕΟΠΠΕΠ∙ </a:t>
            </a:r>
            <a:r>
              <a:rPr lang="el-GR" dirty="0" smtClean="0"/>
              <a:t>έξι εκπροσώπους </a:t>
            </a:r>
            <a:r>
              <a:rPr lang="el-GR" dirty="0"/>
              <a:t>κοινωνικών εταίρων∙ </a:t>
            </a:r>
            <a:r>
              <a:rPr lang="el-GR" dirty="0" smtClean="0"/>
              <a:t>πέντε </a:t>
            </a:r>
            <a:r>
              <a:rPr lang="el-GR" dirty="0"/>
              <a:t>εμπειρογνώμονες-ειδικούς (</a:t>
            </a:r>
            <a:r>
              <a:rPr lang="el-GR" dirty="0" smtClean="0"/>
              <a:t>εκ </a:t>
            </a:r>
            <a:r>
              <a:rPr lang="el-GR" dirty="0"/>
              <a:t>των οποίων δύο </a:t>
            </a:r>
            <a:r>
              <a:rPr lang="el-GR" dirty="0" smtClean="0"/>
              <a:t>συμμετέχουν </a:t>
            </a:r>
            <a:r>
              <a:rPr lang="el-GR" dirty="0"/>
              <a:t>και στη νεοσυσταθείσα Επιστημονική Επιτροπή </a:t>
            </a:r>
            <a:r>
              <a:rPr lang="el-GR" dirty="0" smtClean="0"/>
              <a:t>Δεξιοτήτων)</a:t>
            </a:r>
          </a:p>
          <a:p>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3</a:t>
            </a:fld>
            <a:endParaRPr lang="el-GR" dirty="0"/>
          </a:p>
        </p:txBody>
      </p:sp>
    </p:spTree>
    <p:extLst>
      <p:ext uri="{BB962C8B-B14F-4D97-AF65-F5344CB8AC3E}">
        <p14:creationId xmlns:p14="http://schemas.microsoft.com/office/powerpoint/2010/main" val="1097065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b="1" dirty="0" smtClean="0"/>
              <a:t>Σκοπός </a:t>
            </a:r>
            <a:r>
              <a:rPr lang="el-GR" b="1" dirty="0"/>
              <a:t>και μεθοδολογία της μελέτης </a:t>
            </a:r>
            <a:r>
              <a:rPr lang="el-GR" b="1" dirty="0" smtClean="0"/>
              <a:t>-2</a:t>
            </a:r>
            <a:r>
              <a:rPr lang="el-GR" dirty="0"/>
              <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marL="342900" indent="-342900" algn="just">
              <a:buFont typeface="Courier New" panose="02070309020205020404" pitchFamily="49" charset="0"/>
              <a:buChar char="o"/>
            </a:pPr>
            <a:r>
              <a:rPr lang="el-GR" dirty="0"/>
              <a:t>Οδηγός συνέντευξης με 7 θεματικές</a:t>
            </a:r>
            <a:r>
              <a:rPr lang="en-GB" dirty="0"/>
              <a:t>: </a:t>
            </a:r>
            <a:endParaRPr lang="el-GR" dirty="0" smtClean="0"/>
          </a:p>
          <a:p>
            <a:pPr marL="342900" indent="-342900" algn="just">
              <a:buFont typeface="Wingdings" panose="05000000000000000000" pitchFamily="2" charset="2"/>
              <a:buChar char="ü"/>
            </a:pPr>
            <a:r>
              <a:rPr lang="el-GR" dirty="0" smtClean="0"/>
              <a:t>Θεσμικό-κανονιστικό </a:t>
            </a:r>
            <a:r>
              <a:rPr lang="el-GR" dirty="0"/>
              <a:t>πλαίσιο πολιτικών </a:t>
            </a:r>
            <a:r>
              <a:rPr lang="el-GR" dirty="0" smtClean="0"/>
              <a:t>δεξιοτήτων</a:t>
            </a:r>
          </a:p>
          <a:p>
            <a:pPr marL="342900" indent="-342900" algn="just">
              <a:buFont typeface="Wingdings" panose="05000000000000000000" pitchFamily="2" charset="2"/>
              <a:buChar char="ü"/>
            </a:pPr>
            <a:r>
              <a:rPr lang="el-GR" dirty="0" smtClean="0"/>
              <a:t>Εμπλεκόμενοι </a:t>
            </a:r>
            <a:r>
              <a:rPr lang="el-GR" dirty="0"/>
              <a:t>φορείς στο πεδίο των πολιτικών </a:t>
            </a:r>
            <a:r>
              <a:rPr lang="el-GR" dirty="0" smtClean="0"/>
              <a:t>δεξιοτήτων</a:t>
            </a:r>
          </a:p>
          <a:p>
            <a:pPr marL="342900" indent="-342900" algn="just">
              <a:buFont typeface="Wingdings" panose="05000000000000000000" pitchFamily="2" charset="2"/>
              <a:buChar char="ü"/>
            </a:pPr>
            <a:r>
              <a:rPr lang="el-GR" dirty="0" smtClean="0"/>
              <a:t>Διαχείριση </a:t>
            </a:r>
            <a:r>
              <a:rPr lang="el-GR" dirty="0"/>
              <a:t>πληροφόρησης και δεδομένων σχετικών με τις δεξιότητες </a:t>
            </a:r>
          </a:p>
          <a:p>
            <a:pPr marL="342900" indent="-342900" algn="just">
              <a:buFont typeface="Wingdings" panose="05000000000000000000" pitchFamily="2" charset="2"/>
              <a:buChar char="ü"/>
            </a:pPr>
            <a:r>
              <a:rPr lang="el-GR" dirty="0" smtClean="0"/>
              <a:t>Μεθοδολογική </a:t>
            </a:r>
            <a:r>
              <a:rPr lang="el-GR" dirty="0"/>
              <a:t>προσέγγιση και μεθοδολογικά εργαλεία στο πλαίσιο των πολιτικών δεξιοτήτων</a:t>
            </a:r>
            <a:r>
              <a:rPr lang="en-GB" dirty="0"/>
              <a:t> </a:t>
            </a:r>
            <a:endParaRPr lang="el-GR" dirty="0"/>
          </a:p>
          <a:p>
            <a:pPr marL="342900" indent="-342900" algn="just">
              <a:buFont typeface="Wingdings" panose="05000000000000000000" pitchFamily="2" charset="2"/>
              <a:buChar char="ü"/>
            </a:pPr>
            <a:r>
              <a:rPr lang="el-GR" dirty="0" smtClean="0"/>
              <a:t>Παρουσίαση </a:t>
            </a:r>
            <a:r>
              <a:rPr lang="el-GR" dirty="0"/>
              <a:t>και διάχυση πληροφοριών-δεδομένων σχετικών με τις δεξιότητες και τις</a:t>
            </a:r>
            <a:r>
              <a:rPr lang="en-GB" dirty="0"/>
              <a:t> </a:t>
            </a:r>
            <a:r>
              <a:rPr lang="el-GR" dirty="0"/>
              <a:t>πολιτικές δεξιοτήτων </a:t>
            </a:r>
          </a:p>
          <a:p>
            <a:pPr marL="342900" indent="-342900" algn="just">
              <a:buFont typeface="Wingdings" panose="05000000000000000000" pitchFamily="2" charset="2"/>
              <a:buChar char="ü"/>
            </a:pPr>
            <a:r>
              <a:rPr lang="en-GB" dirty="0" smtClean="0"/>
              <a:t> </a:t>
            </a:r>
            <a:r>
              <a:rPr lang="el-GR" dirty="0"/>
              <a:t>Συνολική απόδοση-επίδοση-«</a:t>
            </a:r>
            <a:r>
              <a:rPr lang="el-GR" dirty="0" smtClean="0"/>
              <a:t>φήμη» και </a:t>
            </a:r>
            <a:r>
              <a:rPr lang="el-GR" dirty="0"/>
              <a:t>βιωσιμότητα των πολιτικών δεξιοτήτων</a:t>
            </a:r>
            <a:r>
              <a:rPr lang="en-GB" dirty="0"/>
              <a:t> </a:t>
            </a:r>
            <a:endParaRPr lang="el-GR" dirty="0"/>
          </a:p>
          <a:p>
            <a:pPr marL="342900" indent="-342900" algn="just">
              <a:buFont typeface="Wingdings" panose="05000000000000000000" pitchFamily="2" charset="2"/>
              <a:buChar char="ü"/>
            </a:pPr>
            <a:r>
              <a:rPr lang="el-GR" dirty="0" smtClean="0"/>
              <a:t>Σύνδεση </a:t>
            </a:r>
            <a:r>
              <a:rPr lang="el-GR" dirty="0"/>
              <a:t>ανάμεσα στη διάγνωση δεξιοτήτων, τις πολιτικές δεξιοτήτων και τις ανάγκες των</a:t>
            </a:r>
            <a:r>
              <a:rPr lang="en-GB" dirty="0"/>
              <a:t> </a:t>
            </a:r>
            <a:r>
              <a:rPr lang="el-GR" dirty="0"/>
              <a:t>επιχειρήσεων και της αγοράς εργασίας </a:t>
            </a:r>
          </a:p>
          <a:p>
            <a:pPr marL="342900" indent="-342900" algn="just">
              <a:buFont typeface="Wingdings" panose="05000000000000000000" pitchFamily="2" charset="2"/>
              <a:buChar char="q"/>
            </a:pP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4</a:t>
            </a:fld>
            <a:endParaRPr lang="el-GR" dirty="0"/>
          </a:p>
        </p:txBody>
      </p:sp>
    </p:spTree>
    <p:extLst>
      <p:ext uri="{BB962C8B-B14F-4D97-AF65-F5344CB8AC3E}">
        <p14:creationId xmlns:p14="http://schemas.microsoft.com/office/powerpoint/2010/main" val="3323600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b="1" dirty="0" smtClean="0"/>
              <a:t>Σκοπός </a:t>
            </a:r>
            <a:r>
              <a:rPr lang="el-GR" b="1" dirty="0"/>
              <a:t>και μεθοδολογία της μελέτης </a:t>
            </a:r>
            <a:r>
              <a:rPr lang="el-GR" b="1" dirty="0" smtClean="0"/>
              <a:t>-</a:t>
            </a:r>
            <a:r>
              <a:rPr lang="el-GR" b="1" dirty="0"/>
              <a:t>3</a:t>
            </a:r>
            <a:br>
              <a:rPr lang="el-GR" b="1" dirty="0"/>
            </a:br>
            <a:endParaRPr lang="el-GR" b="1" dirty="0"/>
          </a:p>
        </p:txBody>
      </p:sp>
      <p:sp>
        <p:nvSpPr>
          <p:cNvPr id="3" name="Θέση περιεχομένου 2"/>
          <p:cNvSpPr>
            <a:spLocks noGrp="1"/>
          </p:cNvSpPr>
          <p:nvPr>
            <p:ph idx="1"/>
          </p:nvPr>
        </p:nvSpPr>
        <p:spPr/>
        <p:txBody>
          <a:bodyPr>
            <a:normAutofit fontScale="92500" lnSpcReduction="10000"/>
          </a:bodyPr>
          <a:lstStyle/>
          <a:p>
            <a:pPr marL="342900" indent="-342900" algn="just">
              <a:buFont typeface="Wingdings" panose="05000000000000000000" pitchFamily="2" charset="2"/>
              <a:buChar char="q"/>
            </a:pPr>
            <a:r>
              <a:rPr lang="el-GR" dirty="0"/>
              <a:t>Ε</a:t>
            </a:r>
            <a:r>
              <a:rPr lang="el-GR" dirty="0" smtClean="0"/>
              <a:t>στίαση </a:t>
            </a:r>
            <a:r>
              <a:rPr lang="el-GR" dirty="0"/>
              <a:t>ωστόσο στις 6 πρώτες </a:t>
            </a:r>
            <a:r>
              <a:rPr lang="el-GR" dirty="0" smtClean="0"/>
              <a:t>θεματικές. Προτεραιοποίηση της </a:t>
            </a:r>
            <a:r>
              <a:rPr lang="el-GR" dirty="0"/>
              <a:t>συγκέντρωσης και της επεξεργασίας στοιχείων </a:t>
            </a:r>
            <a:r>
              <a:rPr lang="el-GR" dirty="0" smtClean="0"/>
              <a:t>για το </a:t>
            </a:r>
            <a:r>
              <a:rPr lang="el-GR" dirty="0"/>
              <a:t>σύστημα </a:t>
            </a:r>
            <a:r>
              <a:rPr lang="el-GR" dirty="0" smtClean="0"/>
              <a:t>διακυβέρνησης των </a:t>
            </a:r>
            <a:r>
              <a:rPr lang="el-GR" dirty="0"/>
              <a:t>πολιτικών </a:t>
            </a:r>
            <a:r>
              <a:rPr lang="el-GR" dirty="0" smtClean="0"/>
              <a:t>δεξιοτήτων</a:t>
            </a:r>
          </a:p>
          <a:p>
            <a:pPr marL="342900" indent="-342900" algn="just">
              <a:buFont typeface="Wingdings" panose="05000000000000000000" pitchFamily="2" charset="2"/>
              <a:buChar char="§"/>
            </a:pPr>
            <a:r>
              <a:rPr lang="el-GR" dirty="0" smtClean="0"/>
              <a:t>Δυνατότητα </a:t>
            </a:r>
            <a:r>
              <a:rPr lang="el-GR" dirty="0"/>
              <a:t>να απαντηθούν </a:t>
            </a:r>
            <a:r>
              <a:rPr lang="el-GR" dirty="0" smtClean="0"/>
              <a:t>καίρια ερωτήματα για </a:t>
            </a:r>
            <a:r>
              <a:rPr lang="el-GR" dirty="0"/>
              <a:t>τη διαμόρφωση και την υλοποίηση πολιτικών δεξιοτήτων </a:t>
            </a:r>
            <a:r>
              <a:rPr lang="el-GR" dirty="0" smtClean="0"/>
              <a:t>στην Ελλάδα</a:t>
            </a:r>
          </a:p>
          <a:p>
            <a:pPr marL="342900" indent="-342900" algn="just">
              <a:buFont typeface="Wingdings" panose="05000000000000000000" pitchFamily="2" charset="2"/>
              <a:buChar char="§"/>
            </a:pPr>
            <a:r>
              <a:rPr lang="el-GR" dirty="0" smtClean="0"/>
              <a:t>Δυνατότητα για περισσότερο </a:t>
            </a:r>
            <a:r>
              <a:rPr lang="el-GR" dirty="0"/>
              <a:t>γόνιμη αλλά και αποτελεσματική </a:t>
            </a:r>
            <a:r>
              <a:rPr lang="el-GR" dirty="0" smtClean="0"/>
              <a:t>συμμετοχή των συνδικαλιστικών </a:t>
            </a:r>
            <a:r>
              <a:rPr lang="el-GR" dirty="0"/>
              <a:t>οργανώσεων εκπροσώπησης των επιχειρήσεων στην ευρύτερη συζήτηση </a:t>
            </a:r>
            <a:r>
              <a:rPr lang="el-GR" dirty="0" smtClean="0"/>
              <a:t>για τις </a:t>
            </a:r>
            <a:r>
              <a:rPr lang="el-GR" dirty="0"/>
              <a:t>πολιτικές </a:t>
            </a:r>
            <a:r>
              <a:rPr lang="el-GR" dirty="0" smtClean="0"/>
              <a:t>δεξιοτήτων</a:t>
            </a:r>
          </a:p>
          <a:p>
            <a:pPr marL="342900" indent="-342900" algn="just">
              <a:buFont typeface="Wingdings" panose="05000000000000000000" pitchFamily="2" charset="2"/>
              <a:buChar char="§"/>
            </a:pPr>
            <a:r>
              <a:rPr lang="el-GR" dirty="0"/>
              <a:t>Δ</a:t>
            </a:r>
            <a:r>
              <a:rPr lang="el-GR" dirty="0" smtClean="0"/>
              <a:t>υνατότητα αποτύπωσης και σχολιασμού </a:t>
            </a:r>
            <a:r>
              <a:rPr lang="el-GR" dirty="0"/>
              <a:t>των </a:t>
            </a:r>
            <a:r>
              <a:rPr lang="el-GR" dirty="0" smtClean="0"/>
              <a:t>πρόσφατων μεταβολών στο </a:t>
            </a:r>
            <a:r>
              <a:rPr lang="el-GR" dirty="0"/>
              <a:t>σύστημα διακυβέρνησης των </a:t>
            </a:r>
            <a:r>
              <a:rPr lang="el-GR" dirty="0" smtClean="0"/>
              <a:t>πολιτικών δεξιοτήτων</a:t>
            </a: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5</a:t>
            </a:fld>
            <a:endParaRPr lang="el-GR" dirty="0"/>
          </a:p>
        </p:txBody>
      </p:sp>
    </p:spTree>
    <p:extLst>
      <p:ext uri="{BB962C8B-B14F-4D97-AF65-F5344CB8AC3E}">
        <p14:creationId xmlns:p14="http://schemas.microsoft.com/office/powerpoint/2010/main" val="3603256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Η </a:t>
            </a:r>
            <a:r>
              <a:rPr lang="el-GR" b="1" dirty="0"/>
              <a:t>αξιολόγηση πολιτικών δεξιοτήτων και η αποτίμηση των επιπτώσεών τους ως αντικείμενα μελέτης: Μια σύντομη </a:t>
            </a:r>
            <a:r>
              <a:rPr lang="el-GR" b="1" dirty="0" smtClean="0"/>
              <a:t>εισαγωγή -</a:t>
            </a:r>
            <a:r>
              <a:rPr lang="el-GR" b="1" dirty="0"/>
              <a:t>1</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pPr marL="342900" indent="-342900" algn="just">
              <a:buFont typeface="Wingdings" panose="05000000000000000000" pitchFamily="2" charset="2"/>
              <a:buChar char="q"/>
            </a:pPr>
            <a:r>
              <a:rPr lang="el-GR" dirty="0"/>
              <a:t>Σ</a:t>
            </a:r>
            <a:r>
              <a:rPr lang="el-GR" dirty="0" smtClean="0"/>
              <a:t>υμφωνία </a:t>
            </a:r>
            <a:r>
              <a:rPr lang="el-GR" dirty="0"/>
              <a:t>με την κυρίαρχη ρητορική </a:t>
            </a:r>
            <a:r>
              <a:rPr lang="el-GR" dirty="0" smtClean="0"/>
              <a:t>σε ευρωπαϊκό επίπεδο και τη σπουδαιότητα</a:t>
            </a:r>
            <a:r>
              <a:rPr lang="el-GR" dirty="0"/>
              <a:t> </a:t>
            </a:r>
            <a:r>
              <a:rPr lang="el-GR" dirty="0" smtClean="0"/>
              <a:t>της λεγόμενης </a:t>
            </a:r>
            <a:r>
              <a:rPr lang="en-GB" dirty="0"/>
              <a:t>e</a:t>
            </a:r>
            <a:r>
              <a:rPr lang="en-GB" dirty="0" smtClean="0"/>
              <a:t>vidence-based policy</a:t>
            </a:r>
          </a:p>
          <a:p>
            <a:pPr marL="342900" indent="-342900" algn="just">
              <a:buFont typeface="Wingdings" panose="05000000000000000000" pitchFamily="2" charset="2"/>
              <a:buChar char="q"/>
            </a:pPr>
            <a:r>
              <a:rPr lang="el-GR" dirty="0" smtClean="0"/>
              <a:t>Τα περιορισμένα σχετικά εγχειρήματα </a:t>
            </a:r>
          </a:p>
          <a:p>
            <a:pPr marL="342900" indent="-342900" algn="just">
              <a:buFont typeface="Wingdings" panose="05000000000000000000" pitchFamily="2" charset="2"/>
              <a:buChar char="§"/>
            </a:pPr>
            <a:r>
              <a:rPr lang="el-GR" dirty="0" smtClean="0"/>
              <a:t>Ο ρόλος του </a:t>
            </a:r>
            <a:r>
              <a:rPr lang="el-GR" dirty="0" smtClean="0"/>
              <a:t>Cedefop</a:t>
            </a:r>
            <a:r>
              <a:rPr lang="en-GB" dirty="0" smtClean="0"/>
              <a:t> (</a:t>
            </a:r>
            <a:r>
              <a:rPr lang="el-GR" dirty="0"/>
              <a:t>π.χ. </a:t>
            </a:r>
            <a:r>
              <a:rPr lang="el-GR" dirty="0" smtClean="0"/>
              <a:t>ανάπτυξη μεθοδολογικού πλαισίου, με </a:t>
            </a:r>
            <a:r>
              <a:rPr lang="el-GR" dirty="0"/>
              <a:t>στόχο την επισκόπηση του συστήματος διακυβέρνησης </a:t>
            </a:r>
            <a:r>
              <a:rPr lang="el-GR" dirty="0" smtClean="0"/>
              <a:t>δεξιοτήτων)</a:t>
            </a:r>
            <a:endParaRPr lang="el-GR" dirty="0" smtClean="0"/>
          </a:p>
          <a:p>
            <a:pPr marL="342900" indent="-342900" algn="just">
              <a:buFont typeface="Wingdings" panose="05000000000000000000" pitchFamily="2" charset="2"/>
              <a:buChar char="§"/>
            </a:pPr>
            <a:r>
              <a:rPr lang="el-GR" dirty="0" smtClean="0"/>
              <a:t> Ο ρόλος των κοινωνικών </a:t>
            </a:r>
            <a:r>
              <a:rPr lang="el-GR" dirty="0" smtClean="0"/>
              <a:t>εταίρων (π.χ. </a:t>
            </a:r>
            <a:r>
              <a:rPr lang="el-GR" dirty="0" smtClean="0"/>
              <a:t>πανελλαδική </a:t>
            </a:r>
            <a:r>
              <a:rPr lang="el-GR" dirty="0"/>
              <a:t>ποσοτική έρευνα εργοδοτών που διεξήχθη υπό την αιγίδα του ΙΜΕ </a:t>
            </a:r>
            <a:r>
              <a:rPr lang="el-GR" dirty="0" smtClean="0"/>
              <a:t>ΓΣΕΒΕΕ κατά </a:t>
            </a:r>
            <a:r>
              <a:rPr lang="el-GR" dirty="0"/>
              <a:t>το διάστημα από 27 Σεπτεμβρίου έως και 11 Οκτωβρίου </a:t>
            </a:r>
            <a:r>
              <a:rPr lang="el-GR" dirty="0" smtClean="0"/>
              <a:t>2022) </a:t>
            </a: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6</a:t>
            </a:fld>
            <a:endParaRPr lang="el-GR" dirty="0"/>
          </a:p>
        </p:txBody>
      </p:sp>
    </p:spTree>
    <p:extLst>
      <p:ext uri="{BB962C8B-B14F-4D97-AF65-F5344CB8AC3E}">
        <p14:creationId xmlns:p14="http://schemas.microsoft.com/office/powerpoint/2010/main" val="662012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Το θεσμικό τοπίο των πολιτικών δεξιοτήτων-1</a:t>
            </a:r>
            <a:br>
              <a:rPr lang="el-GR" b="1" dirty="0"/>
            </a:br>
            <a:endParaRPr lang="el-GR" b="1" dirty="0"/>
          </a:p>
        </p:txBody>
      </p:sp>
      <p:sp>
        <p:nvSpPr>
          <p:cNvPr id="3" name="Θέση περιεχομένου 2"/>
          <p:cNvSpPr>
            <a:spLocks noGrp="1"/>
          </p:cNvSpPr>
          <p:nvPr>
            <p:ph idx="1"/>
          </p:nvPr>
        </p:nvSpPr>
        <p:spPr/>
        <p:txBody>
          <a:bodyPr>
            <a:normAutofit fontScale="92500" lnSpcReduction="10000"/>
          </a:bodyPr>
          <a:lstStyle/>
          <a:p>
            <a:pPr marL="342900" indent="-342900" algn="just">
              <a:buFont typeface="Wingdings" panose="05000000000000000000" pitchFamily="2" charset="2"/>
              <a:buChar char="q"/>
            </a:pPr>
            <a:r>
              <a:rPr lang="el-GR" dirty="0" smtClean="0"/>
              <a:t>Σειρά νομοθετημάτων, κατά </a:t>
            </a:r>
            <a:r>
              <a:rPr lang="el-GR" dirty="0"/>
              <a:t>κανόνα από </a:t>
            </a:r>
            <a:r>
              <a:rPr lang="el-GR" dirty="0" smtClean="0"/>
              <a:t>το </a:t>
            </a:r>
            <a:r>
              <a:rPr lang="el-GR" dirty="0"/>
              <a:t>Υπουργείο Εργασίας και Κοινωνικών </a:t>
            </a:r>
            <a:r>
              <a:rPr lang="el-GR" dirty="0" smtClean="0"/>
              <a:t>Υποθέσεων, καθώς </a:t>
            </a:r>
            <a:r>
              <a:rPr lang="el-GR" dirty="0"/>
              <a:t>και </a:t>
            </a:r>
            <a:r>
              <a:rPr lang="el-GR" dirty="0" smtClean="0"/>
              <a:t>από το </a:t>
            </a:r>
            <a:r>
              <a:rPr lang="el-GR" dirty="0"/>
              <a:t>Υπουργείο Παιδείας </a:t>
            </a:r>
            <a:r>
              <a:rPr lang="el-GR" dirty="0" smtClean="0"/>
              <a:t>και Θρησκευμάτων</a:t>
            </a:r>
          </a:p>
          <a:p>
            <a:pPr marL="342900" indent="-342900" algn="just">
              <a:buFont typeface="Wingdings" panose="05000000000000000000" pitchFamily="2" charset="2"/>
              <a:buChar char="q"/>
            </a:pPr>
            <a:r>
              <a:rPr lang="el-GR" dirty="0" smtClean="0"/>
              <a:t>Έως </a:t>
            </a:r>
            <a:r>
              <a:rPr lang="el-GR" dirty="0"/>
              <a:t>και τα μέσα της δεκαετίας του 2010, και ιδίως την ίδρυση </a:t>
            </a:r>
            <a:r>
              <a:rPr lang="el-GR" dirty="0" smtClean="0"/>
              <a:t>του Μηχανισμού </a:t>
            </a:r>
            <a:r>
              <a:rPr lang="el-GR" dirty="0"/>
              <a:t>Διάγνωσης Αναγκών Αγοράς Εργασίας, υπό την αιγίδα του ΕΙΕΑΔ, το ενδιαφέρον </a:t>
            </a:r>
            <a:r>
              <a:rPr lang="el-GR" dirty="0" smtClean="0"/>
              <a:t>για τις </a:t>
            </a:r>
            <a:r>
              <a:rPr lang="el-GR" dirty="0"/>
              <a:t>δεξιότητες και τις πολιτικές δεξιοτήτων στην Ελλάδα </a:t>
            </a:r>
            <a:r>
              <a:rPr lang="el-GR" dirty="0" smtClean="0"/>
              <a:t>περιορισμένο</a:t>
            </a:r>
          </a:p>
          <a:p>
            <a:pPr marL="342900" indent="-342900" algn="just">
              <a:buFont typeface="Wingdings" panose="05000000000000000000" pitchFamily="2" charset="2"/>
              <a:buChar char="q"/>
            </a:pPr>
            <a:r>
              <a:rPr lang="el-GR" dirty="0" smtClean="0"/>
              <a:t>Κεντρικός ρόλος των τοπικών συνεργειών </a:t>
            </a:r>
            <a:r>
              <a:rPr lang="el-GR" dirty="0"/>
              <a:t>και </a:t>
            </a:r>
            <a:r>
              <a:rPr lang="el-GR" dirty="0" smtClean="0"/>
              <a:t>των κοινωνικών εταίρων. </a:t>
            </a:r>
            <a:r>
              <a:rPr lang="el-GR" dirty="0"/>
              <a:t>Έ</a:t>
            </a:r>
            <a:r>
              <a:rPr lang="el-GR" dirty="0" smtClean="0"/>
              <a:t>να </a:t>
            </a:r>
            <a:r>
              <a:rPr lang="el-GR" dirty="0"/>
              <a:t>«αποκεντρωμένο» (και σε διαδικασία ανάπτυξης) </a:t>
            </a:r>
            <a:r>
              <a:rPr lang="el-GR" dirty="0" smtClean="0"/>
              <a:t>σύστημα διακυβέρνησης </a:t>
            </a:r>
            <a:r>
              <a:rPr lang="el-GR" dirty="0"/>
              <a:t>πολιτικών δεξιοτήτων, αλλά και διάγνωσης αναγκών της αγοράς </a:t>
            </a:r>
            <a:r>
              <a:rPr lang="el-GR" dirty="0" smtClean="0"/>
              <a:t>εργασίας </a:t>
            </a: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7</a:t>
            </a:fld>
            <a:endParaRPr lang="el-GR" dirty="0"/>
          </a:p>
        </p:txBody>
      </p:sp>
    </p:spTree>
    <p:extLst>
      <p:ext uri="{BB962C8B-B14F-4D97-AF65-F5344CB8AC3E}">
        <p14:creationId xmlns:p14="http://schemas.microsoft.com/office/powerpoint/2010/main" val="2953385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Το θεσμικό τοπίο των πολιτικών </a:t>
            </a:r>
            <a:r>
              <a:rPr lang="el-GR" b="1" dirty="0" smtClean="0"/>
              <a:t>δεξιοτήτων-2</a:t>
            </a:r>
            <a:r>
              <a:rPr lang="el-GR" b="1" dirty="0"/>
              <a:t/>
            </a:r>
            <a:br>
              <a:rPr lang="el-GR" b="1" dirty="0"/>
            </a:br>
            <a:endParaRPr lang="el-GR" b="1" dirty="0"/>
          </a:p>
        </p:txBody>
      </p:sp>
      <p:sp>
        <p:nvSpPr>
          <p:cNvPr id="3" name="Θέση περιεχομένου 2"/>
          <p:cNvSpPr>
            <a:spLocks noGrp="1"/>
          </p:cNvSpPr>
          <p:nvPr>
            <p:ph idx="1"/>
          </p:nvPr>
        </p:nvSpPr>
        <p:spPr/>
        <p:txBody>
          <a:bodyPr>
            <a:normAutofit/>
          </a:bodyPr>
          <a:lstStyle/>
          <a:p>
            <a:pPr marL="342900" indent="-342900" algn="just">
              <a:buFont typeface="Wingdings" panose="05000000000000000000" pitchFamily="2" charset="2"/>
              <a:buChar char="q"/>
            </a:pPr>
            <a:r>
              <a:rPr lang="el-GR" dirty="0" smtClean="0"/>
              <a:t>Σύνδεση του διαλόγου </a:t>
            </a:r>
            <a:r>
              <a:rPr lang="el-GR" dirty="0"/>
              <a:t>για τις </a:t>
            </a:r>
            <a:r>
              <a:rPr lang="el-GR" dirty="0" smtClean="0"/>
              <a:t>δεξιότητες και τις επακόλουθες </a:t>
            </a:r>
            <a:r>
              <a:rPr lang="el-GR" dirty="0"/>
              <a:t>πολιτικές </a:t>
            </a:r>
            <a:r>
              <a:rPr lang="el-GR" dirty="0" smtClean="0"/>
              <a:t>παρεμβάσεις με </a:t>
            </a:r>
            <a:r>
              <a:rPr lang="el-GR" dirty="0"/>
              <a:t>τη συζήτηση και </a:t>
            </a:r>
            <a:r>
              <a:rPr lang="el-GR" dirty="0" smtClean="0"/>
              <a:t>τις πρωτοβουλίες </a:t>
            </a:r>
            <a:r>
              <a:rPr lang="el-GR" dirty="0"/>
              <a:t>για τη διά βίου μάθηση, όπως και για την επαγγελματική εκπαίδευση και </a:t>
            </a:r>
            <a:r>
              <a:rPr lang="el-GR" dirty="0" smtClean="0"/>
              <a:t>κατάρτιση (με </a:t>
            </a:r>
            <a:r>
              <a:rPr lang="el-GR" dirty="0"/>
              <a:t>προτεραιότητα, μάλιστα, στην περιφερειακή και την τοπική τους διάσταση</a:t>
            </a:r>
            <a:r>
              <a:rPr lang="el-GR" dirty="0" smtClean="0"/>
              <a:t>)</a:t>
            </a:r>
          </a:p>
          <a:p>
            <a:pPr marL="342900" indent="-342900" algn="just">
              <a:buFont typeface="Wingdings" panose="05000000000000000000" pitchFamily="2" charset="2"/>
              <a:buChar char="q"/>
            </a:pPr>
            <a:r>
              <a:rPr lang="el-GR" dirty="0" smtClean="0"/>
              <a:t>Σταθμός η </a:t>
            </a:r>
            <a:r>
              <a:rPr lang="el-GR" dirty="0"/>
              <a:t>ίδρυση </a:t>
            </a:r>
            <a:r>
              <a:rPr lang="el-GR" dirty="0" smtClean="0"/>
              <a:t>του </a:t>
            </a:r>
            <a:r>
              <a:rPr lang="el-GR" dirty="0"/>
              <a:t>Μηχανισμού Διάγνωσης Αναγκών Αγοράς </a:t>
            </a:r>
            <a:r>
              <a:rPr lang="el-GR" dirty="0" smtClean="0"/>
              <a:t>Εργασίας </a:t>
            </a:r>
            <a:r>
              <a:rPr lang="el-GR" dirty="0"/>
              <a:t> (βλ. άρθρο 85 του </a:t>
            </a:r>
            <a:r>
              <a:rPr lang="el-GR" dirty="0" smtClean="0"/>
              <a:t>Ν. 4368/2016)</a:t>
            </a:r>
            <a:endParaRPr lang="el-GR" dirty="0" smtClean="0"/>
          </a:p>
          <a:p>
            <a:pPr marL="342900" indent="-342900" algn="just">
              <a:buFont typeface="Wingdings" panose="05000000000000000000" pitchFamily="2" charset="2"/>
              <a:buChar char="q"/>
            </a:pPr>
            <a:r>
              <a:rPr lang="el-GR" dirty="0" smtClean="0"/>
              <a:t>Ξεχωριστή η θέση του </a:t>
            </a:r>
            <a:r>
              <a:rPr lang="el-GR" dirty="0"/>
              <a:t>Ν. </a:t>
            </a:r>
            <a:r>
              <a:rPr lang="el-GR" dirty="0" smtClean="0"/>
              <a:t>4763/2020 </a:t>
            </a:r>
            <a:r>
              <a:rPr lang="el-GR" dirty="0"/>
              <a:t>και </a:t>
            </a:r>
            <a:r>
              <a:rPr lang="el-GR" dirty="0" smtClean="0"/>
              <a:t>του </a:t>
            </a:r>
            <a:r>
              <a:rPr lang="el-GR" dirty="0"/>
              <a:t>Ν. </a:t>
            </a:r>
            <a:r>
              <a:rPr lang="el-GR" dirty="0" smtClean="0"/>
              <a:t>4921/2022</a:t>
            </a: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8</a:t>
            </a:fld>
            <a:endParaRPr lang="el-GR" dirty="0"/>
          </a:p>
        </p:txBody>
      </p:sp>
    </p:spTree>
    <p:extLst>
      <p:ext uri="{BB962C8B-B14F-4D97-AF65-F5344CB8AC3E}">
        <p14:creationId xmlns:p14="http://schemas.microsoft.com/office/powerpoint/2010/main" val="1622657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Το θεσμικό τοπίο των πολιτικών </a:t>
            </a:r>
            <a:r>
              <a:rPr lang="el-GR" b="1" dirty="0" smtClean="0"/>
              <a:t>δεξιοτήτων-3</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pPr marL="342900" indent="-342900" algn="just">
              <a:buFont typeface="Wingdings" panose="05000000000000000000" pitchFamily="2" charset="2"/>
              <a:buChar char="§"/>
            </a:pPr>
            <a:r>
              <a:rPr lang="el-GR" b="1" dirty="0"/>
              <a:t> Ν. </a:t>
            </a:r>
            <a:r>
              <a:rPr lang="el-GR" b="1" dirty="0" smtClean="0"/>
              <a:t>4763/2020</a:t>
            </a:r>
            <a:r>
              <a:rPr lang="en-GB" b="1" dirty="0" smtClean="0"/>
              <a:t>:</a:t>
            </a:r>
            <a:r>
              <a:rPr lang="el-GR" b="1" dirty="0" smtClean="0"/>
              <a:t> </a:t>
            </a:r>
            <a:r>
              <a:rPr lang="el-GR" dirty="0" smtClean="0"/>
              <a:t>Μεταξύ άλλων, θέσπιση </a:t>
            </a:r>
            <a:r>
              <a:rPr lang="el-GR" dirty="0"/>
              <a:t>του </a:t>
            </a:r>
            <a:r>
              <a:rPr lang="el-GR" dirty="0" smtClean="0"/>
              <a:t>Εθνικού Συστήματος </a:t>
            </a:r>
            <a:r>
              <a:rPr lang="el-GR" dirty="0"/>
              <a:t>Επαγγελματικής Εκπαίδευσης και Κατάρτισης </a:t>
            </a:r>
            <a:r>
              <a:rPr lang="el-GR" dirty="0" smtClean="0"/>
              <a:t>(ΕΣΕΕΚ</a:t>
            </a:r>
            <a:r>
              <a:rPr lang="el-GR" dirty="0"/>
              <a:t>), </a:t>
            </a:r>
            <a:r>
              <a:rPr lang="el-GR" dirty="0" smtClean="0"/>
              <a:t>Συμβουλίων </a:t>
            </a:r>
            <a:r>
              <a:rPr lang="el-GR" dirty="0"/>
              <a:t>Σύνδεσης με </a:t>
            </a:r>
            <a:r>
              <a:rPr lang="el-GR" dirty="0" smtClean="0"/>
              <a:t>την Παραγωγή </a:t>
            </a:r>
            <a:r>
              <a:rPr lang="el-GR" dirty="0"/>
              <a:t>και την Αγορά Εργασίας» </a:t>
            </a:r>
            <a:r>
              <a:rPr lang="el-GR" dirty="0" smtClean="0"/>
              <a:t>(ΣΣΠΑΕ</a:t>
            </a:r>
            <a:r>
              <a:rPr lang="el-GR" dirty="0"/>
              <a:t>) </a:t>
            </a:r>
            <a:r>
              <a:rPr lang="el-GR" dirty="0" smtClean="0"/>
              <a:t>και «Κλαδικών </a:t>
            </a:r>
            <a:r>
              <a:rPr lang="el-GR" dirty="0"/>
              <a:t>Συμβουλίων Δεξιοτήτων». </a:t>
            </a:r>
            <a:r>
              <a:rPr lang="el-GR" dirty="0" smtClean="0"/>
              <a:t>Προσπάθεια οριοθέτησης του </a:t>
            </a:r>
            <a:r>
              <a:rPr lang="el-GR" dirty="0"/>
              <a:t>όρου </a:t>
            </a:r>
            <a:r>
              <a:rPr lang="el-GR" dirty="0" smtClean="0"/>
              <a:t>«δεξιότητες» </a:t>
            </a:r>
            <a:r>
              <a:rPr lang="el-GR" dirty="0" smtClean="0"/>
              <a:t>όσο </a:t>
            </a:r>
            <a:r>
              <a:rPr lang="el-GR" dirty="0"/>
              <a:t>και εννοιών όπως </a:t>
            </a:r>
            <a:r>
              <a:rPr lang="el-GR" dirty="0" smtClean="0"/>
              <a:t>η «αναβάθμιση </a:t>
            </a:r>
            <a:r>
              <a:rPr lang="el-GR" dirty="0"/>
              <a:t>δεξιοτήτων</a:t>
            </a:r>
            <a:r>
              <a:rPr lang="el-GR" dirty="0" smtClean="0"/>
              <a:t>»</a:t>
            </a:r>
          </a:p>
          <a:p>
            <a:pPr marL="342900" indent="-342900" algn="just">
              <a:buFont typeface="Wingdings" panose="05000000000000000000" pitchFamily="2" charset="2"/>
              <a:buChar char="§"/>
            </a:pPr>
            <a:r>
              <a:rPr lang="el-GR" b="1" dirty="0"/>
              <a:t>Ν. </a:t>
            </a:r>
            <a:r>
              <a:rPr lang="el-GR" b="1" dirty="0" smtClean="0"/>
              <a:t>4921/2022</a:t>
            </a:r>
            <a:r>
              <a:rPr lang="en-GB" b="1" dirty="0" smtClean="0"/>
              <a:t>:</a:t>
            </a:r>
            <a:r>
              <a:rPr lang="el-GR" b="1" dirty="0" smtClean="0"/>
              <a:t> </a:t>
            </a:r>
            <a:r>
              <a:rPr lang="el-GR" dirty="0"/>
              <a:t>Μεταξύ άλλων, </a:t>
            </a:r>
            <a:r>
              <a:rPr lang="el-GR" dirty="0" smtClean="0"/>
              <a:t>θεσμοθέτηση μιας νέας διακυβέρνησης του </a:t>
            </a:r>
            <a:r>
              <a:rPr lang="el-GR" dirty="0"/>
              <a:t>Εθνικού Συστήματος Ανάπτυξης </a:t>
            </a:r>
            <a:r>
              <a:rPr lang="el-GR" dirty="0" smtClean="0"/>
              <a:t>Δεξιοτήτων (π.χ. Εθνικό </a:t>
            </a:r>
            <a:r>
              <a:rPr lang="el-GR" dirty="0"/>
              <a:t>Συμβούλιο Δεξιοτήτων Εργατικού Δυναμικού </a:t>
            </a:r>
            <a:r>
              <a:rPr lang="el-GR" dirty="0" smtClean="0"/>
              <a:t>και Επιστημονική </a:t>
            </a:r>
            <a:r>
              <a:rPr lang="el-GR" dirty="0"/>
              <a:t>Επιτροπή Δεξιοτήτων Εργατικού Δυναμικού/με το πρώτο να λαμβάνει και να </a:t>
            </a:r>
            <a:r>
              <a:rPr lang="el-GR" dirty="0" smtClean="0"/>
              <a:t>αξιοποιεί δεδομένα </a:t>
            </a:r>
            <a:r>
              <a:rPr lang="el-GR" dirty="0"/>
              <a:t>από τη </a:t>
            </a:r>
            <a:r>
              <a:rPr lang="el-GR" dirty="0" smtClean="0"/>
              <a:t>ΜΕΚΥ και τον </a:t>
            </a:r>
            <a:r>
              <a:rPr lang="el-GR" dirty="0"/>
              <a:t>Μηχανισμό Διάγνωσης των Αναγκών της Αγοράς Εργασίας </a:t>
            </a:r>
            <a:r>
              <a:rPr lang="el-GR" dirty="0" smtClean="0"/>
              <a:t>που η </a:t>
            </a:r>
            <a:r>
              <a:rPr lang="el-GR" dirty="0"/>
              <a:t>ΜΕΚΥ </a:t>
            </a:r>
            <a:r>
              <a:rPr lang="el-GR" dirty="0" smtClean="0"/>
              <a:t>διαχειρίζεται)</a:t>
            </a:r>
            <a:endParaRPr lang="el-GR" dirty="0"/>
          </a:p>
        </p:txBody>
      </p:sp>
      <p:sp>
        <p:nvSpPr>
          <p:cNvPr id="4" name="Θέση αριθμού διαφάνειας 3"/>
          <p:cNvSpPr>
            <a:spLocks noGrp="1"/>
          </p:cNvSpPr>
          <p:nvPr>
            <p:ph type="sldNum" sz="quarter" idx="12"/>
          </p:nvPr>
        </p:nvSpPr>
        <p:spPr/>
        <p:txBody>
          <a:bodyPr/>
          <a:lstStyle/>
          <a:p>
            <a:fld id="{3842428D-0812-44E2-9FBD-553AB4E1DE8E}" type="slidenum">
              <a:rPr lang="el-GR" smtClean="0"/>
              <a:pPr/>
              <a:t>9</a:t>
            </a:fld>
            <a:endParaRPr lang="el-GR" dirty="0"/>
          </a:p>
        </p:txBody>
      </p:sp>
    </p:spTree>
    <p:extLst>
      <p:ext uri="{BB962C8B-B14F-4D97-AF65-F5344CB8AC3E}">
        <p14:creationId xmlns:p14="http://schemas.microsoft.com/office/powerpoint/2010/main" val="731470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Παρουσίαση.pptx [Μόνο για ανάγνωση]" id="{F9F0B9DC-9C09-4CA0-95EB-F133741420E2}" vid="{01B904DF-F2E9-4333-9E33-AFAC68FE67BC}"/>
    </a:ext>
  </a:extLst>
</a:theme>
</file>

<file path=ppt/theme/theme2.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Παρουσίαση.pptx [Μόνο για ανάγνωση]" id="{F9F0B9DC-9C09-4CA0-95EB-F133741420E2}" vid="{F27C3CF1-9F4B-4CDD-86D8-DBA4E4DACF82}"/>
    </a:ext>
  </a:ext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Πρότυπο παρουσίασης για συνάντηση προσωπικού</Template>
  <TotalTime>1417</TotalTime>
  <Words>1761</Words>
  <Application>Microsoft Office PowerPoint</Application>
  <PresentationFormat>Widescreen</PresentationFormat>
  <Paragraphs>137</Paragraphs>
  <Slides>23</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23</vt:i4>
      </vt:variant>
    </vt:vector>
  </HeadingPairs>
  <TitlesOfParts>
    <vt:vector size="33" baseType="lpstr">
      <vt:lpstr>Arial</vt:lpstr>
      <vt:lpstr>Calibri</vt:lpstr>
      <vt:lpstr>Calibri Light</vt:lpstr>
      <vt:lpstr>Courier New</vt:lpstr>
      <vt:lpstr>Trebuchet MS</vt:lpstr>
      <vt:lpstr>Wingdings</vt:lpstr>
      <vt:lpstr>Wingdings 3</vt:lpstr>
      <vt:lpstr>Θέμα του Office</vt:lpstr>
      <vt:lpstr>Προσαρμοσμένη σχεδίαση</vt:lpstr>
      <vt:lpstr>Facet</vt:lpstr>
      <vt:lpstr>PowerPoint Presentation</vt:lpstr>
      <vt:lpstr>Δομή Παρουσίασης</vt:lpstr>
      <vt:lpstr> Σκοπός και μεθοδολογία της μελέτης -1 </vt:lpstr>
      <vt:lpstr> Σκοπός και μεθοδολογία της μελέτης -2 </vt:lpstr>
      <vt:lpstr> Σκοπός και μεθοδολογία της μελέτης -3 </vt:lpstr>
      <vt:lpstr>Η αξιολόγηση πολιτικών δεξιοτήτων και η αποτίμηση των επιπτώσεών τους ως αντικείμενα μελέτης: Μια σύντομη εισαγωγή -1 </vt:lpstr>
      <vt:lpstr> Το θεσμικό τοπίο των πολιτικών δεξιοτήτων-1 </vt:lpstr>
      <vt:lpstr> Το θεσμικό τοπίο των πολιτικών δεξιοτήτων-2 </vt:lpstr>
      <vt:lpstr> Το θεσμικό τοπίο των πολιτικών δεξιοτήτων-3 </vt:lpstr>
      <vt:lpstr> Το θεσμικό τοπίο των πολιτικών δεξιοτήτων-4 </vt:lpstr>
      <vt:lpstr> Παρουσίαση ερευνητικών ευρημάτων-1 </vt:lpstr>
      <vt:lpstr> Παρουσίαση ερευνητικών ευρημάτων-2 </vt:lpstr>
      <vt:lpstr> Παρουσίαση ερευνητικών ευρημάτων-3 </vt:lpstr>
      <vt:lpstr> Παρουσίαση ερευνητικών ευρημάτων-4 </vt:lpstr>
      <vt:lpstr> Παρουσίαση ερευνητικών ευρημάτων-5 </vt:lpstr>
      <vt:lpstr> Παρουσίαση ερευνητικών ευρημάτων-6</vt:lpstr>
      <vt:lpstr> Παρουσίαση ερευνητικών ευρημάτων-7 </vt:lpstr>
      <vt:lpstr> Παρουσίαση ερευνητικών ευρημάτων-8 </vt:lpstr>
      <vt:lpstr> Παρουσίαση ερευνητικών ευρημάτων-9 </vt:lpstr>
      <vt:lpstr> Παρουσίαση ερευνητικών ευρημάτων-10 </vt:lpstr>
      <vt:lpstr> Παρουσίαση ερευνητικών ευρημάτων-11 </vt:lpstr>
      <vt:lpstr> Παρουσίαση ερευνητικών ευρημάτων-12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Παρασκευάς Λιντζέρης</dc:title>
  <dc:creator>Πάρης Λιντζέρης</dc:creator>
  <cp:lastModifiedBy>Berry Lalioti</cp:lastModifiedBy>
  <cp:revision>174</cp:revision>
  <cp:lastPrinted>2023-02-07T10:46:04Z</cp:lastPrinted>
  <dcterms:created xsi:type="dcterms:W3CDTF">2023-01-19T10:37:57Z</dcterms:created>
  <dcterms:modified xsi:type="dcterms:W3CDTF">2023-06-07T08:53:22Z</dcterms:modified>
</cp:coreProperties>
</file>