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6"/>
  </p:notesMasterIdLst>
  <p:handoutMasterIdLst>
    <p:handoutMasterId r:id="rId17"/>
  </p:handoutMasterIdLst>
  <p:sldIdLst>
    <p:sldId id="307" r:id="rId3"/>
    <p:sldId id="305" r:id="rId4"/>
    <p:sldId id="308" r:id="rId5"/>
    <p:sldId id="309" r:id="rId6"/>
    <p:sldId id="310" r:id="rId7"/>
    <p:sldId id="313" r:id="rId8"/>
    <p:sldId id="312" r:id="rId9"/>
    <p:sldId id="314" r:id="rId10"/>
    <p:sldId id="315" r:id="rId11"/>
    <p:sldId id="317" r:id="rId12"/>
    <p:sldId id="316" r:id="rId13"/>
    <p:sldId id="318" r:id="rId14"/>
    <p:sldId id="294" r:id="rId15"/>
  </p:sldIdLst>
  <p:sldSz cx="12192000" cy="6858000"/>
  <p:notesSz cx="6735763" cy="98663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F8C"/>
    <a:srgbClr val="CEB02C"/>
    <a:srgbClr val="7E2D40"/>
    <a:srgbClr val="FF82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5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8D9BA-7F0B-47DF-8843-9F25633C0CA0}" type="datetimeFigureOut">
              <a:rPr lang="el-GR" smtClean="0"/>
              <a:t>7/6/2023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5369E-F70C-4B50-9AD0-EB78C4B0F1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3375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107D0-C6C1-4F6A-B248-75DD8C0BEF27}" type="datetimeFigureOut">
              <a:rPr lang="el-GR" smtClean="0"/>
              <a:t>7/6/2023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F3D86-F1F5-407C-ABB5-5D29C5F50A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726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Θέση κειμένου 18"/>
          <p:cNvSpPr>
            <a:spLocks noGrp="1"/>
          </p:cNvSpPr>
          <p:nvPr>
            <p:ph type="body" sz="quarter" idx="10" hasCustomPrompt="1"/>
          </p:nvPr>
        </p:nvSpPr>
        <p:spPr>
          <a:xfrm>
            <a:off x="5181600" y="2900363"/>
            <a:ext cx="2536825" cy="45243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233F8C"/>
                </a:solidFill>
              </a:defRPr>
            </a:lvl1pPr>
          </a:lstStyle>
          <a:p>
            <a:pPr lvl="0"/>
            <a:r>
              <a:rPr lang="el-GR" dirty="0" smtClean="0"/>
              <a:t>Ονοματεπώνυμο</a:t>
            </a:r>
            <a:endParaRPr lang="el-GR" dirty="0"/>
          </a:p>
        </p:txBody>
      </p:sp>
      <p:sp>
        <p:nvSpPr>
          <p:cNvPr id="20" name="Θέση κειμένου 18"/>
          <p:cNvSpPr>
            <a:spLocks noGrp="1"/>
          </p:cNvSpPr>
          <p:nvPr>
            <p:ph type="body" sz="quarter" idx="11" hasCustomPrompt="1"/>
          </p:nvPr>
        </p:nvSpPr>
        <p:spPr>
          <a:xfrm>
            <a:off x="5181599" y="3678839"/>
            <a:ext cx="2536825" cy="45243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l-GR" dirty="0" smtClean="0"/>
              <a:t>Ιδιότητα</a:t>
            </a:r>
            <a:endParaRPr lang="el-GR" dirty="0"/>
          </a:p>
        </p:txBody>
      </p:sp>
      <p:sp>
        <p:nvSpPr>
          <p:cNvPr id="21" name="Θέση κειμένου 18"/>
          <p:cNvSpPr>
            <a:spLocks noGrp="1"/>
          </p:cNvSpPr>
          <p:nvPr>
            <p:ph type="body" sz="quarter" idx="12" hasCustomPrompt="1"/>
          </p:nvPr>
        </p:nvSpPr>
        <p:spPr>
          <a:xfrm>
            <a:off x="8044247" y="2900363"/>
            <a:ext cx="3735861" cy="181168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l-GR" dirty="0" smtClean="0"/>
              <a:t>Τίτλος παρουσίασης</a:t>
            </a:r>
            <a:endParaRPr lang="el-GR" dirty="0"/>
          </a:p>
        </p:txBody>
      </p:sp>
      <p:cxnSp>
        <p:nvCxnSpPr>
          <p:cNvPr id="23" name="Ευθεία γραμμή σύνδεσης 22"/>
          <p:cNvCxnSpPr/>
          <p:nvPr userDrawn="1"/>
        </p:nvCxnSpPr>
        <p:spPr>
          <a:xfrm>
            <a:off x="7834184" y="2900363"/>
            <a:ext cx="0" cy="1992913"/>
          </a:xfrm>
          <a:prstGeom prst="line">
            <a:avLst/>
          </a:prstGeom>
          <a:ln w="28575">
            <a:solidFill>
              <a:srgbClr val="CEB02C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312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/>
          <p:cNvSpPr/>
          <p:nvPr userDrawn="1"/>
        </p:nvSpPr>
        <p:spPr>
          <a:xfrm>
            <a:off x="330541" y="160528"/>
            <a:ext cx="461319" cy="448106"/>
          </a:xfrm>
          <a:prstGeom prst="rect">
            <a:avLst/>
          </a:prstGeom>
          <a:solidFill>
            <a:srgbClr val="233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ctrTitle" hasCustomPrompt="1"/>
          </p:nvPr>
        </p:nvSpPr>
        <p:spPr>
          <a:xfrm>
            <a:off x="3830594" y="543095"/>
            <a:ext cx="7463482" cy="698199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233F8C"/>
                </a:solidFill>
                <a:latin typeface="+mn-lt"/>
              </a:defRPr>
            </a:lvl1pPr>
          </a:lstStyle>
          <a:p>
            <a:r>
              <a:rPr lang="el-GR" dirty="0"/>
              <a:t>Περιεχόμενα παρουσίασης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 hasCustomPrompt="1"/>
          </p:nvPr>
        </p:nvSpPr>
        <p:spPr>
          <a:xfrm>
            <a:off x="3842950" y="1575530"/>
            <a:ext cx="7451126" cy="484174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dirty="0"/>
              <a:t>κείμενο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345988" y="177970"/>
            <a:ext cx="397476" cy="365125"/>
          </a:xfrm>
        </p:spPr>
        <p:txBody>
          <a:bodyPr/>
          <a:lstStyle>
            <a:lvl1pPr>
              <a:defRPr sz="1400" b="1">
                <a:solidFill>
                  <a:srgbClr val="CEB02C"/>
                </a:solidFill>
              </a:defRPr>
            </a:lvl1pPr>
          </a:lstStyle>
          <a:p>
            <a:fld id="{3842428D-0812-44E2-9FBD-553AB4E1DE8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873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 userDrawn="1"/>
        </p:nvSpPr>
        <p:spPr>
          <a:xfrm>
            <a:off x="330541" y="160528"/>
            <a:ext cx="461319" cy="448106"/>
          </a:xfrm>
          <a:prstGeom prst="rect">
            <a:avLst/>
          </a:prstGeom>
          <a:solidFill>
            <a:srgbClr val="233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3525796" y="360532"/>
            <a:ext cx="8017476" cy="1325563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233F8C"/>
                </a:solidFill>
                <a:latin typeface="+mn-lt"/>
              </a:defRPr>
            </a:lvl1pPr>
          </a:lstStyle>
          <a:p>
            <a:r>
              <a:rPr lang="el-GR" dirty="0"/>
              <a:t>Τίτλος διαφάνειας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 hasCustomPrompt="1"/>
          </p:nvPr>
        </p:nvSpPr>
        <p:spPr>
          <a:xfrm>
            <a:off x="3525795" y="1825624"/>
            <a:ext cx="8017477" cy="459988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l-GR" dirty="0"/>
              <a:t>κείμενο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359857" y="177970"/>
            <a:ext cx="402689" cy="365125"/>
          </a:xfrm>
        </p:spPr>
        <p:txBody>
          <a:bodyPr/>
          <a:lstStyle>
            <a:lvl1pPr>
              <a:defRPr sz="1400" b="1">
                <a:solidFill>
                  <a:srgbClr val="CEB02C"/>
                </a:solidFill>
              </a:defRPr>
            </a:lvl1pPr>
          </a:lstStyle>
          <a:p>
            <a:fld id="{3842428D-0812-44E2-9FBD-553AB4E1DE8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470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BEFF-9A5B-4352-8509-F8580FB6EEAF}" type="slidenum">
              <a:rPr lang="el-GR" smtClean="0"/>
              <a:t>‹#›</a:t>
            </a:fld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6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2428D-0812-44E2-9FBD-553AB4E1DE8E}" type="slidenum">
              <a:rPr lang="el-GR" smtClean="0"/>
              <a:t>‹#›</a:t>
            </a:fld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4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4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ιμένου 1"/>
          <p:cNvSpPr>
            <a:spLocks noGrp="1"/>
          </p:cNvSpPr>
          <p:nvPr>
            <p:ph type="body" sz="quarter" idx="10"/>
          </p:nvPr>
        </p:nvSpPr>
        <p:spPr>
          <a:xfrm>
            <a:off x="4839854" y="3069384"/>
            <a:ext cx="2536825" cy="452437"/>
          </a:xfrm>
        </p:spPr>
        <p:txBody>
          <a:bodyPr/>
          <a:lstStyle/>
          <a:p>
            <a:r>
              <a:rPr lang="el-GR" dirty="0" smtClean="0"/>
              <a:t>Δημήτρης </a:t>
            </a:r>
            <a:r>
              <a:rPr lang="el-GR" dirty="0" err="1" smtClean="0"/>
              <a:t>Παϊταρίδης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11"/>
          </p:nvPr>
        </p:nvSpPr>
        <p:spPr>
          <a:xfrm>
            <a:off x="4498110" y="3521821"/>
            <a:ext cx="3220315" cy="1391924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l-GR" dirty="0" smtClean="0"/>
              <a:t>Επ</a:t>
            </a:r>
            <a:r>
              <a:rPr lang="el-GR" dirty="0" smtClean="0"/>
              <a:t>ίκουρος</a:t>
            </a:r>
            <a:r>
              <a:rPr lang="el-GR" dirty="0" smtClean="0"/>
              <a:t> καθηγητής Στρατιωτικής Σχολής </a:t>
            </a:r>
            <a:r>
              <a:rPr lang="el-GR" dirty="0" err="1" smtClean="0"/>
              <a:t>Ευελπίδων</a:t>
            </a:r>
            <a:endParaRPr lang="el-GR" dirty="0" smtClean="0"/>
          </a:p>
          <a:p>
            <a:pPr algn="ctr"/>
            <a:r>
              <a:rPr lang="el-GR" dirty="0" smtClean="0"/>
              <a:t>&amp;</a:t>
            </a:r>
          </a:p>
          <a:p>
            <a:pPr algn="ctr"/>
            <a:r>
              <a:rPr lang="el-GR" dirty="0" smtClean="0"/>
              <a:t>Επιστημονικός συνεργάτης ΙΝΕ ΓΣΕΕ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quarter" idx="12"/>
          </p:nvPr>
        </p:nvSpPr>
        <p:spPr>
          <a:xfrm>
            <a:off x="8044247" y="2900363"/>
            <a:ext cx="4018444" cy="1560801"/>
          </a:xfrm>
        </p:spPr>
        <p:txBody>
          <a:bodyPr>
            <a:noAutofit/>
          </a:bodyPr>
          <a:lstStyle/>
          <a:p>
            <a:pPr algn="ctr"/>
            <a:r>
              <a:rPr lang="el-GR" sz="2400" dirty="0"/>
              <a:t>Μελέτη αποτίμησης πολιτικών δεξιοτήτων με έμφαση στο σύστημα διακυβέρνησης – </a:t>
            </a:r>
            <a:r>
              <a:rPr lang="en-US" sz="2400" dirty="0" smtClean="0"/>
              <a:t>H</a:t>
            </a:r>
            <a:r>
              <a:rPr lang="el-GR" sz="2400" dirty="0" smtClean="0"/>
              <a:t> </a:t>
            </a:r>
            <a:r>
              <a:rPr lang="el-GR" sz="2400" dirty="0"/>
              <a:t>οπτική των εργαζομένων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64951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525796" y="101914"/>
            <a:ext cx="8017476" cy="1325563"/>
          </a:xfrm>
        </p:spPr>
        <p:txBody>
          <a:bodyPr/>
          <a:lstStyle/>
          <a:p>
            <a:pPr algn="ctr"/>
            <a:r>
              <a:rPr lang="el-GR" dirty="0" smtClean="0"/>
              <a:t>Διερεύνηση συστήματος δεξιοτήτων σε έντεκα επαγγέλματα: Μια θεωρητική και εμπειρική προσέγγιση (1)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428D-0812-44E2-9FBD-553AB4E1DE8E}" type="slidenum">
              <a:rPr lang="el-GR" smtClean="0"/>
              <a:pPr/>
              <a:t>10</a:t>
            </a:fld>
            <a:endParaRPr lang="el-GR" dirty="0"/>
          </a:p>
        </p:txBody>
      </p:sp>
      <p:sp>
        <p:nvSpPr>
          <p:cNvPr id="17" name="Ορθογώνιο 16"/>
          <p:cNvSpPr/>
          <p:nvPr/>
        </p:nvSpPr>
        <p:spPr>
          <a:xfrm>
            <a:off x="3362037" y="1711650"/>
            <a:ext cx="854363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/>
              <a:t>Επαγγελματίες σύμβουλοι προσωπικού και επαγγελματικού προσανατολισμού (2423)</a:t>
            </a:r>
            <a:endParaRPr lang="el-GR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/>
              <a:t>Επαγγελματίες σύμβουλοι επιμόρφωσης και ανάπτυξης του προσωπικού (2424)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 smtClean="0"/>
              <a:t>Τεχνικοί </a:t>
            </a:r>
            <a:r>
              <a:rPr lang="el-GR" dirty="0"/>
              <a:t>λειτουργιών των τεχνολογιών πληροφόρησης και επικοινωνίας (</a:t>
            </a:r>
            <a:r>
              <a:rPr lang="el-GR" dirty="0" smtClean="0"/>
              <a:t>3511)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 smtClean="0"/>
              <a:t>Τεχνικοί </a:t>
            </a:r>
            <a:r>
              <a:rPr lang="el-GR" dirty="0"/>
              <a:t>δικτύων και συστημάτων Η/Υ (</a:t>
            </a:r>
            <a:r>
              <a:rPr lang="el-GR" dirty="0" smtClean="0"/>
              <a:t>3513)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 smtClean="0"/>
              <a:t>Ταμίες </a:t>
            </a:r>
            <a:r>
              <a:rPr lang="el-GR" dirty="0"/>
              <a:t>τραπεζών και ασκούντες συναφή επαγγέλματα (</a:t>
            </a:r>
            <a:r>
              <a:rPr lang="el-GR" dirty="0" smtClean="0"/>
              <a:t>4211)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 smtClean="0"/>
              <a:t>Υπάλληλοι </a:t>
            </a:r>
            <a:r>
              <a:rPr lang="el-GR" dirty="0"/>
              <a:t>υποδοχής σε ξενοδοχεία (</a:t>
            </a:r>
            <a:r>
              <a:rPr lang="el-GR" dirty="0" smtClean="0"/>
              <a:t>4224)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 smtClean="0"/>
              <a:t>Υπάλληλοι </a:t>
            </a:r>
            <a:r>
              <a:rPr lang="el-GR" dirty="0"/>
              <a:t>υπηρεσιών μεταφορών (</a:t>
            </a:r>
            <a:r>
              <a:rPr lang="el-GR" dirty="0" smtClean="0"/>
              <a:t>4323)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 smtClean="0"/>
              <a:t>Βοηθοί </a:t>
            </a:r>
            <a:r>
              <a:rPr lang="el-GR" dirty="0"/>
              <a:t>πωλήσεων σε καταστήματα (</a:t>
            </a:r>
            <a:r>
              <a:rPr lang="el-GR" dirty="0" smtClean="0"/>
              <a:t>5223)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 smtClean="0"/>
              <a:t>Φύλακες </a:t>
            </a:r>
            <a:r>
              <a:rPr lang="el-GR" dirty="0"/>
              <a:t>ασφαλείας χώρων (</a:t>
            </a:r>
            <a:r>
              <a:rPr lang="el-GR" dirty="0" smtClean="0"/>
              <a:t>5414)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 smtClean="0"/>
              <a:t>Ηλεκτρολόγοι </a:t>
            </a:r>
            <a:r>
              <a:rPr lang="el-GR" dirty="0"/>
              <a:t>κτιρίων και ασκούντες συναφή επαγγέλματα (</a:t>
            </a:r>
            <a:r>
              <a:rPr lang="el-GR" dirty="0" smtClean="0"/>
              <a:t>7411)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 smtClean="0"/>
              <a:t>Συσκευαστές </a:t>
            </a:r>
            <a:r>
              <a:rPr lang="el-GR" dirty="0"/>
              <a:t>προϊόντων, με το χέρι (9321</a:t>
            </a:r>
            <a:r>
              <a:rPr lang="el-GR" dirty="0" smtClean="0"/>
              <a:t>)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0374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428D-0812-44E2-9FBD-553AB4E1DE8E}" type="slidenum">
              <a:rPr lang="el-GR" smtClean="0"/>
              <a:pPr/>
              <a:t>11</a:t>
            </a:fld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796" y="1873141"/>
            <a:ext cx="8518422" cy="4407586"/>
          </a:xfrm>
          <a:prstGeom prst="rect">
            <a:avLst/>
          </a:prstGeom>
        </p:spPr>
      </p:pic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3525796" y="101914"/>
            <a:ext cx="8017476" cy="1325563"/>
          </a:xfrm>
        </p:spPr>
        <p:txBody>
          <a:bodyPr/>
          <a:lstStyle/>
          <a:p>
            <a:pPr algn="ctr"/>
            <a:r>
              <a:rPr lang="el-GR" dirty="0" smtClean="0"/>
              <a:t>Διερεύνηση συστήματος δεξιοτήτων σε έντεκα επαγγέλματα: Μια θεωρητική και εμπειρική προσέγγιση (2)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9277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428D-0812-44E2-9FBD-553AB4E1DE8E}" type="slidenum">
              <a:rPr lang="el-GR" smtClean="0"/>
              <a:pPr/>
              <a:t>12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596" y="1613528"/>
            <a:ext cx="1664183" cy="251168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624" y="1613528"/>
            <a:ext cx="1656821" cy="2511686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6919" y="1649812"/>
            <a:ext cx="1600864" cy="2475402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5825" y="1613528"/>
            <a:ext cx="1643713" cy="2511686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5164" y="1649812"/>
            <a:ext cx="1554511" cy="2511686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2596" y="4239490"/>
            <a:ext cx="1664183" cy="2540001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1624" y="4239490"/>
            <a:ext cx="1656821" cy="2540001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15825" y="4239489"/>
            <a:ext cx="1643713" cy="2540001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97492" y="4239489"/>
            <a:ext cx="1610291" cy="2540001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45737" y="4239488"/>
            <a:ext cx="1563938" cy="2540001"/>
          </a:xfrm>
          <a:prstGeom prst="rect">
            <a:avLst/>
          </a:prstGeom>
        </p:spPr>
      </p:pic>
      <p:sp>
        <p:nvSpPr>
          <p:cNvPr id="15" name="Τίτλος 1"/>
          <p:cNvSpPr>
            <a:spLocks noGrp="1"/>
          </p:cNvSpPr>
          <p:nvPr>
            <p:ph type="title"/>
          </p:nvPr>
        </p:nvSpPr>
        <p:spPr>
          <a:xfrm>
            <a:off x="3525796" y="101914"/>
            <a:ext cx="8017476" cy="1325563"/>
          </a:xfrm>
        </p:spPr>
        <p:txBody>
          <a:bodyPr/>
          <a:lstStyle/>
          <a:p>
            <a:pPr algn="ctr"/>
            <a:r>
              <a:rPr lang="el-GR" dirty="0" smtClean="0"/>
              <a:t>Διερεύνηση συστήματος δεξιοτήτων σε έντεκα επαγγέλματα: Μια θεωρητική και εμπειρική προσέγγιση (3)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5587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400818" y="147707"/>
            <a:ext cx="446470" cy="425649"/>
          </a:xfrm>
        </p:spPr>
        <p:txBody>
          <a:bodyPr/>
          <a:lstStyle/>
          <a:p>
            <a:pPr algn="ctr"/>
            <a:fld id="{3842428D-0812-44E2-9FBD-553AB4E1DE8E}" type="slidenum">
              <a:rPr lang="el-GR" smtClean="0"/>
              <a:pPr algn="ctr"/>
              <a:t>13</a:t>
            </a:fld>
            <a:endParaRPr lang="el-GR" dirty="0"/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89E76524-95F0-4B25-948A-9974432D5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042" y="200711"/>
            <a:ext cx="8017477" cy="4599889"/>
          </a:xfrm>
        </p:spPr>
        <p:txBody>
          <a:bodyPr/>
          <a:lstStyle/>
          <a:p>
            <a:pPr algn="ctr">
              <a:spcBef>
                <a:spcPts val="0"/>
              </a:spcBef>
            </a:pPr>
            <a:endParaRPr lang="el-GR" sz="2000" b="1" dirty="0">
              <a:solidFill>
                <a:srgbClr val="7E2D40"/>
              </a:solidFill>
              <a:ea typeface="+mj-ea"/>
              <a:cs typeface="+mj-cs"/>
            </a:endParaRPr>
          </a:p>
          <a:p>
            <a:pPr algn="ctr">
              <a:spcBef>
                <a:spcPts val="0"/>
              </a:spcBef>
            </a:pPr>
            <a:endParaRPr lang="el-GR" sz="2000" b="1" dirty="0">
              <a:solidFill>
                <a:srgbClr val="7E2D40"/>
              </a:solidFill>
              <a:ea typeface="+mj-ea"/>
              <a:cs typeface="+mj-cs"/>
            </a:endParaRPr>
          </a:p>
          <a:p>
            <a:pPr algn="ctr">
              <a:spcBef>
                <a:spcPts val="0"/>
              </a:spcBef>
            </a:pPr>
            <a:endParaRPr lang="el-GR" sz="2000" b="1" dirty="0">
              <a:solidFill>
                <a:srgbClr val="7E2D40"/>
              </a:solidFill>
              <a:ea typeface="+mj-ea"/>
              <a:cs typeface="+mj-cs"/>
            </a:endParaRPr>
          </a:p>
          <a:p>
            <a:pPr algn="ctr">
              <a:spcBef>
                <a:spcPts val="0"/>
              </a:spcBef>
            </a:pPr>
            <a:endParaRPr lang="el-GR" sz="2000" b="1" dirty="0">
              <a:solidFill>
                <a:srgbClr val="7E2D40"/>
              </a:solidFill>
              <a:ea typeface="+mj-ea"/>
              <a:cs typeface="+mj-cs"/>
            </a:endParaRPr>
          </a:p>
          <a:p>
            <a:pPr algn="ctr">
              <a:spcBef>
                <a:spcPts val="0"/>
              </a:spcBef>
            </a:pPr>
            <a:endParaRPr lang="el-GR" sz="2000" b="1" dirty="0">
              <a:solidFill>
                <a:srgbClr val="7E2D40"/>
              </a:solidFill>
              <a:ea typeface="+mj-ea"/>
              <a:cs typeface="+mj-cs"/>
            </a:endParaRPr>
          </a:p>
          <a:p>
            <a:pPr algn="ctr">
              <a:spcBef>
                <a:spcPts val="0"/>
              </a:spcBef>
            </a:pPr>
            <a:endParaRPr lang="el-GR" sz="2000" b="1" dirty="0">
              <a:solidFill>
                <a:srgbClr val="7E2D40"/>
              </a:solidFill>
              <a:ea typeface="+mj-ea"/>
              <a:cs typeface="+mj-cs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4483654" y="3790624"/>
            <a:ext cx="6702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l-GR" sz="12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ΠΡΑΞΗ «ΠΑΡΕΜΒΑΣΕΙΣ ΤΩΝ  ΚΟΙΝΩΝΙΚΩΝ ΕΤΑΙΡΩΝ ΓΙΑ ΤΗ ΔΙΕΡΕΥΝΗΣΗ  ΔΕΞΙΟΤΗΤΩΝ ΣΤΟ ΠΛΑΙΣΙΟ ΤΟΥ ΜΗΧΑΝΙΣΜΟΥ ΔΙΑΓΝΩΣΗΣ ΑΝΑΓΚΩΝ ΤΗΣ ΑΓΟΡΑΣ ΕΡΓΑΣΙΑΣ» (ΟΠΣ 5031891) ΤΟΥ ΕΠ «ΑΝΑΠΤΥΞΗ ΑΝΘΡΩΠΙΝΟΥ ΔΥΝΑΜΙΚΟΥ, ΕΚΠΑΙΔΕΥΣΗ &amp; ΔΙΑ ΒΙΟΥ ΜΑΘΗΣΗΣ 2014 – 2020»</a:t>
            </a:r>
            <a:endParaRPr lang="el-GR" sz="1200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654" y="4560547"/>
            <a:ext cx="6605016" cy="993648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765" y="1039017"/>
            <a:ext cx="2771429" cy="809524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0156" y="1039018"/>
            <a:ext cx="2024741" cy="638096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8347" y="2270640"/>
            <a:ext cx="1796550" cy="644415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654" y="2287797"/>
            <a:ext cx="3519889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7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Η αναγκαιότητας συμμετοχής των </a:t>
            </a:r>
            <a:r>
              <a:rPr lang="el-GR" u="sng" dirty="0" smtClean="0"/>
              <a:t>κοινωνικών εταίρων</a:t>
            </a:r>
            <a:r>
              <a:rPr lang="el-GR" dirty="0" smtClean="0"/>
              <a:t> στη συλλογή δεδομένων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dirty="0" smtClean="0"/>
              <a:t>Ενισχύεται </a:t>
            </a:r>
            <a:r>
              <a:rPr lang="el-GR" dirty="0"/>
              <a:t>η «από κάτω προς τα πάνω» (</a:t>
            </a:r>
            <a:r>
              <a:rPr lang="el-GR" dirty="0" err="1"/>
              <a:t>bottom-up</a:t>
            </a:r>
            <a:r>
              <a:rPr lang="el-GR" dirty="0"/>
              <a:t>) προσέγγιση ως προς τη διάγνωση των δεξιοτήτων, που είναι πλέον η κυρίαρχη τάση στις πιο ανεπτυγμένες οικονομίες και η περισσότερο ενδεδειγμένη στις λεγόμενες «οικονομίες της αγοράς» (</a:t>
            </a:r>
            <a:r>
              <a:rPr lang="el-GR" dirty="0" err="1"/>
              <a:t>Wilson</a:t>
            </a:r>
            <a:r>
              <a:rPr lang="el-GR" dirty="0"/>
              <a:t> </a:t>
            </a:r>
            <a:r>
              <a:rPr lang="el-GR" dirty="0" err="1"/>
              <a:t>et</a:t>
            </a:r>
            <a:r>
              <a:rPr lang="el-GR" dirty="0"/>
              <a:t> </a:t>
            </a:r>
            <a:r>
              <a:rPr lang="el-GR" dirty="0" err="1"/>
              <a:t>al</a:t>
            </a:r>
            <a:r>
              <a:rPr lang="el-GR" dirty="0"/>
              <a:t>., 2016</a:t>
            </a:r>
            <a:r>
              <a:rPr lang="el-GR" dirty="0" smtClean="0"/>
              <a:t>) </a:t>
            </a:r>
            <a:endParaRPr lang="en-U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dirty="0" smtClean="0"/>
              <a:t>Ωστόσο περιορισμένη η συμμετοχή των </a:t>
            </a:r>
            <a:r>
              <a:rPr lang="el-GR" dirty="0"/>
              <a:t>συνδικάτων στο σύστημα διάγνωσης </a:t>
            </a:r>
            <a:r>
              <a:rPr lang="el-GR" dirty="0" smtClean="0"/>
              <a:t>δεξιοτήτων, </a:t>
            </a:r>
            <a:r>
              <a:rPr lang="el-GR" dirty="0"/>
              <a:t>αν και συνιστούν σημαντικό κοινωνικό </a:t>
            </a:r>
            <a:r>
              <a:rPr lang="el-GR" dirty="0" smtClean="0"/>
              <a:t>εταίρο</a:t>
            </a:r>
            <a:r>
              <a:rPr lang="el-GR" dirty="0"/>
              <a:t> </a:t>
            </a:r>
            <a:r>
              <a:rPr lang="el-GR" dirty="0" smtClean="0"/>
              <a:t>(</a:t>
            </a:r>
            <a:r>
              <a:rPr lang="el-GR" dirty="0" err="1" smtClean="0"/>
              <a:t>Braňka</a:t>
            </a:r>
            <a:r>
              <a:rPr lang="el-GR" dirty="0"/>
              <a:t>, </a:t>
            </a:r>
            <a:r>
              <a:rPr lang="el-GR" dirty="0" smtClean="0"/>
              <a:t>2016)</a:t>
            </a:r>
            <a:r>
              <a:rPr lang="en-US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dirty="0" smtClean="0"/>
              <a:t>Οι εργοδότες είναι </a:t>
            </a:r>
            <a:r>
              <a:rPr lang="el-GR" dirty="0"/>
              <a:t>εκείνοι που θέτουν το εργασιακό πλαίσιο (οργάνωση της εργασίας, τεχνολογία) όπου αναδεικνύονται οι </a:t>
            </a:r>
            <a:r>
              <a:rPr lang="el-GR" dirty="0" smtClean="0"/>
              <a:t>δεξιότητες.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dirty="0" smtClean="0"/>
              <a:t>Ωστόσο οι εργαζόμενοι έχουν άμεση σχέση με το αντικείμενο της εργασίας τους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428D-0812-44E2-9FBD-553AB4E1DE8E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9304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428D-0812-44E2-9FBD-553AB4E1DE8E}" type="slidenum">
              <a:rPr lang="el-GR" smtClean="0"/>
              <a:pPr/>
              <a:t>3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3525796" y="360532"/>
            <a:ext cx="8017476" cy="1325563"/>
          </a:xfrm>
        </p:spPr>
        <p:txBody>
          <a:bodyPr/>
          <a:lstStyle/>
          <a:p>
            <a:pPr algn="ctr"/>
            <a:r>
              <a:rPr lang="el-GR" dirty="0" smtClean="0"/>
              <a:t>Κίνητρα συμμετοχής των </a:t>
            </a:r>
            <a:r>
              <a:rPr lang="el-GR" u="sng" dirty="0" smtClean="0"/>
              <a:t>συνδικάτων</a:t>
            </a:r>
            <a:r>
              <a:rPr lang="el-GR" dirty="0" smtClean="0"/>
              <a:t> στη συλλογή δεδομένων</a:t>
            </a:r>
            <a:endParaRPr lang="el-GR" dirty="0"/>
          </a:p>
        </p:txBody>
      </p:sp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3525795" y="1825624"/>
            <a:ext cx="8017477" cy="4599889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dirty="0" smtClean="0"/>
              <a:t>Σύμφωνα με μια κοινή έρευνα που πραγματοποίησαν οι </a:t>
            </a:r>
            <a:r>
              <a:rPr lang="en-US" dirty="0" smtClean="0"/>
              <a:t>ILO,</a:t>
            </a:r>
            <a:r>
              <a:rPr lang="el-GR" dirty="0"/>
              <a:t> </a:t>
            </a:r>
            <a:r>
              <a:rPr lang="en-US" dirty="0" smtClean="0"/>
              <a:t>CEDEFOP</a:t>
            </a:r>
            <a:r>
              <a:rPr lang="el-GR" dirty="0" smtClean="0"/>
              <a:t>,</a:t>
            </a:r>
            <a:r>
              <a:rPr lang="en-US" dirty="0" smtClean="0"/>
              <a:t> ITF</a:t>
            </a:r>
            <a:r>
              <a:rPr lang="el-GR" dirty="0" smtClean="0"/>
              <a:t> και</a:t>
            </a:r>
            <a:r>
              <a:rPr lang="en-US" dirty="0" smtClean="0"/>
              <a:t> OECD</a:t>
            </a:r>
            <a:r>
              <a:rPr lang="el-GR" dirty="0" smtClean="0"/>
              <a:t> τα συνδικάτα συλλέγουν πληροφόρηση προκειμένου να χρησιμοποιηθεί κυρίως για </a:t>
            </a:r>
            <a:r>
              <a:rPr lang="en-US" dirty="0" smtClean="0"/>
              <a:t>(ILO 2020)</a:t>
            </a:r>
            <a:r>
              <a:rPr lang="el-GR" dirty="0" smtClean="0"/>
              <a:t>: </a:t>
            </a:r>
          </a:p>
          <a:p>
            <a:pPr marL="628650" indent="-342900" algn="just">
              <a:buFont typeface="Wingdings" panose="05000000000000000000" pitchFamily="2" charset="2"/>
              <a:buChar char="ü"/>
            </a:pPr>
            <a:r>
              <a:rPr lang="el-GR" dirty="0" smtClean="0"/>
              <a:t>Παροχή πληροφόρησης στις διαδικασίες συλλογικών διαπραγματεύσεων</a:t>
            </a:r>
            <a:r>
              <a:rPr lang="en-US" dirty="0" smtClean="0"/>
              <a:t>.</a:t>
            </a:r>
            <a:endParaRPr lang="el-GR" dirty="0" smtClean="0"/>
          </a:p>
          <a:p>
            <a:pPr marL="628650" indent="-342900" algn="just">
              <a:buFont typeface="Wingdings" panose="05000000000000000000" pitchFamily="2" charset="2"/>
              <a:buChar char="ü"/>
            </a:pPr>
            <a:r>
              <a:rPr lang="el-GR" dirty="0" smtClean="0"/>
              <a:t>Παροχή πληροφόρησης για τον στρατηγικό προσανατολισμό των οργανώσεών τους.</a:t>
            </a:r>
          </a:p>
          <a:p>
            <a:pPr marL="628650" indent="-342900" algn="just">
              <a:buFont typeface="Wingdings" panose="05000000000000000000" pitchFamily="2" charset="2"/>
              <a:buChar char="ü"/>
            </a:pPr>
            <a:r>
              <a:rPr lang="el-GR" dirty="0" smtClean="0"/>
              <a:t>Άσκηση επίδρασης στις πολιτικές των Υπουργείων Παιδείας και Εργασίας</a:t>
            </a:r>
            <a:r>
              <a:rPr lang="en-US" dirty="0" smtClean="0"/>
              <a:t>.</a:t>
            </a:r>
            <a:endParaRPr lang="el-GR" dirty="0" smtClean="0"/>
          </a:p>
          <a:p>
            <a:pPr marL="628650" indent="-342900" algn="just">
              <a:buFont typeface="Wingdings" panose="05000000000000000000" pitchFamily="2" charset="2"/>
              <a:buChar char="ü"/>
            </a:pPr>
            <a:r>
              <a:rPr lang="el-GR" dirty="0" smtClean="0"/>
              <a:t>Πληροφόρηση των μελών των συνδικάτων σχετικά με τις δεξιότητες που πρέπει να αναπτύξουν</a:t>
            </a:r>
            <a:r>
              <a:rPr lang="en-US" dirty="0" smtClean="0"/>
              <a:t>.</a:t>
            </a:r>
            <a:endParaRPr lang="el-GR" dirty="0" smtClean="0"/>
          </a:p>
          <a:p>
            <a:pPr marL="628650" indent="-342900" algn="just">
              <a:buFont typeface="Wingdings" panose="05000000000000000000" pitchFamily="2" charset="2"/>
              <a:buChar char="ü"/>
            </a:pPr>
            <a:r>
              <a:rPr lang="el-GR" dirty="0" smtClean="0"/>
              <a:t>Ανάπτυξη ή χρηματοδότηση προγραμμάτων </a:t>
            </a:r>
            <a:r>
              <a:rPr lang="el-GR" dirty="0" err="1" smtClean="0"/>
              <a:t>επανεκπαί</a:t>
            </a:r>
            <a:r>
              <a:rPr lang="en-US" dirty="0" smtClean="0"/>
              <a:t>-</a:t>
            </a:r>
            <a:r>
              <a:rPr lang="el-GR" dirty="0" err="1" smtClean="0"/>
              <a:t>δευσης</a:t>
            </a:r>
            <a:r>
              <a:rPr lang="el-GR" dirty="0" smtClean="0"/>
              <a:t>, αναβάθμισης δεξιοτήτων και μαθητείας.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706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428D-0812-44E2-9FBD-553AB4E1DE8E}" type="slidenum">
              <a:rPr lang="el-GR" smtClean="0"/>
              <a:pPr/>
              <a:t>4</a:t>
            </a:fld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3525796" y="360532"/>
            <a:ext cx="8017476" cy="1325563"/>
          </a:xfrm>
        </p:spPr>
        <p:txBody>
          <a:bodyPr/>
          <a:lstStyle/>
          <a:p>
            <a:pPr algn="ctr"/>
            <a:r>
              <a:rPr lang="el-GR" dirty="0" smtClean="0"/>
              <a:t>Η αποτελεσματική αποτίμηση των πολιτικών δεξιοτήτων καθορίζεται από την ερμηνεία της αναντιστοιχίας δεξιοτήτων</a:t>
            </a:r>
            <a:r>
              <a:rPr lang="en-US" dirty="0" smtClean="0"/>
              <a:t> (1)</a:t>
            </a:r>
            <a:endParaRPr lang="el-GR" dirty="0"/>
          </a:p>
        </p:txBody>
      </p:sp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3525795" y="2075006"/>
            <a:ext cx="8017477" cy="3670012"/>
          </a:xfrm>
        </p:spPr>
        <p:txBody>
          <a:bodyPr>
            <a:norm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dirty="0" smtClean="0"/>
              <a:t>Η ερμηνεία της αναντιστοιχίας δεξιοτήτων οφείλει να λαμβάνει υπόψη και τις δύο διαστάσεις της, ήτοι:</a:t>
            </a:r>
          </a:p>
          <a:p>
            <a:pPr marL="62865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b="1" dirty="0"/>
              <a:t>Οριζόντια αναντιστοιχία</a:t>
            </a:r>
            <a:r>
              <a:rPr lang="el-GR" dirty="0"/>
              <a:t>: </a:t>
            </a:r>
            <a:r>
              <a:rPr lang="el-GR" dirty="0" smtClean="0"/>
              <a:t>Αφορά τις δυσκολίες </a:t>
            </a:r>
            <a:r>
              <a:rPr lang="el-GR" dirty="0"/>
              <a:t>σύζευξης των προσφερόμενων θέσεων εργασίας και τις γνώσεις και τις δεξιότητες που πραγματικά διαθέτουν οι εργαζόμενοι</a:t>
            </a:r>
            <a:r>
              <a:rPr lang="el-GR" dirty="0" smtClean="0"/>
              <a:t>.</a:t>
            </a:r>
            <a:endParaRPr lang="el-GR" dirty="0" smtClean="0"/>
          </a:p>
          <a:p>
            <a:pPr marL="628650" indent="-342900" algn="just">
              <a:buFont typeface="Wingdings" panose="05000000000000000000" pitchFamily="2" charset="2"/>
              <a:buChar char="ü"/>
            </a:pPr>
            <a:r>
              <a:rPr lang="el-GR" b="1" dirty="0"/>
              <a:t>Κάθετη αναντιστοιχία:  </a:t>
            </a:r>
            <a:r>
              <a:rPr lang="el-GR" dirty="0" smtClean="0"/>
              <a:t>Πλεόνασμα </a:t>
            </a:r>
            <a:r>
              <a:rPr lang="el-GR" dirty="0"/>
              <a:t>των προσόντων των εργαζομένων σε σχέση με αυτές που απαιτούν οι θέσεις </a:t>
            </a:r>
            <a:r>
              <a:rPr lang="el-GR" dirty="0" smtClean="0"/>
              <a:t>εργασίας </a:t>
            </a:r>
            <a:r>
              <a:rPr lang="el-GR" dirty="0"/>
              <a:t>που κατέχουν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831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428D-0812-44E2-9FBD-553AB4E1DE8E}" type="slidenum">
              <a:rPr lang="el-GR" smtClean="0"/>
              <a:pPr/>
              <a:t>5</a:t>
            </a:fld>
            <a:endParaRPr lang="el-GR" dirty="0"/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58" y="1503533"/>
            <a:ext cx="4829461" cy="2625122"/>
          </a:xfrm>
          <a:prstGeom prst="rect">
            <a:avLst/>
          </a:prstGeom>
        </p:spPr>
      </p:pic>
      <p:sp>
        <p:nvSpPr>
          <p:cNvPr id="13" name="Τίτλος 1"/>
          <p:cNvSpPr>
            <a:spLocks noGrp="1"/>
          </p:cNvSpPr>
          <p:nvPr>
            <p:ph type="title"/>
          </p:nvPr>
        </p:nvSpPr>
        <p:spPr>
          <a:xfrm>
            <a:off x="3487150" y="0"/>
            <a:ext cx="8017476" cy="1325563"/>
          </a:xfrm>
        </p:spPr>
        <p:txBody>
          <a:bodyPr/>
          <a:lstStyle/>
          <a:p>
            <a:pPr algn="ctr"/>
            <a:r>
              <a:rPr lang="el-GR" dirty="0" smtClean="0"/>
              <a:t>Η αποτελεσματική αποτίμηση των πολιτικών δεξιοτήτων καθορίζεται από την ερμηνεία της αναντιστοιχίας δεξιοτήτων</a:t>
            </a:r>
            <a:r>
              <a:rPr lang="en-US" dirty="0" smtClean="0"/>
              <a:t> (2)</a:t>
            </a:r>
            <a:endParaRPr lang="el-GR" dirty="0"/>
          </a:p>
        </p:txBody>
      </p:sp>
      <p:pic>
        <p:nvPicPr>
          <p:cNvPr id="14" name="Εικόνα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158" y="4201857"/>
            <a:ext cx="4829461" cy="258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8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428D-0812-44E2-9FBD-553AB4E1DE8E}" type="slidenum">
              <a:rPr lang="el-GR" smtClean="0"/>
              <a:pPr/>
              <a:t>6</a:t>
            </a:fld>
            <a:endParaRPr lang="el-GR" dirty="0"/>
          </a:p>
        </p:txBody>
      </p:sp>
      <p:sp>
        <p:nvSpPr>
          <p:cNvPr id="13" name="Τίτλος 1"/>
          <p:cNvSpPr>
            <a:spLocks noGrp="1"/>
          </p:cNvSpPr>
          <p:nvPr>
            <p:ph type="title"/>
          </p:nvPr>
        </p:nvSpPr>
        <p:spPr>
          <a:xfrm>
            <a:off x="3487150" y="0"/>
            <a:ext cx="8017476" cy="1325563"/>
          </a:xfrm>
        </p:spPr>
        <p:txBody>
          <a:bodyPr/>
          <a:lstStyle/>
          <a:p>
            <a:pPr algn="ctr"/>
            <a:r>
              <a:rPr lang="el-GR" dirty="0" smtClean="0"/>
              <a:t>Η αποτελεσματική αποτίμηση των πολιτικών δεξιοτήτων καθορίζεται από την ερμηνεία της αναντιστοιχίας δεξιοτήτων</a:t>
            </a:r>
            <a:r>
              <a:rPr lang="en-US" dirty="0" smtClean="0"/>
              <a:t> (3)</a:t>
            </a:r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425" y="1420888"/>
            <a:ext cx="5091372" cy="257845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425" y="4094672"/>
            <a:ext cx="5091371" cy="267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4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428D-0812-44E2-9FBD-553AB4E1DE8E}" type="slidenum">
              <a:rPr lang="el-GR" smtClean="0"/>
              <a:pPr/>
              <a:t>7</a:t>
            </a:fld>
            <a:endParaRPr lang="el-GR" dirty="0"/>
          </a:p>
        </p:txBody>
      </p:sp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3525795" y="177970"/>
            <a:ext cx="8017476" cy="1325563"/>
          </a:xfrm>
        </p:spPr>
        <p:txBody>
          <a:bodyPr/>
          <a:lstStyle/>
          <a:p>
            <a:pPr algn="ctr"/>
            <a:r>
              <a:rPr lang="el-GR" dirty="0" smtClean="0"/>
              <a:t>Η αποτελεσματική αποτίμηση των πολιτικών δεξιοτήτων καθορίζεται από το πλαίσιο διαμόρφωσης των δεξιοτήτων</a:t>
            </a:r>
            <a:endParaRPr lang="el-GR" dirty="0"/>
          </a:p>
        </p:txBody>
      </p:sp>
      <p:sp>
        <p:nvSpPr>
          <p:cNvPr id="8" name="Θέση περιεχομένου 2"/>
          <p:cNvSpPr>
            <a:spLocks noGrp="1"/>
          </p:cNvSpPr>
          <p:nvPr>
            <p:ph idx="1"/>
          </p:nvPr>
        </p:nvSpPr>
        <p:spPr>
          <a:xfrm>
            <a:off x="3525795" y="1825625"/>
            <a:ext cx="8017477" cy="2838740"/>
          </a:xfrm>
        </p:spPr>
        <p:txBody>
          <a:bodyPr>
            <a:norm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dirty="0"/>
              <a:t>Η </a:t>
            </a:r>
            <a:r>
              <a:rPr lang="el-GR" dirty="0" smtClean="0"/>
              <a:t>ανάγκη δημιουργίας ενός αξιόπιστου και ολοκληρωμένου </a:t>
            </a:r>
            <a:r>
              <a:rPr lang="el-GR" dirty="0"/>
              <a:t>μηχανισμού διάγνωσης των αναγκών σε </a:t>
            </a:r>
            <a:r>
              <a:rPr lang="el-GR" dirty="0" smtClean="0"/>
              <a:t>δεξιότητες πρέπει να λαμβάνει υπόψη τις εξής παραμέτρους:</a:t>
            </a:r>
          </a:p>
          <a:p>
            <a:pPr marL="628650" indent="-342900">
              <a:buFont typeface="Wingdings" panose="05000000000000000000" pitchFamily="2" charset="2"/>
              <a:buChar char="ü"/>
            </a:pPr>
            <a:r>
              <a:rPr lang="el-GR" dirty="0" smtClean="0"/>
              <a:t>Περιφερειακή διάσταση της αναντιστοιχίας δεξιοτήτων.</a:t>
            </a:r>
          </a:p>
          <a:p>
            <a:pPr marL="628650" indent="-342900">
              <a:buFont typeface="Wingdings" panose="05000000000000000000" pitchFamily="2" charset="2"/>
              <a:buChar char="ü"/>
            </a:pPr>
            <a:r>
              <a:rPr lang="el-GR" dirty="0"/>
              <a:t>Ποιότητα των παρεχόμενων θέσεων </a:t>
            </a:r>
            <a:r>
              <a:rPr lang="el-GR" dirty="0" smtClean="0"/>
              <a:t>εργασίας</a:t>
            </a:r>
            <a:r>
              <a:rPr lang="en-US" dirty="0" smtClean="0"/>
              <a:t>.</a:t>
            </a:r>
            <a:endParaRPr lang="el-GR" dirty="0" smtClean="0"/>
          </a:p>
          <a:p>
            <a:pPr marL="628650" indent="-342900">
              <a:buFont typeface="Wingdings" panose="05000000000000000000" pitchFamily="2" charset="2"/>
              <a:buChar char="ü"/>
            </a:pPr>
            <a:r>
              <a:rPr lang="el-GR" dirty="0" smtClean="0"/>
              <a:t>Παραγωγική δομή.</a:t>
            </a:r>
          </a:p>
        </p:txBody>
      </p:sp>
    </p:spTree>
    <p:extLst>
      <p:ext uri="{BB962C8B-B14F-4D97-AF65-F5344CB8AC3E}">
        <p14:creationId xmlns:p14="http://schemas.microsoft.com/office/powerpoint/2010/main" val="352298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428D-0812-44E2-9FBD-553AB4E1DE8E}" type="slidenum">
              <a:rPr lang="el-GR" smtClean="0"/>
              <a:pPr/>
              <a:t>8</a:t>
            </a:fld>
            <a:endParaRPr lang="el-GR" dirty="0"/>
          </a:p>
        </p:txBody>
      </p:sp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3525796" y="177970"/>
            <a:ext cx="8017476" cy="1325563"/>
          </a:xfrm>
        </p:spPr>
        <p:txBody>
          <a:bodyPr/>
          <a:lstStyle/>
          <a:p>
            <a:pPr algn="ctr"/>
            <a:r>
              <a:rPr lang="el-GR" dirty="0" smtClean="0"/>
              <a:t>Η αποτελεσματική αποτίμηση των πολιτικών δεξιοτήτων καθορίζεται από την στάση των επιχειρήσεων απέναντι στην ΣΕΚ </a:t>
            </a:r>
            <a:endParaRPr lang="el-GR" dirty="0"/>
          </a:p>
        </p:txBody>
      </p:sp>
      <p:sp>
        <p:nvSpPr>
          <p:cNvPr id="8" name="Θέση περιεχομένου 2"/>
          <p:cNvSpPr>
            <a:spLocks noGrp="1"/>
          </p:cNvSpPr>
          <p:nvPr>
            <p:ph idx="1"/>
          </p:nvPr>
        </p:nvSpPr>
        <p:spPr>
          <a:xfrm>
            <a:off x="3525795" y="2038060"/>
            <a:ext cx="8017477" cy="3697721"/>
          </a:xfrm>
        </p:spPr>
        <p:txBody>
          <a:bodyPr>
            <a:norm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dirty="0" smtClean="0"/>
              <a:t>Το μέγεθος και ο προσανατολισμός των επενδύσεων στην </a:t>
            </a:r>
            <a:r>
              <a:rPr lang="el-GR" dirty="0"/>
              <a:t>έρευνα και </a:t>
            </a:r>
            <a:r>
              <a:rPr lang="el-GR" dirty="0" smtClean="0"/>
              <a:t>ανάπτυξη καθώς και η υποστήριξη των εργαζομένων στη </a:t>
            </a:r>
            <a:r>
              <a:rPr lang="el-GR" dirty="0"/>
              <a:t>συνεχιζόμενη επαγγελματική κατάρτιση του </a:t>
            </a:r>
            <a:r>
              <a:rPr lang="el-GR" dirty="0" smtClean="0"/>
              <a:t>προσωπικού:</a:t>
            </a:r>
          </a:p>
          <a:p>
            <a:pPr marL="628650" indent="-342900">
              <a:buFont typeface="Wingdings" panose="05000000000000000000" pitchFamily="2" charset="2"/>
              <a:buChar char="ü"/>
            </a:pPr>
            <a:r>
              <a:rPr lang="el-GR" dirty="0" smtClean="0"/>
              <a:t>Αδυναμία ή απροθυμία των </a:t>
            </a:r>
            <a:r>
              <a:rPr lang="el-GR" dirty="0"/>
              <a:t>επιχειρήσεων να αναπτύξουν το ανθρώπινο δυναμικό </a:t>
            </a:r>
            <a:r>
              <a:rPr lang="el-GR" dirty="0" smtClean="0"/>
              <a:t>τους.</a:t>
            </a:r>
          </a:p>
          <a:p>
            <a:pPr marL="628650" indent="-342900">
              <a:buFont typeface="Wingdings" panose="05000000000000000000" pitchFamily="2" charset="2"/>
              <a:buChar char="ü"/>
            </a:pPr>
            <a:r>
              <a:rPr lang="el-GR" dirty="0" smtClean="0"/>
              <a:t>Ανάπτυξη εσωτερικών κινήτρων στους εργαζόμενους και η εμπέδωση κουλτούρας συνεχιζόμενης εκπαίδευσης και κατάρτισης.</a:t>
            </a:r>
          </a:p>
        </p:txBody>
      </p:sp>
    </p:spTree>
    <p:extLst>
      <p:ext uri="{BB962C8B-B14F-4D97-AF65-F5344CB8AC3E}">
        <p14:creationId xmlns:p14="http://schemas.microsoft.com/office/powerpoint/2010/main" val="342121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428D-0812-44E2-9FBD-553AB4E1DE8E}" type="slidenum">
              <a:rPr lang="el-GR" smtClean="0"/>
              <a:pPr/>
              <a:t>9</a:t>
            </a:fld>
            <a:endParaRPr lang="el-GR" dirty="0"/>
          </a:p>
        </p:txBody>
      </p:sp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3525796" y="177970"/>
            <a:ext cx="8017476" cy="1325563"/>
          </a:xfrm>
        </p:spPr>
        <p:txBody>
          <a:bodyPr/>
          <a:lstStyle/>
          <a:p>
            <a:pPr algn="ctr"/>
            <a:r>
              <a:rPr lang="el-GR" dirty="0" smtClean="0"/>
              <a:t>Η αποτελεσματική αποτίμηση των πολιτικών δεξιοτήτων καθορίζεται από την ποιότητα των εργασιακών σχέσεων</a:t>
            </a:r>
            <a:endParaRPr lang="el-GR" dirty="0"/>
          </a:p>
        </p:txBody>
      </p:sp>
      <p:sp>
        <p:nvSpPr>
          <p:cNvPr id="8" name="Θέση περιεχομένου 2"/>
          <p:cNvSpPr>
            <a:spLocks noGrp="1"/>
          </p:cNvSpPr>
          <p:nvPr>
            <p:ph idx="1"/>
          </p:nvPr>
        </p:nvSpPr>
        <p:spPr>
          <a:xfrm>
            <a:off x="3525795" y="1825624"/>
            <a:ext cx="8017477" cy="4492049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dirty="0" smtClean="0"/>
              <a:t>Η </a:t>
            </a:r>
            <a:r>
              <a:rPr lang="el-GR" dirty="0" err="1" smtClean="0"/>
              <a:t>επαναρρύθμιση</a:t>
            </a:r>
            <a:r>
              <a:rPr lang="el-GR" dirty="0" smtClean="0"/>
              <a:t> της αγοράς εργασίας μέσω της επέκτασης των συλλογικών συμβάσεων εργασίας όπου θα προβλέπεται και η συλλογική ρύθμιση της επαγγελματικής κατάρτισης</a:t>
            </a:r>
            <a:r>
              <a:rPr lang="el-GR" dirty="0"/>
              <a:t> </a:t>
            </a:r>
            <a:r>
              <a:rPr lang="el-GR" dirty="0" smtClean="0"/>
              <a:t>μπορεί να επιφέρει τις εξής θετικές επιπτώσεις</a:t>
            </a:r>
            <a:r>
              <a:rPr lang="en-US" dirty="0" smtClean="0"/>
              <a:t> </a:t>
            </a:r>
            <a:r>
              <a:rPr lang="el-GR" dirty="0" smtClean="0"/>
              <a:t> :</a:t>
            </a:r>
          </a:p>
          <a:p>
            <a:pPr marL="628650" indent="-342900" algn="just">
              <a:buFont typeface="Wingdings" panose="05000000000000000000" pitchFamily="2" charset="2"/>
              <a:buChar char="ü"/>
            </a:pPr>
            <a:r>
              <a:rPr lang="el-GR" dirty="0" smtClean="0"/>
              <a:t>Ενίσχυση της συλλογικής διάστασης των πολιτικών επαγγελματικής εκπαίδευσης και κατάρτισης.</a:t>
            </a:r>
          </a:p>
          <a:p>
            <a:pPr marL="628650" indent="-342900" algn="just">
              <a:buFont typeface="Wingdings" panose="05000000000000000000" pitchFamily="2" charset="2"/>
              <a:buChar char="ü"/>
            </a:pPr>
            <a:r>
              <a:rPr lang="el-GR" dirty="0" smtClean="0"/>
              <a:t>Μεγαλύτερη ενθάρρυνση των εργαζομένων ως προς την συμμετοχή τους στη ΣΕΚ. </a:t>
            </a:r>
          </a:p>
          <a:p>
            <a:pPr marL="628650" indent="-342900" algn="just">
              <a:buFont typeface="Wingdings" panose="05000000000000000000" pitchFamily="2" charset="2"/>
              <a:buChar char="ü"/>
            </a:pPr>
            <a:r>
              <a:rPr lang="el-GR" dirty="0" smtClean="0"/>
              <a:t>Καλύτερος προσανατολισμός στα παρεχόμενα προγράμματα εκπαίδευσης και κατάρτισης.</a:t>
            </a:r>
          </a:p>
          <a:p>
            <a:pPr marL="628650" indent="-342900" algn="just">
              <a:buFont typeface="Wingdings" panose="05000000000000000000" pitchFamily="2" charset="2"/>
              <a:buChar char="ü"/>
            </a:pPr>
            <a:r>
              <a:rPr lang="el-GR" dirty="0" smtClean="0"/>
              <a:t>Ομαλότερη προσαρμογή των εργαζομένων στις τεχνοοικονομικές μεταβολές διευκολύνοντας με αυτόν τον τρόπο την εφαρμογή των επιχειρηματικών σχεδίων.</a:t>
            </a:r>
          </a:p>
          <a:p>
            <a:pPr marL="628650" indent="-342900">
              <a:buFont typeface="Wingdings" panose="05000000000000000000" pitchFamily="2" charset="2"/>
              <a:buChar char="ü"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01775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Παρουσίαση.pptx [Μόνο για ανάγνωση]" id="{F9F0B9DC-9C09-4CA0-95EB-F133741420E2}" vid="{01B904DF-F2E9-4333-9E33-AFAC68FE67BC}"/>
    </a:ext>
  </a:extLst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Παρουσίαση.pptx [Μόνο για ανάγνωση]" id="{F9F0B9DC-9C09-4CA0-95EB-F133741420E2}" vid="{F27C3CF1-9F4B-4CDD-86D8-DBA4E4DACF82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Πρότυπο παρουσίασης για συνάντηση προσωπικού</Template>
  <TotalTime>2622</TotalTime>
  <Words>736</Words>
  <Application>Microsoft Office PowerPoint</Application>
  <PresentationFormat>Ευρεία οθόνη</PresentationFormat>
  <Paragraphs>69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Θέμα του Office</vt:lpstr>
      <vt:lpstr>Προσαρμοσμένη σχεδίαση</vt:lpstr>
      <vt:lpstr>Παρουσίαση του PowerPoint</vt:lpstr>
      <vt:lpstr>Η αναγκαιότητας συμμετοχής των κοινωνικών εταίρων στη συλλογή δεδομένων</vt:lpstr>
      <vt:lpstr>Κίνητρα συμμετοχής των συνδικάτων στη συλλογή δεδομένων</vt:lpstr>
      <vt:lpstr>Η αποτελεσματική αποτίμηση των πολιτικών δεξιοτήτων καθορίζεται από την ερμηνεία της αναντιστοιχίας δεξιοτήτων (1)</vt:lpstr>
      <vt:lpstr>Η αποτελεσματική αποτίμηση των πολιτικών δεξιοτήτων καθορίζεται από την ερμηνεία της αναντιστοιχίας δεξιοτήτων (2)</vt:lpstr>
      <vt:lpstr>Η αποτελεσματική αποτίμηση των πολιτικών δεξιοτήτων καθορίζεται από την ερμηνεία της αναντιστοιχίας δεξιοτήτων (3)</vt:lpstr>
      <vt:lpstr>Η αποτελεσματική αποτίμηση των πολιτικών δεξιοτήτων καθορίζεται από το πλαίσιο διαμόρφωσης των δεξιοτήτων</vt:lpstr>
      <vt:lpstr>Η αποτελεσματική αποτίμηση των πολιτικών δεξιοτήτων καθορίζεται από την στάση των επιχειρήσεων απέναντι στην ΣΕΚ </vt:lpstr>
      <vt:lpstr>Η αποτελεσματική αποτίμηση των πολιτικών δεξιοτήτων καθορίζεται από την ποιότητα των εργασιακών σχέσεων</vt:lpstr>
      <vt:lpstr>Διερεύνηση συστήματος δεξιοτήτων σε έντεκα επαγγέλματα: Μια θεωρητική και εμπειρική προσέγγιση (1)</vt:lpstr>
      <vt:lpstr>Διερεύνηση συστήματος δεξιοτήτων σε έντεκα επαγγέλματα: Μια θεωρητική και εμπειρική προσέγγιση (2)</vt:lpstr>
      <vt:lpstr>Διερεύνηση συστήματος δεξιοτήτων σε έντεκα επαγγέλματα: Μια θεωρητική και εμπειρική προσέγγιση (3)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Παρασκευάς Λιντζέρης</dc:title>
  <dc:creator>Πάρης Λιντζέρης</dc:creator>
  <cp:lastModifiedBy>Dimitriis Paitaridis</cp:lastModifiedBy>
  <cp:revision>150</cp:revision>
  <cp:lastPrinted>2023-02-07T10:46:04Z</cp:lastPrinted>
  <dcterms:created xsi:type="dcterms:W3CDTF">2023-01-19T10:37:57Z</dcterms:created>
  <dcterms:modified xsi:type="dcterms:W3CDTF">2023-06-08T15:37:33Z</dcterms:modified>
</cp:coreProperties>
</file>