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31"/>
  </p:notesMasterIdLst>
  <p:handoutMasterIdLst>
    <p:handoutMasterId r:id="rId32"/>
  </p:handoutMasterIdLst>
  <p:sldIdLst>
    <p:sldId id="307" r:id="rId3"/>
    <p:sldId id="353" r:id="rId4"/>
    <p:sldId id="328" r:id="rId5"/>
    <p:sldId id="305" r:id="rId6"/>
    <p:sldId id="334" r:id="rId7"/>
    <p:sldId id="335" r:id="rId8"/>
    <p:sldId id="329" r:id="rId9"/>
    <p:sldId id="330" r:id="rId10"/>
    <p:sldId id="331" r:id="rId11"/>
    <p:sldId id="332" r:id="rId12"/>
    <p:sldId id="333" r:id="rId13"/>
    <p:sldId id="327" r:id="rId14"/>
    <p:sldId id="314" r:id="rId15"/>
    <p:sldId id="349" r:id="rId16"/>
    <p:sldId id="336" r:id="rId17"/>
    <p:sldId id="337" r:id="rId18"/>
    <p:sldId id="338" r:id="rId19"/>
    <p:sldId id="339" r:id="rId20"/>
    <p:sldId id="350" r:id="rId21"/>
    <p:sldId id="340" r:id="rId22"/>
    <p:sldId id="345" r:id="rId23"/>
    <p:sldId id="346" r:id="rId24"/>
    <p:sldId id="347" r:id="rId25"/>
    <p:sldId id="316" r:id="rId26"/>
    <p:sldId id="317" r:id="rId27"/>
    <p:sldId id="319" r:id="rId28"/>
    <p:sldId id="348" r:id="rId29"/>
    <p:sldId id="294" r:id="rId30"/>
  </p:sldIdLst>
  <p:sldSz cx="12192000" cy="6858000"/>
  <p:notesSz cx="6735763" cy="98663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3F8C"/>
    <a:srgbClr val="CEB02C"/>
    <a:srgbClr val="7E2D40"/>
    <a:srgbClr val="FF82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09" d="100"/>
          <a:sy n="109" d="100"/>
        </p:scale>
        <p:origin x="120" y="126"/>
      </p:cViewPr>
      <p:guideLst>
        <p:guide orient="horz" pos="2160"/>
        <p:guide pos="3840"/>
      </p:guideLst>
    </p:cSldViewPr>
  </p:slideViewPr>
  <p:notesTextViewPr>
    <p:cViewPr>
      <p:scale>
        <a:sx n="1" d="1"/>
        <a:sy n="1" d="1"/>
      </p:scale>
      <p:origin x="0" y="0"/>
    </p:cViewPr>
  </p:notesTextViewPr>
  <p:notesViewPr>
    <p:cSldViewPr snapToGrid="0" showGuides="1">
      <p:cViewPr varScale="1">
        <p:scale>
          <a:sx n="88" d="100"/>
          <a:sy n="88" d="100"/>
        </p:scale>
        <p:origin x="382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_____________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______________Microsoft_Excel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_________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_________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_____________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_____________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_____________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_____________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______________Microsoft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_____________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784229058654232"/>
          <c:y val="0.11695906432748536"/>
          <c:w val="0.54736960062155415"/>
          <c:h val="0.82456140350877372"/>
        </c:manualLayout>
      </c:layout>
      <c:barChart>
        <c:barDir val="bar"/>
        <c:grouping val="clustered"/>
        <c:varyColors val="0"/>
        <c:ser>
          <c:idx val="0"/>
          <c:order val="0"/>
          <c:tx>
            <c:strRef>
              <c:f>Φύλλο1!$B$1</c:f>
              <c:strCache>
                <c:ptCount val="1"/>
                <c:pt idx="0">
                  <c:v>Σειρά 1</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dLbl>
              <c:idx val="11"/>
              <c:layout>
                <c:manualLayout>
                  <c:x val="-8.2320658565268545E-2"/>
                  <c:y val="0"/>
                </c:manualLayout>
              </c:layout>
              <c:spPr>
                <a:noFill/>
                <a:ln>
                  <a:noFill/>
                </a:ln>
                <a:effectLst/>
              </c:spPr>
              <c:txPr>
                <a:bodyPr rot="0" spcFirstLastPara="1" vertOverflow="ellipsis" vert="horz" wrap="non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l-GR"/>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88E-4EA2-B329-46FD2B95F4AA}"/>
                </c:ext>
                <c:ext xmlns:c15="http://schemas.microsoft.com/office/drawing/2012/chart" uri="{CE6537A1-D6FC-4f65-9D91-7224C49458BB}">
                  <c15:spPr xmlns:c15="http://schemas.microsoft.com/office/drawing/2012/chart">
                    <a:prstGeom prst="rect">
                      <a:avLst/>
                    </a:prstGeom>
                  </c15:spPr>
                </c:ext>
              </c:extLst>
            </c:dLbl>
            <c:spPr>
              <a:noFill/>
              <a:ln>
                <a:noFill/>
              </a:ln>
              <a:effectLst/>
            </c:spPr>
            <c:txPr>
              <a:bodyPr rot="0" spcFirstLastPara="1" vertOverflow="ellipsis" vert="horz" wrap="non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l-G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0"/>
              </c:ext>
            </c:extLst>
          </c:dLbls>
          <c:cat>
            <c:strRef>
              <c:f>Φύλλο1!$A$2:$A$4</c:f>
              <c:strCache>
                <c:ptCount val="3"/>
                <c:pt idx="0">
                  <c:v>Πρωτογενής τομέας</c:v>
                </c:pt>
                <c:pt idx="1">
                  <c:v>Δευτερογενής τομέας</c:v>
                </c:pt>
                <c:pt idx="2">
                  <c:v>Τριτογενής τομέας</c:v>
                </c:pt>
              </c:strCache>
            </c:strRef>
          </c:cat>
          <c:val>
            <c:numRef>
              <c:f>Φύλλο1!$B$2:$B$4</c:f>
              <c:numCache>
                <c:formatCode>General</c:formatCode>
                <c:ptCount val="3"/>
                <c:pt idx="0">
                  <c:v>2.6</c:v>
                </c:pt>
                <c:pt idx="1">
                  <c:v>15.5</c:v>
                </c:pt>
                <c:pt idx="2">
                  <c:v>81.900000000000006</c:v>
                </c:pt>
              </c:numCache>
            </c:numRef>
          </c:val>
          <c:extLst xmlns:c16r2="http://schemas.microsoft.com/office/drawing/2015/06/chart">
            <c:ext xmlns:c16="http://schemas.microsoft.com/office/drawing/2014/chart" uri="{C3380CC4-5D6E-409C-BE32-E72D297353CC}">
              <c16:uniqueId val="{00000001-688E-4EA2-B329-46FD2B95F4AA}"/>
            </c:ext>
          </c:extLst>
        </c:ser>
        <c:dLbls>
          <c:showLegendKey val="0"/>
          <c:showVal val="1"/>
          <c:showCatName val="0"/>
          <c:showSerName val="0"/>
          <c:showPercent val="0"/>
          <c:showBubbleSize val="0"/>
        </c:dLbls>
        <c:gapWidth val="41"/>
        <c:axId val="587803584"/>
        <c:axId val="311993072"/>
      </c:barChart>
      <c:catAx>
        <c:axId val="587803584"/>
        <c:scaling>
          <c:orientation val="minMax"/>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dk1">
                    <a:lumMod val="65000"/>
                    <a:lumOff val="35000"/>
                  </a:schemeClr>
                </a:solidFill>
                <a:effectLst/>
                <a:latin typeface="+mn-lt"/>
                <a:ea typeface="+mn-ea"/>
                <a:cs typeface="+mn-cs"/>
              </a:defRPr>
            </a:pPr>
            <a:endParaRPr lang="el-GR"/>
          </a:p>
        </c:txPr>
        <c:crossAx val="311993072"/>
        <c:crosses val="autoZero"/>
        <c:auto val="1"/>
        <c:lblAlgn val="ctr"/>
        <c:lblOffset val="100"/>
        <c:noMultiLvlLbl val="0"/>
      </c:catAx>
      <c:valAx>
        <c:axId val="311993072"/>
        <c:scaling>
          <c:orientation val="minMax"/>
        </c:scaling>
        <c:delete val="1"/>
        <c:axPos val="b"/>
        <c:numFmt formatCode="General" sourceLinked="1"/>
        <c:majorTickMark val="out"/>
        <c:minorTickMark val="none"/>
        <c:tickLblPos val="none"/>
        <c:crossAx val="58780358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l-G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86124254422585"/>
          <c:y val="2.5287356321839136E-2"/>
          <c:w val="0.4559228699605265"/>
          <c:h val="0.94942528735632181"/>
        </c:manualLayout>
      </c:layout>
      <c:barChart>
        <c:barDir val="bar"/>
        <c:grouping val="clustered"/>
        <c:varyColors val="0"/>
        <c:ser>
          <c:idx val="0"/>
          <c:order val="0"/>
          <c:tx>
            <c:strRef>
              <c:f>Φύλλο1!$B$1</c:f>
              <c:strCache>
                <c:ptCount val="1"/>
                <c:pt idx="0">
                  <c:v>Σειρά 1</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dLbl>
              <c:idx val="11"/>
              <c:layout>
                <c:manualLayout>
                  <c:x val="-8.2320658565268545E-2"/>
                  <c:y val="0"/>
                </c:manualLayout>
              </c:layout>
              <c:spPr>
                <a:noFill/>
                <a:ln>
                  <a:noFill/>
                </a:ln>
                <a:effectLst/>
              </c:spPr>
              <c:txPr>
                <a:bodyPr rot="0" spcFirstLastPara="1" vertOverflow="ellipsis" vert="horz" wrap="non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l-GR"/>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48E2-4D19-B951-B9D2BA6B357F}"/>
                </c:ext>
                <c:ext xmlns:c15="http://schemas.microsoft.com/office/drawing/2012/chart" uri="{CE6537A1-D6FC-4f65-9D91-7224C49458BB}">
                  <c15:spPr xmlns:c15="http://schemas.microsoft.com/office/drawing/2012/chart">
                    <a:prstGeom prst="rect">
                      <a:avLst/>
                    </a:prstGeom>
                  </c15:spPr>
                </c:ext>
              </c:extLst>
            </c:dLbl>
            <c:spPr>
              <a:noFill/>
              <a:ln>
                <a:noFill/>
              </a:ln>
              <a:effectLst/>
            </c:spPr>
            <c:txPr>
              <a:bodyPr rot="0" spcFirstLastPara="1" vertOverflow="ellipsis" vert="horz" wrap="none" lIns="38100" tIns="19050" rIns="38100" bIns="19050" anchor="ctr" anchorCtr="1">
                <a:spAutoFit/>
              </a:bodyPr>
              <a:lstStyle/>
              <a:p>
                <a:pPr>
                  <a:defRPr sz="2800" b="1" i="0" u="none" strike="noStrike" kern="1200" baseline="0">
                    <a:solidFill>
                      <a:sysClr val="windowText" lastClr="000000"/>
                    </a:solidFill>
                    <a:latin typeface="+mn-lt"/>
                    <a:ea typeface="+mn-ea"/>
                    <a:cs typeface="+mn-cs"/>
                  </a:defRPr>
                </a:pPr>
                <a:endParaRPr lang="el-G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0"/>
              </c:ext>
            </c:extLst>
          </c:dLbls>
          <c:cat>
            <c:strRef>
              <c:f>Φύλλο1!$A$2:$A$9</c:f>
              <c:strCache>
                <c:ptCount val="8"/>
                <c:pt idx="0">
                  <c:v>Δεν απαντώ</c:v>
                </c:pt>
                <c:pt idx="1">
                  <c:v>Δεν το θεωρώ απαραίτητο</c:v>
                </c:pt>
                <c:pt idx="2">
                  <c:v>Οποιαδήποτε άλλη ενέργεια</c:v>
                </c:pt>
                <c:pt idx="3">
                  <c:v>Ανακατανομή εργασιών</c:v>
                </c:pt>
                <c:pt idx="4">
                  <c:v>Περισσότερες αξιολογήσεις υπαλλήλων/ αξιολογήσεις επιδόσεων/ μπόνους</c:v>
                </c:pt>
                <c:pt idx="5">
                  <c:v>Αύξηση προσλήψεων</c:v>
                </c:pt>
                <c:pt idx="6">
                  <c:v>Αύξηση ή επέκταση προγραμμάτων κατάρτισης</c:v>
                </c:pt>
                <c:pt idx="7">
                  <c:v>Απόκτηση εμπειρίας κατά τη διάρκεια της εργασίας</c:v>
                </c:pt>
              </c:strCache>
            </c:strRef>
          </c:cat>
          <c:val>
            <c:numRef>
              <c:f>Φύλλο1!$B$2:$B$9</c:f>
              <c:numCache>
                <c:formatCode>General</c:formatCode>
                <c:ptCount val="8"/>
                <c:pt idx="0">
                  <c:v>0.9</c:v>
                </c:pt>
                <c:pt idx="1">
                  <c:v>23.1</c:v>
                </c:pt>
                <c:pt idx="2">
                  <c:v>3.6</c:v>
                </c:pt>
                <c:pt idx="3">
                  <c:v>9.4</c:v>
                </c:pt>
                <c:pt idx="4">
                  <c:v>10.7</c:v>
                </c:pt>
                <c:pt idx="5">
                  <c:v>17.3</c:v>
                </c:pt>
                <c:pt idx="6">
                  <c:v>23.1</c:v>
                </c:pt>
                <c:pt idx="7">
                  <c:v>49.8</c:v>
                </c:pt>
              </c:numCache>
            </c:numRef>
          </c:val>
          <c:extLst xmlns:c16r2="http://schemas.microsoft.com/office/drawing/2015/06/chart">
            <c:ext xmlns:c16="http://schemas.microsoft.com/office/drawing/2014/chart" uri="{C3380CC4-5D6E-409C-BE32-E72D297353CC}">
              <c16:uniqueId val="{00000001-48E2-4D19-B951-B9D2BA6B357F}"/>
            </c:ext>
          </c:extLst>
        </c:ser>
        <c:dLbls>
          <c:showLegendKey val="0"/>
          <c:showVal val="1"/>
          <c:showCatName val="0"/>
          <c:showSerName val="0"/>
          <c:showPercent val="0"/>
          <c:showBubbleSize val="0"/>
        </c:dLbls>
        <c:gapWidth val="41"/>
        <c:axId val="664328800"/>
        <c:axId val="664341312"/>
      </c:barChart>
      <c:catAx>
        <c:axId val="664328800"/>
        <c:scaling>
          <c:orientation val="minMax"/>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dk1">
                    <a:lumMod val="65000"/>
                    <a:lumOff val="35000"/>
                  </a:schemeClr>
                </a:solidFill>
                <a:effectLst/>
                <a:latin typeface="+mn-lt"/>
                <a:ea typeface="+mn-ea"/>
                <a:cs typeface="+mn-cs"/>
              </a:defRPr>
            </a:pPr>
            <a:endParaRPr lang="el-GR"/>
          </a:p>
        </c:txPr>
        <c:crossAx val="664341312"/>
        <c:crosses val="autoZero"/>
        <c:auto val="1"/>
        <c:lblAlgn val="ctr"/>
        <c:lblOffset val="100"/>
        <c:noMultiLvlLbl val="0"/>
      </c:catAx>
      <c:valAx>
        <c:axId val="664341312"/>
        <c:scaling>
          <c:orientation val="minMax"/>
        </c:scaling>
        <c:delete val="1"/>
        <c:axPos val="b"/>
        <c:numFmt formatCode="General" sourceLinked="1"/>
        <c:majorTickMark val="out"/>
        <c:minorTickMark val="none"/>
        <c:tickLblPos val="none"/>
        <c:crossAx val="664328800"/>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l-G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150735991030448"/>
          <c:y val="9.6992645509799205E-2"/>
          <c:w val="0.64857137165254763"/>
          <c:h val="0.82456140350877372"/>
        </c:manualLayout>
      </c:layout>
      <c:barChart>
        <c:barDir val="bar"/>
        <c:grouping val="clustered"/>
        <c:varyColors val="0"/>
        <c:ser>
          <c:idx val="0"/>
          <c:order val="0"/>
          <c:tx>
            <c:strRef>
              <c:f>Φύλλο1!$B$1</c:f>
              <c:strCache>
                <c:ptCount val="1"/>
                <c:pt idx="0">
                  <c:v>Σειρά 1</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dLbl>
              <c:idx val="11"/>
              <c:layout>
                <c:manualLayout>
                  <c:x val="-8.2320658565268545E-2"/>
                  <c:y val="0"/>
                </c:manualLayout>
              </c:layout>
              <c:spPr>
                <a:noFill/>
                <a:ln>
                  <a:noFill/>
                </a:ln>
                <a:effectLst/>
              </c:spPr>
              <c:txPr>
                <a:bodyPr rot="0" spcFirstLastPara="1" vertOverflow="ellipsis" vert="horz" wrap="non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l-GR"/>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745-464C-9C96-4BC9CA0F198F}"/>
                </c:ext>
                <c:ext xmlns:c15="http://schemas.microsoft.com/office/drawing/2012/chart" uri="{CE6537A1-D6FC-4f65-9D91-7224C49458BB}">
                  <c15:spPr xmlns:c15="http://schemas.microsoft.com/office/drawing/2012/chart">
                    <a:prstGeom prst="rect">
                      <a:avLst/>
                    </a:prstGeom>
                  </c15:spPr>
                </c:ext>
              </c:extLst>
            </c:dLbl>
            <c:spPr>
              <a:noFill/>
              <a:ln>
                <a:noFill/>
              </a:ln>
              <a:effectLst/>
            </c:spPr>
            <c:txPr>
              <a:bodyPr rot="0" spcFirstLastPara="1" vertOverflow="ellipsis" vert="horz" wrap="non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l-G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0"/>
              </c:ext>
            </c:extLst>
          </c:dLbls>
          <c:cat>
            <c:strRef>
              <c:f>Φύλλο1!$A$2:$A$4</c:f>
              <c:strCache>
                <c:ptCount val="3"/>
                <c:pt idx="0">
                  <c:v>Τουρισμός</c:v>
                </c:pt>
                <c:pt idx="1">
                  <c:v>Εμπόριο</c:v>
                </c:pt>
                <c:pt idx="2">
                  <c:v>Υπηρεσίες</c:v>
                </c:pt>
              </c:strCache>
            </c:strRef>
          </c:cat>
          <c:val>
            <c:numRef>
              <c:f>Φύλλο1!$B$2:$B$4</c:f>
              <c:numCache>
                <c:formatCode>0.0</c:formatCode>
                <c:ptCount val="3"/>
                <c:pt idx="0" formatCode="General">
                  <c:v>4.0999999999999996</c:v>
                </c:pt>
                <c:pt idx="1">
                  <c:v>43</c:v>
                </c:pt>
                <c:pt idx="2" formatCode="General">
                  <c:v>52.9</c:v>
                </c:pt>
              </c:numCache>
            </c:numRef>
          </c:val>
          <c:extLst xmlns:c16r2="http://schemas.microsoft.com/office/drawing/2015/06/chart">
            <c:ext xmlns:c16="http://schemas.microsoft.com/office/drawing/2014/chart" uri="{C3380CC4-5D6E-409C-BE32-E72D297353CC}">
              <c16:uniqueId val="{00000001-8745-464C-9C96-4BC9CA0F198F}"/>
            </c:ext>
          </c:extLst>
        </c:ser>
        <c:dLbls>
          <c:showLegendKey val="0"/>
          <c:showVal val="1"/>
          <c:showCatName val="0"/>
          <c:showSerName val="0"/>
          <c:showPercent val="0"/>
          <c:showBubbleSize val="0"/>
        </c:dLbls>
        <c:gapWidth val="41"/>
        <c:axId val="664333696"/>
        <c:axId val="664329344"/>
      </c:barChart>
      <c:catAx>
        <c:axId val="664333696"/>
        <c:scaling>
          <c:orientation val="minMax"/>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dk1">
                    <a:lumMod val="65000"/>
                    <a:lumOff val="35000"/>
                  </a:schemeClr>
                </a:solidFill>
                <a:effectLst/>
                <a:latin typeface="+mn-lt"/>
                <a:ea typeface="+mn-ea"/>
                <a:cs typeface="+mn-cs"/>
              </a:defRPr>
            </a:pPr>
            <a:endParaRPr lang="el-GR"/>
          </a:p>
        </c:txPr>
        <c:crossAx val="664329344"/>
        <c:crosses val="autoZero"/>
        <c:auto val="1"/>
        <c:lblAlgn val="ctr"/>
        <c:lblOffset val="100"/>
        <c:noMultiLvlLbl val="0"/>
      </c:catAx>
      <c:valAx>
        <c:axId val="664329344"/>
        <c:scaling>
          <c:orientation val="minMax"/>
        </c:scaling>
        <c:delete val="1"/>
        <c:axPos val="b"/>
        <c:numFmt formatCode="General" sourceLinked="1"/>
        <c:majorTickMark val="out"/>
        <c:minorTickMark val="none"/>
        <c:tickLblPos val="none"/>
        <c:crossAx val="66433369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l-G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Φύλλο1!$B$1</c:f>
              <c:strCache>
                <c:ptCount val="1"/>
                <c:pt idx="0">
                  <c:v>Σειρά 1</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l-G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Φύλλο1!$A$2:$A$8</c:f>
              <c:strCache>
                <c:ptCount val="7"/>
                <c:pt idx="0">
                  <c:v>0</c:v>
                </c:pt>
                <c:pt idx="1">
                  <c:v>1 - 4</c:v>
                </c:pt>
                <c:pt idx="2">
                  <c:v>5 - 9</c:v>
                </c:pt>
                <c:pt idx="3">
                  <c:v>10 - 20</c:v>
                </c:pt>
                <c:pt idx="4">
                  <c:v>21 - 49</c:v>
                </c:pt>
                <c:pt idx="5">
                  <c:v>50+</c:v>
                </c:pt>
                <c:pt idx="6">
                  <c:v>Δεν απαντώ</c:v>
                </c:pt>
              </c:strCache>
            </c:strRef>
          </c:cat>
          <c:val>
            <c:numRef>
              <c:f>Φύλλο1!$B$2:$B$8</c:f>
              <c:numCache>
                <c:formatCode>General</c:formatCode>
                <c:ptCount val="7"/>
                <c:pt idx="0">
                  <c:v>35.4</c:v>
                </c:pt>
                <c:pt idx="1">
                  <c:v>42.1</c:v>
                </c:pt>
                <c:pt idx="2">
                  <c:v>9.7000000000000011</c:v>
                </c:pt>
                <c:pt idx="3">
                  <c:v>6.1</c:v>
                </c:pt>
                <c:pt idx="4">
                  <c:v>3.4</c:v>
                </c:pt>
                <c:pt idx="5">
                  <c:v>3.2</c:v>
                </c:pt>
                <c:pt idx="6">
                  <c:v>0.1</c:v>
                </c:pt>
              </c:numCache>
            </c:numRef>
          </c:val>
          <c:extLst xmlns:c16r2="http://schemas.microsoft.com/office/drawing/2015/06/chart">
            <c:ext xmlns:c16="http://schemas.microsoft.com/office/drawing/2014/chart" uri="{C3380CC4-5D6E-409C-BE32-E72D297353CC}">
              <c16:uniqueId val="{00000000-805D-4583-B557-A7D46980655D}"/>
            </c:ext>
          </c:extLst>
        </c:ser>
        <c:dLbls>
          <c:showLegendKey val="0"/>
          <c:showVal val="1"/>
          <c:showCatName val="0"/>
          <c:showSerName val="0"/>
          <c:showPercent val="0"/>
          <c:showBubbleSize val="0"/>
        </c:dLbls>
        <c:gapWidth val="41"/>
        <c:axId val="664334784"/>
        <c:axId val="664330976"/>
      </c:barChart>
      <c:catAx>
        <c:axId val="664334784"/>
        <c:scaling>
          <c:orientation val="minMax"/>
        </c:scaling>
        <c:delete val="0"/>
        <c:axPos val="b"/>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dk1">
                    <a:lumMod val="65000"/>
                    <a:lumOff val="35000"/>
                  </a:schemeClr>
                </a:solidFill>
                <a:effectLst/>
                <a:latin typeface="+mn-lt"/>
                <a:ea typeface="+mn-ea"/>
                <a:cs typeface="+mn-cs"/>
              </a:defRPr>
            </a:pPr>
            <a:endParaRPr lang="el-GR"/>
          </a:p>
        </c:txPr>
        <c:crossAx val="664330976"/>
        <c:crosses val="autoZero"/>
        <c:auto val="1"/>
        <c:lblAlgn val="ctr"/>
        <c:lblOffset val="100"/>
        <c:noMultiLvlLbl val="0"/>
      </c:catAx>
      <c:valAx>
        <c:axId val="664330976"/>
        <c:scaling>
          <c:orientation val="minMax"/>
        </c:scaling>
        <c:delete val="1"/>
        <c:axPos val="l"/>
        <c:numFmt formatCode="General" sourceLinked="1"/>
        <c:majorTickMark val="out"/>
        <c:minorTickMark val="none"/>
        <c:tickLblPos val="none"/>
        <c:crossAx val="66433478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l-G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763368864606245"/>
          <c:y val="1.4392556466773837E-2"/>
          <c:w val="0.64589694145374765"/>
          <c:h val="0.98560744353322594"/>
        </c:manualLayout>
      </c:layout>
      <c:doughnutChart>
        <c:varyColors val="1"/>
        <c:ser>
          <c:idx val="0"/>
          <c:order val="0"/>
          <c:tx>
            <c:strRef>
              <c:f>Φύλλο1!$B$1</c:f>
              <c:strCache>
                <c:ptCount val="1"/>
                <c:pt idx="0">
                  <c:v>Σειρά 1</c:v>
                </c:pt>
              </c:strCache>
            </c:strRef>
          </c:tx>
          <c:spPr>
            <a:effectLst>
              <a:outerShdw blurRad="76200" dist="12700" dir="18900000" sy="23000" kx="-1200000" algn="bl" rotWithShape="0">
                <a:prstClr val="black">
                  <a:alpha val="20000"/>
                </a:prstClr>
              </a:outerShdw>
            </a:effectLst>
          </c:spPr>
          <c:explosion val="4"/>
          <c:dPt>
            <c:idx val="0"/>
            <c:bubble3D val="0"/>
            <c:spPr>
              <a:gradFill>
                <a:gsLst>
                  <a:gs pos="0">
                    <a:schemeClr val="accent1"/>
                  </a:gs>
                  <a:gs pos="100000">
                    <a:schemeClr val="accent1">
                      <a:lumMod val="84000"/>
                    </a:schemeClr>
                  </a:gs>
                </a:gsLst>
                <a:lin ang="5400000" scaled="1"/>
              </a:gradFill>
              <a:ln>
                <a:noFill/>
              </a:ln>
              <a:effectLst>
                <a:outerShdw blurRad="76200" dist="12700" dir="18900000" sy="23000" kx="-1200000" algn="bl" rotWithShape="0">
                  <a:prstClr val="black">
                    <a:alpha val="20000"/>
                  </a:prstClr>
                </a:outerShdw>
              </a:effectLst>
            </c:spPr>
            <c:extLst xmlns:c16r2="http://schemas.microsoft.com/office/drawing/2015/06/chart">
              <c:ext xmlns:c16="http://schemas.microsoft.com/office/drawing/2014/chart" uri="{C3380CC4-5D6E-409C-BE32-E72D297353CC}">
                <c16:uniqueId val="{00000001-4418-4622-9456-8A2C4A9FE660}"/>
              </c:ext>
            </c:extLst>
          </c:dPt>
          <c:dPt>
            <c:idx val="1"/>
            <c:bubble3D val="0"/>
            <c:spPr>
              <a:gradFill>
                <a:gsLst>
                  <a:gs pos="0">
                    <a:schemeClr val="accent2"/>
                  </a:gs>
                  <a:gs pos="100000">
                    <a:schemeClr val="accent2">
                      <a:lumMod val="84000"/>
                    </a:schemeClr>
                  </a:gs>
                </a:gsLst>
                <a:lin ang="5400000" scaled="1"/>
              </a:gradFill>
              <a:ln>
                <a:noFill/>
              </a:ln>
              <a:effectLst>
                <a:outerShdw blurRad="76200" dist="12700" dir="18900000" sy="23000" kx="-1200000" algn="bl" rotWithShape="0">
                  <a:prstClr val="black">
                    <a:alpha val="20000"/>
                  </a:prstClr>
                </a:outerShdw>
              </a:effectLst>
            </c:spPr>
            <c:extLst xmlns:c16r2="http://schemas.microsoft.com/office/drawing/2015/06/chart">
              <c:ext xmlns:c16="http://schemas.microsoft.com/office/drawing/2014/chart" uri="{C3380CC4-5D6E-409C-BE32-E72D297353CC}">
                <c16:uniqueId val="{00000003-4418-4622-9456-8A2C4A9FE660}"/>
              </c:ext>
            </c:extLst>
          </c:dPt>
          <c:dPt>
            <c:idx val="2"/>
            <c:bubble3D val="0"/>
            <c:spPr>
              <a:gradFill>
                <a:gsLst>
                  <a:gs pos="0">
                    <a:schemeClr val="accent3"/>
                  </a:gs>
                  <a:gs pos="100000">
                    <a:schemeClr val="accent3">
                      <a:lumMod val="84000"/>
                    </a:schemeClr>
                  </a:gs>
                </a:gsLst>
                <a:lin ang="5400000" scaled="1"/>
              </a:gradFill>
              <a:ln>
                <a:noFill/>
              </a:ln>
              <a:effectLst>
                <a:outerShdw blurRad="76200" dist="12700" dir="18900000" sy="23000" kx="-1200000" algn="bl" rotWithShape="0">
                  <a:prstClr val="black">
                    <a:alpha val="20000"/>
                  </a:prstClr>
                </a:outerShdw>
              </a:effectLst>
            </c:spPr>
            <c:extLst xmlns:c16r2="http://schemas.microsoft.com/office/drawing/2015/06/chart">
              <c:ext xmlns:c16="http://schemas.microsoft.com/office/drawing/2014/chart" uri="{C3380CC4-5D6E-409C-BE32-E72D297353CC}">
                <c16:uniqueId val="{00000005-4418-4622-9456-8A2C4A9FE660}"/>
              </c:ext>
            </c:extLst>
          </c:dPt>
          <c:dLbls>
            <c:dLbl>
              <c:idx val="2"/>
              <c:layout>
                <c:manualLayout>
                  <c:x val="0.19962980817873957"/>
                  <c:y val="0.1342923087921408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ysClr val="windowText" lastClr="000000"/>
                      </a:solidFill>
                      <a:latin typeface="+mn-lt"/>
                      <a:ea typeface="+mn-ea"/>
                      <a:cs typeface="+mn-cs"/>
                    </a:defRPr>
                  </a:pPr>
                  <a:endParaRPr lang="el-GR"/>
                </a:p>
              </c:txPr>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5-4418-4622-9456-8A2C4A9FE660}"/>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l-GR"/>
              </a:p>
            </c:txPr>
            <c:showLegendKey val="0"/>
            <c:showVal val="1"/>
            <c:showCatName val="1"/>
            <c:showSerName val="0"/>
            <c:showPercent val="0"/>
            <c:showBubbleSize val="0"/>
            <c:separator> </c:separator>
            <c:showLeaderLines val="0"/>
            <c:extLst xmlns:c16r2="http://schemas.microsoft.com/office/drawing/2015/06/chart">
              <c:ext xmlns:c15="http://schemas.microsoft.com/office/drawing/2012/chart" uri="{CE6537A1-D6FC-4f65-9D91-7224C49458BB}"/>
            </c:extLst>
          </c:dLbls>
          <c:cat>
            <c:strRef>
              <c:f>Φύλλο1!$A$2:$A$4</c:f>
              <c:strCache>
                <c:ptCount val="3"/>
                <c:pt idx="0">
                  <c:v>Όχι</c:v>
                </c:pt>
                <c:pt idx="1">
                  <c:v>Ναι</c:v>
                </c:pt>
                <c:pt idx="2">
                  <c:v>Δεν απαντώ</c:v>
                </c:pt>
              </c:strCache>
            </c:strRef>
          </c:cat>
          <c:val>
            <c:numRef>
              <c:f>Φύλλο1!$B$2:$B$4</c:f>
              <c:numCache>
                <c:formatCode>General</c:formatCode>
                <c:ptCount val="3"/>
                <c:pt idx="0">
                  <c:v>63.3</c:v>
                </c:pt>
                <c:pt idx="1">
                  <c:v>36.5</c:v>
                </c:pt>
                <c:pt idx="2">
                  <c:v>0.2</c:v>
                </c:pt>
              </c:numCache>
            </c:numRef>
          </c:val>
          <c:extLst xmlns:c16r2="http://schemas.microsoft.com/office/drawing/2015/06/chart">
            <c:ext xmlns:c16="http://schemas.microsoft.com/office/drawing/2014/chart" uri="{C3380CC4-5D6E-409C-BE32-E72D297353CC}">
              <c16:uniqueId val="{00000006-4418-4622-9456-8A2C4A9FE660}"/>
            </c:ext>
          </c:extLst>
        </c:ser>
        <c:dLbls>
          <c:showLegendKey val="0"/>
          <c:showVal val="0"/>
          <c:showCatName val="0"/>
          <c:showSerName val="0"/>
          <c:showPercent val="0"/>
          <c:showBubbleSize val="0"/>
          <c:showLeaderLines val="0"/>
        </c:dLbls>
        <c:firstSliceAng val="125"/>
        <c:holeSize val="25"/>
      </c:doughnutChart>
      <c:spPr>
        <a:noFill/>
        <a:ln>
          <a:noFill/>
        </a:ln>
        <a:effectLst/>
      </c:spPr>
    </c:plotArea>
    <c:plotVisOnly val="1"/>
    <c:dispBlanksAs val="zero"/>
    <c:showDLblsOverMax val="0"/>
  </c:chart>
  <c:spPr>
    <a:noFill/>
    <a:ln w="9525" cap="flat" cmpd="sng" algn="ctr">
      <a:noFill/>
      <a:round/>
    </a:ln>
    <a:effectLst/>
  </c:spPr>
  <c:txPr>
    <a:bodyPr/>
    <a:lstStyle/>
    <a:p>
      <a:pPr>
        <a:defRPr/>
      </a:pPr>
      <a:endParaRPr lang="el-G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272403235798562"/>
          <c:y val="2.5287356321839136E-2"/>
          <c:w val="0.62506008014676617"/>
          <c:h val="0.94942528735632181"/>
        </c:manualLayout>
      </c:layout>
      <c:barChart>
        <c:barDir val="bar"/>
        <c:grouping val="clustered"/>
        <c:varyColors val="0"/>
        <c:ser>
          <c:idx val="0"/>
          <c:order val="0"/>
          <c:tx>
            <c:strRef>
              <c:f>Φύλλο1!$B$1</c:f>
              <c:strCache>
                <c:ptCount val="1"/>
                <c:pt idx="0">
                  <c:v>Σειρά 1</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dLbl>
              <c:idx val="11"/>
              <c:layout>
                <c:manualLayout>
                  <c:x val="-8.2320658565268545E-2"/>
                  <c:y val="0"/>
                </c:manualLayout>
              </c:layout>
              <c:spPr>
                <a:noFill/>
                <a:ln>
                  <a:noFill/>
                </a:ln>
                <a:effectLst/>
              </c:spPr>
              <c:txPr>
                <a:bodyPr rot="0" spcFirstLastPara="1" vertOverflow="ellipsis" vert="horz" wrap="none" lIns="38100" tIns="19050" rIns="38100" bIns="19050" anchor="ctr" anchorCtr="1">
                  <a:spAutoFit/>
                </a:bodyPr>
                <a:lstStyle/>
                <a:p>
                  <a:pPr>
                    <a:defRPr sz="3200" b="1" i="0" u="none" strike="noStrike" kern="1200" baseline="0">
                      <a:solidFill>
                        <a:schemeClr val="bg1"/>
                      </a:solidFill>
                      <a:latin typeface="+mn-lt"/>
                      <a:ea typeface="+mn-ea"/>
                      <a:cs typeface="+mn-cs"/>
                    </a:defRPr>
                  </a:pPr>
                  <a:endParaRPr lang="el-GR"/>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822-4C2C-B7F0-A57E9E3CA693}"/>
                </c:ext>
                <c:ext xmlns:c15="http://schemas.microsoft.com/office/drawing/2012/chart" uri="{CE6537A1-D6FC-4f65-9D91-7224C49458BB}">
                  <c15:spPr xmlns:c15="http://schemas.microsoft.com/office/drawing/2012/chart">
                    <a:prstGeom prst="rect">
                      <a:avLst/>
                    </a:prstGeom>
                  </c15:spPr>
                </c:ext>
              </c:extLst>
            </c:dLbl>
            <c:spPr>
              <a:noFill/>
              <a:ln>
                <a:noFill/>
              </a:ln>
              <a:effectLst/>
            </c:spPr>
            <c:txPr>
              <a:bodyPr rot="0" spcFirstLastPara="1" vertOverflow="ellipsis" vert="horz" wrap="none" lIns="38100" tIns="19050" rIns="38100" bIns="19050" anchor="ctr" anchorCtr="1">
                <a:spAutoFit/>
              </a:bodyPr>
              <a:lstStyle/>
              <a:p>
                <a:pPr>
                  <a:defRPr sz="3200" b="1" i="0" u="none" strike="noStrike" kern="1200" baseline="0">
                    <a:solidFill>
                      <a:sysClr val="windowText" lastClr="000000"/>
                    </a:solidFill>
                    <a:latin typeface="+mn-lt"/>
                    <a:ea typeface="+mn-ea"/>
                    <a:cs typeface="+mn-cs"/>
                  </a:defRPr>
                </a:pPr>
                <a:endParaRPr lang="el-G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0"/>
              </c:ext>
            </c:extLst>
          </c:dLbls>
          <c:cat>
            <c:strRef>
              <c:f>Φύλλο1!$A$2:$A$4</c:f>
              <c:strCache>
                <c:ptCount val="3"/>
                <c:pt idx="0">
                  <c:v>Και στα δύο</c:v>
                </c:pt>
                <c:pt idx="1">
                  <c:v>Στην εκπαίδευση</c:v>
                </c:pt>
                <c:pt idx="2">
                  <c:v>Στη εργασία</c:v>
                </c:pt>
              </c:strCache>
            </c:strRef>
          </c:cat>
          <c:val>
            <c:numRef>
              <c:f>Φύλλο1!$B$2:$B$4</c:f>
              <c:numCache>
                <c:formatCode>General</c:formatCode>
                <c:ptCount val="3"/>
                <c:pt idx="0">
                  <c:v>65.2</c:v>
                </c:pt>
                <c:pt idx="1">
                  <c:v>4.2</c:v>
                </c:pt>
                <c:pt idx="2">
                  <c:v>30.6</c:v>
                </c:pt>
              </c:numCache>
            </c:numRef>
          </c:val>
          <c:extLst xmlns:c16r2="http://schemas.microsoft.com/office/drawing/2015/06/chart">
            <c:ext xmlns:c16="http://schemas.microsoft.com/office/drawing/2014/chart" uri="{C3380CC4-5D6E-409C-BE32-E72D297353CC}">
              <c16:uniqueId val="{00000001-E822-4C2C-B7F0-A57E9E3CA693}"/>
            </c:ext>
          </c:extLst>
        </c:ser>
        <c:dLbls>
          <c:showLegendKey val="0"/>
          <c:showVal val="1"/>
          <c:showCatName val="0"/>
          <c:showSerName val="0"/>
          <c:showPercent val="0"/>
          <c:showBubbleSize val="0"/>
        </c:dLbls>
        <c:gapWidth val="41"/>
        <c:axId val="664340224"/>
        <c:axId val="664335872"/>
      </c:barChart>
      <c:catAx>
        <c:axId val="664340224"/>
        <c:scaling>
          <c:orientation val="minMax"/>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dk1">
                    <a:lumMod val="65000"/>
                    <a:lumOff val="35000"/>
                  </a:schemeClr>
                </a:solidFill>
                <a:effectLst/>
                <a:latin typeface="+mn-lt"/>
                <a:ea typeface="+mn-ea"/>
                <a:cs typeface="+mn-cs"/>
              </a:defRPr>
            </a:pPr>
            <a:endParaRPr lang="el-GR"/>
          </a:p>
        </c:txPr>
        <c:crossAx val="664335872"/>
        <c:crosses val="autoZero"/>
        <c:auto val="1"/>
        <c:lblAlgn val="ctr"/>
        <c:lblOffset val="100"/>
        <c:noMultiLvlLbl val="0"/>
      </c:catAx>
      <c:valAx>
        <c:axId val="664335872"/>
        <c:scaling>
          <c:orientation val="minMax"/>
        </c:scaling>
        <c:delete val="1"/>
        <c:axPos val="b"/>
        <c:numFmt formatCode="General" sourceLinked="1"/>
        <c:majorTickMark val="out"/>
        <c:minorTickMark val="none"/>
        <c:tickLblPos val="none"/>
        <c:crossAx val="664340224"/>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l-G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763368864606245"/>
          <c:y val="1.4392556466773837E-2"/>
          <c:w val="0.64589694145374765"/>
          <c:h val="0.98560744353322594"/>
        </c:manualLayout>
      </c:layout>
      <c:doughnutChart>
        <c:varyColors val="1"/>
        <c:ser>
          <c:idx val="0"/>
          <c:order val="0"/>
          <c:tx>
            <c:strRef>
              <c:f>Φύλλο1!$B$1</c:f>
              <c:strCache>
                <c:ptCount val="1"/>
                <c:pt idx="0">
                  <c:v>Σειρά 1</c:v>
                </c:pt>
              </c:strCache>
            </c:strRef>
          </c:tx>
          <c:spPr>
            <a:effectLst>
              <a:outerShdw blurRad="76200" dist="12700" dir="18900000" sy="23000" kx="-1200000" algn="bl" rotWithShape="0">
                <a:prstClr val="black">
                  <a:alpha val="20000"/>
                </a:prstClr>
              </a:outerShdw>
            </a:effectLst>
          </c:spPr>
          <c:explosion val="5"/>
          <c:dPt>
            <c:idx val="0"/>
            <c:bubble3D val="0"/>
            <c:spPr>
              <a:gradFill>
                <a:gsLst>
                  <a:gs pos="0">
                    <a:schemeClr val="accent1"/>
                  </a:gs>
                  <a:gs pos="100000">
                    <a:schemeClr val="accent1">
                      <a:lumMod val="84000"/>
                    </a:schemeClr>
                  </a:gs>
                </a:gsLst>
                <a:lin ang="5400000" scaled="1"/>
              </a:gradFill>
              <a:ln>
                <a:noFill/>
              </a:ln>
              <a:effectLst>
                <a:outerShdw blurRad="76200" dist="12700" dir="18900000" sy="23000" kx="-1200000" algn="bl" rotWithShape="0">
                  <a:prstClr val="black">
                    <a:alpha val="20000"/>
                  </a:prstClr>
                </a:outerShdw>
              </a:effectLst>
            </c:spPr>
            <c:extLst xmlns:c16r2="http://schemas.microsoft.com/office/drawing/2015/06/chart">
              <c:ext xmlns:c16="http://schemas.microsoft.com/office/drawing/2014/chart" uri="{C3380CC4-5D6E-409C-BE32-E72D297353CC}">
                <c16:uniqueId val="{00000001-319B-4ECF-92AF-600744327261}"/>
              </c:ext>
            </c:extLst>
          </c:dPt>
          <c:dPt>
            <c:idx val="1"/>
            <c:bubble3D val="0"/>
            <c:spPr>
              <a:gradFill>
                <a:gsLst>
                  <a:gs pos="0">
                    <a:schemeClr val="accent2"/>
                  </a:gs>
                  <a:gs pos="100000">
                    <a:schemeClr val="accent2">
                      <a:lumMod val="84000"/>
                    </a:schemeClr>
                  </a:gs>
                </a:gsLst>
                <a:lin ang="5400000" scaled="1"/>
              </a:gradFill>
              <a:ln>
                <a:noFill/>
              </a:ln>
              <a:effectLst>
                <a:outerShdw blurRad="76200" dist="12700" dir="18900000" sy="23000" kx="-1200000" algn="bl" rotWithShape="0">
                  <a:prstClr val="black">
                    <a:alpha val="20000"/>
                  </a:prstClr>
                </a:outerShdw>
              </a:effectLst>
            </c:spPr>
            <c:extLst xmlns:c16r2="http://schemas.microsoft.com/office/drawing/2015/06/chart">
              <c:ext xmlns:c16="http://schemas.microsoft.com/office/drawing/2014/chart" uri="{C3380CC4-5D6E-409C-BE32-E72D297353CC}">
                <c16:uniqueId val="{00000003-319B-4ECF-92AF-600744327261}"/>
              </c:ext>
            </c:extLst>
          </c:dPt>
          <c:dPt>
            <c:idx val="2"/>
            <c:bubble3D val="0"/>
            <c:spPr>
              <a:gradFill>
                <a:gsLst>
                  <a:gs pos="0">
                    <a:schemeClr val="accent3"/>
                  </a:gs>
                  <a:gs pos="100000">
                    <a:schemeClr val="accent3">
                      <a:lumMod val="84000"/>
                    </a:schemeClr>
                  </a:gs>
                </a:gsLst>
                <a:lin ang="5400000" scaled="1"/>
              </a:gradFill>
              <a:ln>
                <a:noFill/>
              </a:ln>
              <a:effectLst>
                <a:outerShdw blurRad="76200" dist="12700" dir="18900000" sy="23000" kx="-1200000" algn="bl" rotWithShape="0">
                  <a:prstClr val="black">
                    <a:alpha val="20000"/>
                  </a:prstClr>
                </a:outerShdw>
              </a:effectLst>
            </c:spPr>
            <c:extLst xmlns:c16r2="http://schemas.microsoft.com/office/drawing/2015/06/chart">
              <c:ext xmlns:c16="http://schemas.microsoft.com/office/drawing/2014/chart" uri="{C3380CC4-5D6E-409C-BE32-E72D297353CC}">
                <c16:uniqueId val="{00000005-319B-4ECF-92AF-600744327261}"/>
              </c:ext>
            </c:extLst>
          </c:dPt>
          <c:dLbls>
            <c:dLbl>
              <c:idx val="2"/>
              <c:layout>
                <c:manualLayout>
                  <c:x val="0.19962980817873957"/>
                  <c:y val="0.1342923087921408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ysClr val="windowText" lastClr="000000"/>
                      </a:solidFill>
                      <a:latin typeface="+mn-lt"/>
                      <a:ea typeface="+mn-ea"/>
                      <a:cs typeface="+mn-cs"/>
                    </a:defRPr>
                  </a:pPr>
                  <a:endParaRPr lang="el-GR"/>
                </a:p>
              </c:txPr>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5-319B-4ECF-92AF-600744327261}"/>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l-GR"/>
              </a:p>
            </c:txPr>
            <c:showLegendKey val="0"/>
            <c:showVal val="1"/>
            <c:showCatName val="1"/>
            <c:showSerName val="0"/>
            <c:showPercent val="0"/>
            <c:showBubbleSize val="0"/>
            <c:separator> </c:separator>
            <c:showLeaderLines val="0"/>
            <c:extLst xmlns:c16r2="http://schemas.microsoft.com/office/drawing/2015/06/chart">
              <c:ext xmlns:c15="http://schemas.microsoft.com/office/drawing/2012/chart" uri="{CE6537A1-D6FC-4f65-9D91-7224C49458BB}"/>
            </c:extLst>
          </c:dLbls>
          <c:cat>
            <c:strRef>
              <c:f>Φύλλο1!$A$2:$A$4</c:f>
              <c:strCache>
                <c:ptCount val="3"/>
                <c:pt idx="0">
                  <c:v>Όχι</c:v>
                </c:pt>
                <c:pt idx="1">
                  <c:v>Ναι</c:v>
                </c:pt>
                <c:pt idx="2">
                  <c:v>Δεν απαντώ</c:v>
                </c:pt>
              </c:strCache>
            </c:strRef>
          </c:cat>
          <c:val>
            <c:numRef>
              <c:f>Φύλλο1!$B$2:$B$4</c:f>
              <c:numCache>
                <c:formatCode>General</c:formatCode>
                <c:ptCount val="3"/>
                <c:pt idx="0">
                  <c:v>50.5</c:v>
                </c:pt>
                <c:pt idx="1">
                  <c:v>49.2</c:v>
                </c:pt>
                <c:pt idx="2">
                  <c:v>0.30000000000000032</c:v>
                </c:pt>
              </c:numCache>
            </c:numRef>
          </c:val>
          <c:extLst xmlns:c16r2="http://schemas.microsoft.com/office/drawing/2015/06/chart">
            <c:ext xmlns:c16="http://schemas.microsoft.com/office/drawing/2014/chart" uri="{C3380CC4-5D6E-409C-BE32-E72D297353CC}">
              <c16:uniqueId val="{00000006-319B-4ECF-92AF-600744327261}"/>
            </c:ext>
          </c:extLst>
        </c:ser>
        <c:dLbls>
          <c:showLegendKey val="0"/>
          <c:showVal val="0"/>
          <c:showCatName val="0"/>
          <c:showSerName val="0"/>
          <c:showPercent val="0"/>
          <c:showBubbleSize val="0"/>
          <c:showLeaderLines val="0"/>
        </c:dLbls>
        <c:firstSliceAng val="125"/>
        <c:holeSize val="25"/>
      </c:doughnutChart>
      <c:spPr>
        <a:noFill/>
        <a:ln>
          <a:noFill/>
        </a:ln>
        <a:effectLst/>
      </c:spPr>
    </c:plotArea>
    <c:plotVisOnly val="1"/>
    <c:dispBlanksAs val="zero"/>
    <c:showDLblsOverMax val="0"/>
  </c:chart>
  <c:spPr>
    <a:noFill/>
    <a:ln w="9525" cap="flat" cmpd="sng" algn="ctr">
      <a:noFill/>
      <a:round/>
    </a:ln>
    <a:effectLst/>
  </c:spPr>
  <c:txPr>
    <a:bodyPr/>
    <a:lstStyle/>
    <a:p>
      <a:pPr>
        <a:defRPr/>
      </a:pPr>
      <a:endParaRPr lang="el-G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86124254422585"/>
          <c:y val="2.5287356321839136E-2"/>
          <c:w val="0.48632955943220968"/>
          <c:h val="0.94942528735632181"/>
        </c:manualLayout>
      </c:layout>
      <c:barChart>
        <c:barDir val="bar"/>
        <c:grouping val="clustered"/>
        <c:varyColors val="0"/>
        <c:ser>
          <c:idx val="0"/>
          <c:order val="0"/>
          <c:tx>
            <c:strRef>
              <c:f>Φύλλο1!$B$1</c:f>
              <c:strCache>
                <c:ptCount val="1"/>
                <c:pt idx="0">
                  <c:v>Σειρά 1</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dLbl>
              <c:idx val="11"/>
              <c:layout>
                <c:manualLayout>
                  <c:x val="-8.2320658565268545E-2"/>
                  <c:y val="0"/>
                </c:manualLayout>
              </c:layout>
              <c:spPr>
                <a:noFill/>
                <a:ln>
                  <a:noFill/>
                </a:ln>
                <a:effectLst/>
              </c:spPr>
              <c:txPr>
                <a:bodyPr rot="0" spcFirstLastPara="1" vertOverflow="ellipsis" vert="horz" wrap="non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el-GR"/>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F0D-4EB6-8633-2D2DF36875EF}"/>
                </c:ext>
                <c:ext xmlns:c15="http://schemas.microsoft.com/office/drawing/2012/chart" uri="{CE6537A1-D6FC-4f65-9D91-7224C49458BB}">
                  <c15:spPr xmlns:c15="http://schemas.microsoft.com/office/drawing/2012/chart">
                    <a:prstGeom prst="rect">
                      <a:avLst/>
                    </a:prstGeom>
                  </c15:spPr>
                </c:ext>
              </c:extLst>
            </c:dLbl>
            <c:spPr>
              <a:noFill/>
              <a:ln>
                <a:noFill/>
              </a:ln>
              <a:effectLst/>
            </c:spPr>
            <c:txPr>
              <a:bodyPr rot="0" spcFirstLastPara="1" vertOverflow="ellipsis" vert="horz" wrap="none" lIns="38100" tIns="19050" rIns="38100" bIns="19050" anchor="ctr" anchorCtr="1">
                <a:spAutoFit/>
              </a:bodyPr>
              <a:lstStyle/>
              <a:p>
                <a:pPr>
                  <a:defRPr sz="2400" b="1" i="0" u="none" strike="noStrike" kern="1200" baseline="0">
                    <a:solidFill>
                      <a:sysClr val="windowText" lastClr="000000"/>
                    </a:solidFill>
                    <a:latin typeface="+mn-lt"/>
                    <a:ea typeface="+mn-ea"/>
                    <a:cs typeface="+mn-cs"/>
                  </a:defRPr>
                </a:pPr>
                <a:endParaRPr lang="el-G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0"/>
              </c:ext>
            </c:extLst>
          </c:dLbls>
          <c:cat>
            <c:strRef>
              <c:f>Φύλλο1!$A$2:$A$8</c:f>
              <c:strCache>
                <c:ptCount val="7"/>
                <c:pt idx="0">
                  <c:v>Δεν απαντώ</c:v>
                </c:pt>
                <c:pt idx="1">
                  <c:v>Άλλο</c:v>
                </c:pt>
                <c:pt idx="2">
                  <c:v>Διαβάζω εξειδικευμένα βιβλία και περιοδικά</c:v>
                </c:pt>
                <c:pt idx="3">
                  <c:v>Ενημερώνομαι από συναδέλφους</c:v>
                </c:pt>
                <c:pt idx="4">
                  <c:v>Συμμετέχω σε επαγγελματικά δίκτυα και ενώσεις</c:v>
                </c:pt>
                <c:pt idx="5">
                  <c:v>Παρακολουθώ σεμινάρια,</c:v>
                </c:pt>
                <c:pt idx="6">
                  <c:v>Παρακολουθώ κατάλληλες ιστοσελίδες</c:v>
                </c:pt>
              </c:strCache>
            </c:strRef>
          </c:cat>
          <c:val>
            <c:numRef>
              <c:f>Φύλλο1!$B$2:$B$8</c:f>
              <c:numCache>
                <c:formatCode>General</c:formatCode>
                <c:ptCount val="7"/>
                <c:pt idx="0">
                  <c:v>2.7</c:v>
                </c:pt>
                <c:pt idx="1">
                  <c:v>0.9</c:v>
                </c:pt>
                <c:pt idx="2">
                  <c:v>39.700000000000003</c:v>
                </c:pt>
                <c:pt idx="3" formatCode="0.0">
                  <c:v>41</c:v>
                </c:pt>
                <c:pt idx="4">
                  <c:v>44.2</c:v>
                </c:pt>
                <c:pt idx="5">
                  <c:v>53.4</c:v>
                </c:pt>
                <c:pt idx="6">
                  <c:v>70.5</c:v>
                </c:pt>
              </c:numCache>
            </c:numRef>
          </c:val>
          <c:extLst xmlns:c16r2="http://schemas.microsoft.com/office/drawing/2015/06/chart">
            <c:ext xmlns:c16="http://schemas.microsoft.com/office/drawing/2014/chart" uri="{C3380CC4-5D6E-409C-BE32-E72D297353CC}">
              <c16:uniqueId val="{00000001-9F0D-4EB6-8633-2D2DF36875EF}"/>
            </c:ext>
          </c:extLst>
        </c:ser>
        <c:dLbls>
          <c:showLegendKey val="0"/>
          <c:showVal val="1"/>
          <c:showCatName val="0"/>
          <c:showSerName val="0"/>
          <c:showPercent val="0"/>
          <c:showBubbleSize val="0"/>
        </c:dLbls>
        <c:gapWidth val="41"/>
        <c:axId val="664336416"/>
        <c:axId val="664339680"/>
      </c:barChart>
      <c:catAx>
        <c:axId val="664336416"/>
        <c:scaling>
          <c:orientation val="minMax"/>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dk1">
                    <a:lumMod val="65000"/>
                    <a:lumOff val="35000"/>
                  </a:schemeClr>
                </a:solidFill>
                <a:effectLst/>
                <a:latin typeface="+mn-lt"/>
                <a:ea typeface="+mn-ea"/>
                <a:cs typeface="+mn-cs"/>
              </a:defRPr>
            </a:pPr>
            <a:endParaRPr lang="el-GR"/>
          </a:p>
        </c:txPr>
        <c:crossAx val="664339680"/>
        <c:crosses val="autoZero"/>
        <c:auto val="1"/>
        <c:lblAlgn val="ctr"/>
        <c:lblOffset val="100"/>
        <c:noMultiLvlLbl val="0"/>
      </c:catAx>
      <c:valAx>
        <c:axId val="664339680"/>
        <c:scaling>
          <c:orientation val="minMax"/>
        </c:scaling>
        <c:delete val="1"/>
        <c:axPos val="b"/>
        <c:numFmt formatCode="General" sourceLinked="1"/>
        <c:majorTickMark val="out"/>
        <c:minorTickMark val="none"/>
        <c:tickLblPos val="none"/>
        <c:crossAx val="664336416"/>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l-G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86124254422585"/>
          <c:y val="2.5287356321839136E-2"/>
          <c:w val="0.48632955943220968"/>
          <c:h val="0.94942528735632181"/>
        </c:manualLayout>
      </c:layout>
      <c:barChart>
        <c:barDir val="bar"/>
        <c:grouping val="clustered"/>
        <c:varyColors val="0"/>
        <c:ser>
          <c:idx val="0"/>
          <c:order val="0"/>
          <c:tx>
            <c:strRef>
              <c:f>Φύλλο1!$B$1</c:f>
              <c:strCache>
                <c:ptCount val="1"/>
                <c:pt idx="0">
                  <c:v>Σειρά 1</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dLbl>
              <c:idx val="11"/>
              <c:layout>
                <c:manualLayout>
                  <c:x val="-8.2320658565268545E-2"/>
                  <c:y val="0"/>
                </c:manualLayout>
              </c:layout>
              <c:spPr>
                <a:noFill/>
                <a:ln>
                  <a:noFill/>
                </a:ln>
                <a:effectLst/>
              </c:spPr>
              <c:txPr>
                <a:bodyPr rot="0" spcFirstLastPara="1" vertOverflow="ellipsis" vert="horz" wrap="non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el-GR"/>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C6D-4EB2-B8AA-54E6CCC9E3EB}"/>
                </c:ext>
                <c:ext xmlns:c15="http://schemas.microsoft.com/office/drawing/2012/chart" uri="{CE6537A1-D6FC-4f65-9D91-7224C49458BB}">
                  <c15:spPr xmlns:c15="http://schemas.microsoft.com/office/drawing/2012/chart">
                    <a:prstGeom prst="rect">
                      <a:avLst/>
                    </a:prstGeom>
                  </c15:spPr>
                </c:ext>
              </c:extLst>
            </c:dLbl>
            <c:spPr>
              <a:noFill/>
              <a:ln>
                <a:noFill/>
              </a:ln>
              <a:effectLst/>
            </c:spPr>
            <c:txPr>
              <a:bodyPr rot="0" spcFirstLastPara="1" vertOverflow="ellipsis" vert="horz" wrap="none" lIns="38100" tIns="19050" rIns="38100" bIns="19050" anchor="ctr" anchorCtr="1">
                <a:spAutoFit/>
              </a:bodyPr>
              <a:lstStyle/>
              <a:p>
                <a:pPr>
                  <a:defRPr sz="2400" b="1" i="0" u="none" strike="noStrike" kern="1200" baseline="0">
                    <a:solidFill>
                      <a:sysClr val="windowText" lastClr="000000"/>
                    </a:solidFill>
                    <a:latin typeface="+mn-lt"/>
                    <a:ea typeface="+mn-ea"/>
                    <a:cs typeface="+mn-cs"/>
                  </a:defRPr>
                </a:pPr>
                <a:endParaRPr lang="el-G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0"/>
              </c:ext>
            </c:extLst>
          </c:dLbls>
          <c:cat>
            <c:strRef>
              <c:f>Φύλλο1!$A$2:$A$7</c:f>
              <c:strCache>
                <c:ptCount val="6"/>
                <c:pt idx="0">
                  <c:v>Δεν απαντώ</c:v>
                </c:pt>
                <c:pt idx="1">
                  <c:v>Άλλο</c:v>
                </c:pt>
                <c:pt idx="2">
                  <c:v>Η προσωπικότητα και ο χαρακτήρας του ατόμου</c:v>
                </c:pt>
                <c:pt idx="3">
                  <c:v>Εξίσου και τα δυο προηγούμενα</c:v>
                </c:pt>
                <c:pt idx="4">
                  <c:v>Τα εκπαιδευτικά του προσόντα</c:v>
                </c:pt>
                <c:pt idx="5">
                  <c:v>Η επαγγελματική του εμπειρία</c:v>
                </c:pt>
              </c:strCache>
            </c:strRef>
          </c:cat>
          <c:val>
            <c:numRef>
              <c:f>Φύλλο1!$B$2:$B$7</c:f>
              <c:numCache>
                <c:formatCode>General</c:formatCode>
                <c:ptCount val="6"/>
                <c:pt idx="0">
                  <c:v>1.8</c:v>
                </c:pt>
                <c:pt idx="1">
                  <c:v>1.2</c:v>
                </c:pt>
                <c:pt idx="2">
                  <c:v>31.2</c:v>
                </c:pt>
                <c:pt idx="3">
                  <c:v>48.1</c:v>
                </c:pt>
                <c:pt idx="4">
                  <c:v>2.2000000000000002</c:v>
                </c:pt>
                <c:pt idx="5">
                  <c:v>15.5</c:v>
                </c:pt>
              </c:numCache>
            </c:numRef>
          </c:val>
          <c:extLst xmlns:c16r2="http://schemas.microsoft.com/office/drawing/2015/06/chart">
            <c:ext xmlns:c16="http://schemas.microsoft.com/office/drawing/2014/chart" uri="{C3380CC4-5D6E-409C-BE32-E72D297353CC}">
              <c16:uniqueId val="{00000001-7C6D-4EB2-B8AA-54E6CCC9E3EB}"/>
            </c:ext>
          </c:extLst>
        </c:ser>
        <c:dLbls>
          <c:showLegendKey val="0"/>
          <c:showVal val="1"/>
          <c:showCatName val="0"/>
          <c:showSerName val="0"/>
          <c:showPercent val="0"/>
          <c:showBubbleSize val="0"/>
        </c:dLbls>
        <c:gapWidth val="41"/>
        <c:axId val="664326624"/>
        <c:axId val="664335328"/>
      </c:barChart>
      <c:catAx>
        <c:axId val="664326624"/>
        <c:scaling>
          <c:orientation val="minMax"/>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dk1">
                    <a:lumMod val="65000"/>
                    <a:lumOff val="35000"/>
                  </a:schemeClr>
                </a:solidFill>
                <a:effectLst/>
                <a:latin typeface="+mn-lt"/>
                <a:ea typeface="+mn-ea"/>
                <a:cs typeface="+mn-cs"/>
              </a:defRPr>
            </a:pPr>
            <a:endParaRPr lang="el-GR"/>
          </a:p>
        </c:txPr>
        <c:crossAx val="664335328"/>
        <c:crosses val="autoZero"/>
        <c:auto val="1"/>
        <c:lblAlgn val="ctr"/>
        <c:lblOffset val="100"/>
        <c:noMultiLvlLbl val="0"/>
      </c:catAx>
      <c:valAx>
        <c:axId val="664335328"/>
        <c:scaling>
          <c:orientation val="minMax"/>
        </c:scaling>
        <c:delete val="1"/>
        <c:axPos val="b"/>
        <c:numFmt formatCode="General" sourceLinked="1"/>
        <c:majorTickMark val="out"/>
        <c:minorTickMark val="none"/>
        <c:tickLblPos val="none"/>
        <c:crossAx val="664326624"/>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l-G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86124254422585"/>
          <c:y val="2.5287356321839136E-2"/>
          <c:w val="0.4559228699605265"/>
          <c:h val="0.94942528735632181"/>
        </c:manualLayout>
      </c:layout>
      <c:barChart>
        <c:barDir val="bar"/>
        <c:grouping val="clustered"/>
        <c:varyColors val="0"/>
        <c:ser>
          <c:idx val="0"/>
          <c:order val="0"/>
          <c:tx>
            <c:strRef>
              <c:f>Φύλλο1!$B$1</c:f>
              <c:strCache>
                <c:ptCount val="1"/>
                <c:pt idx="0">
                  <c:v>Σειρά 1</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dLbl>
              <c:idx val="11"/>
              <c:layout>
                <c:manualLayout>
                  <c:x val="-8.2320658565268545E-2"/>
                  <c:y val="0"/>
                </c:manualLayout>
              </c:layout>
              <c:spPr>
                <a:noFill/>
                <a:ln>
                  <a:noFill/>
                </a:ln>
                <a:effectLst/>
              </c:spPr>
              <c:txPr>
                <a:bodyPr rot="0" spcFirstLastPara="1" vertOverflow="ellipsis" vert="horz" wrap="non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l-GR"/>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A061-4050-A7B8-C62C4265ADBB}"/>
                </c:ext>
                <c:ext xmlns:c15="http://schemas.microsoft.com/office/drawing/2012/chart" uri="{CE6537A1-D6FC-4f65-9D91-7224C49458BB}">
                  <c15:spPr xmlns:c15="http://schemas.microsoft.com/office/drawing/2012/chart">
                    <a:prstGeom prst="rect">
                      <a:avLst/>
                    </a:prstGeom>
                  </c15:spPr>
                </c:ext>
              </c:extLst>
            </c:dLbl>
            <c:spPr>
              <a:noFill/>
              <a:ln>
                <a:noFill/>
              </a:ln>
              <a:effectLst/>
            </c:spPr>
            <c:txPr>
              <a:bodyPr rot="0" spcFirstLastPara="1" vertOverflow="ellipsis" vert="horz" wrap="none" lIns="38100" tIns="19050" rIns="38100" bIns="19050" anchor="ctr" anchorCtr="1">
                <a:spAutoFit/>
              </a:bodyPr>
              <a:lstStyle/>
              <a:p>
                <a:pPr>
                  <a:defRPr sz="2800" b="1" i="0" u="none" strike="noStrike" kern="1200" baseline="0">
                    <a:solidFill>
                      <a:sysClr val="windowText" lastClr="000000"/>
                    </a:solidFill>
                    <a:latin typeface="+mn-lt"/>
                    <a:ea typeface="+mn-ea"/>
                    <a:cs typeface="+mn-cs"/>
                  </a:defRPr>
                </a:pPr>
                <a:endParaRPr lang="el-G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0"/>
              </c:ext>
            </c:extLst>
          </c:dLbls>
          <c:cat>
            <c:strRef>
              <c:f>Φύλλο1!$A$2:$A$12</c:f>
              <c:strCache>
                <c:ptCount val="11"/>
                <c:pt idx="0">
                  <c:v>Δεν απαντώ</c:v>
                </c:pt>
                <c:pt idx="1">
                  <c:v>Άλλο</c:v>
                </c:pt>
                <c:pt idx="2">
                  <c:v>Δεξιότητες προσαρμογής στην "πράσινη" ανάπτυξη</c:v>
                </c:pt>
                <c:pt idx="3">
                  <c:v>Διαχείριση χρόνου</c:v>
                </c:pt>
                <c:pt idx="4">
                  <c:v>Δεξιότητες προγραμματισμού και οργάνωσης</c:v>
                </c:pt>
                <c:pt idx="5">
                  <c:v>Ικανότητα επίλυσης προβλημάτων</c:v>
                </c:pt>
                <c:pt idx="6">
                  <c:v>Ικανότητα συνεργασίας / ομαδικής εργασίας</c:v>
                </c:pt>
                <c:pt idx="7">
                  <c:v>Επικοινωνιακές ικανότητες - Δεξιότητες διαχείρισης πελατών</c:v>
                </c:pt>
                <c:pt idx="8">
                  <c:v>Ικανότητα συνεχούς μάθησης, ανάπτυξης και προσαρμογής</c:v>
                </c:pt>
                <c:pt idx="9">
                  <c:v>Ψηφιακές δεξιότητες</c:v>
                </c:pt>
                <c:pt idx="10">
                  <c:v>Τεχνικές δεξιότητες για το επάγγελμα</c:v>
                </c:pt>
              </c:strCache>
            </c:strRef>
          </c:cat>
          <c:val>
            <c:numRef>
              <c:f>Φύλλο1!$B$2:$B$12</c:f>
              <c:numCache>
                <c:formatCode>0.0</c:formatCode>
                <c:ptCount val="11"/>
                <c:pt idx="0">
                  <c:v>3.2</c:v>
                </c:pt>
                <c:pt idx="1">
                  <c:v>0.30000000000000032</c:v>
                </c:pt>
                <c:pt idx="2">
                  <c:v>3.7</c:v>
                </c:pt>
                <c:pt idx="3">
                  <c:v>8</c:v>
                </c:pt>
                <c:pt idx="4">
                  <c:v>10.1</c:v>
                </c:pt>
                <c:pt idx="5">
                  <c:v>13.5</c:v>
                </c:pt>
                <c:pt idx="6">
                  <c:v>16</c:v>
                </c:pt>
                <c:pt idx="7">
                  <c:v>28.3</c:v>
                </c:pt>
                <c:pt idx="8">
                  <c:v>31.1</c:v>
                </c:pt>
                <c:pt idx="9">
                  <c:v>40.9</c:v>
                </c:pt>
                <c:pt idx="10">
                  <c:v>42.9</c:v>
                </c:pt>
              </c:numCache>
            </c:numRef>
          </c:val>
          <c:extLst xmlns:c16r2="http://schemas.microsoft.com/office/drawing/2015/06/chart">
            <c:ext xmlns:c16="http://schemas.microsoft.com/office/drawing/2014/chart" uri="{C3380CC4-5D6E-409C-BE32-E72D297353CC}">
              <c16:uniqueId val="{00000001-A061-4050-A7B8-C62C4265ADBB}"/>
            </c:ext>
          </c:extLst>
        </c:ser>
        <c:dLbls>
          <c:showLegendKey val="0"/>
          <c:showVal val="1"/>
          <c:showCatName val="0"/>
          <c:showSerName val="0"/>
          <c:showPercent val="0"/>
          <c:showBubbleSize val="0"/>
        </c:dLbls>
        <c:gapWidth val="41"/>
        <c:axId val="664340768"/>
        <c:axId val="664336960"/>
      </c:barChart>
      <c:catAx>
        <c:axId val="664340768"/>
        <c:scaling>
          <c:orientation val="minMax"/>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dk1">
                    <a:lumMod val="65000"/>
                    <a:lumOff val="35000"/>
                  </a:schemeClr>
                </a:solidFill>
                <a:effectLst/>
                <a:latin typeface="+mn-lt"/>
                <a:ea typeface="+mn-ea"/>
                <a:cs typeface="+mn-cs"/>
              </a:defRPr>
            </a:pPr>
            <a:endParaRPr lang="el-GR"/>
          </a:p>
        </c:txPr>
        <c:crossAx val="664336960"/>
        <c:crosses val="autoZero"/>
        <c:auto val="1"/>
        <c:lblAlgn val="ctr"/>
        <c:lblOffset val="100"/>
        <c:noMultiLvlLbl val="0"/>
      </c:catAx>
      <c:valAx>
        <c:axId val="664336960"/>
        <c:scaling>
          <c:orientation val="minMax"/>
        </c:scaling>
        <c:delete val="1"/>
        <c:axPos val="b"/>
        <c:numFmt formatCode="0.0" sourceLinked="1"/>
        <c:majorTickMark val="out"/>
        <c:minorTickMark val="none"/>
        <c:tickLblPos val="none"/>
        <c:crossAx val="664340768"/>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l-G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B688D9BA-7F0B-47DF-8843-9F25633C0CA0}" type="datetimeFigureOut">
              <a:rPr lang="el-GR" smtClean="0"/>
              <a:pPr/>
              <a:t>11/6/2023</a:t>
            </a:fld>
            <a:endParaRPr lang="el-GR"/>
          </a:p>
        </p:txBody>
      </p:sp>
      <p:sp>
        <p:nvSpPr>
          <p:cNvPr id="4" name="Θέση υποσέλιδου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2CF5369E-F70C-4B50-9AD0-EB78C4B0F11C}" type="slidenum">
              <a:rPr lang="el-GR" smtClean="0"/>
              <a:pPr/>
              <a:t>‹#›</a:t>
            </a:fld>
            <a:endParaRPr lang="el-GR"/>
          </a:p>
        </p:txBody>
      </p:sp>
    </p:spTree>
    <p:extLst>
      <p:ext uri="{BB962C8B-B14F-4D97-AF65-F5344CB8AC3E}">
        <p14:creationId xmlns:p14="http://schemas.microsoft.com/office/powerpoint/2010/main" val="1163375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C58107D0-C6C1-4F6A-B248-75DD8C0BEF27}" type="datetimeFigureOut">
              <a:rPr lang="el-GR" smtClean="0"/>
              <a:pPr/>
              <a:t>11/6/2023</a:t>
            </a:fld>
            <a:endParaRPr lang="el-GR"/>
          </a:p>
        </p:txBody>
      </p:sp>
      <p:sp>
        <p:nvSpPr>
          <p:cNvPr id="4" name="Θέση εικόνας διαφάνειας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C5FF3D86-F1F5-407C-ABB5-5D29C5F50A16}" type="slidenum">
              <a:rPr lang="el-GR" smtClean="0"/>
              <a:pPr/>
              <a:t>‹#›</a:t>
            </a:fld>
            <a:endParaRPr lang="el-GR"/>
          </a:p>
        </p:txBody>
      </p:sp>
    </p:spTree>
    <p:extLst>
      <p:ext uri="{BB962C8B-B14F-4D97-AF65-F5344CB8AC3E}">
        <p14:creationId xmlns:p14="http://schemas.microsoft.com/office/powerpoint/2010/main" val="1867266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
        <p:nvSpPr>
          <p:cNvPr id="19" name="Θέση κειμένου 18"/>
          <p:cNvSpPr>
            <a:spLocks noGrp="1"/>
          </p:cNvSpPr>
          <p:nvPr>
            <p:ph type="body" sz="quarter" idx="10" hasCustomPrompt="1"/>
          </p:nvPr>
        </p:nvSpPr>
        <p:spPr>
          <a:xfrm>
            <a:off x="5181600" y="2900363"/>
            <a:ext cx="2536825" cy="452437"/>
          </a:xfrm>
        </p:spPr>
        <p:txBody>
          <a:bodyPr>
            <a:normAutofit/>
          </a:bodyPr>
          <a:lstStyle>
            <a:lvl1pPr marL="0" indent="0">
              <a:buNone/>
              <a:defRPr sz="1800">
                <a:solidFill>
                  <a:srgbClr val="233F8C"/>
                </a:solidFill>
              </a:defRPr>
            </a:lvl1pPr>
          </a:lstStyle>
          <a:p>
            <a:pPr lvl="0"/>
            <a:r>
              <a:rPr lang="el-GR" dirty="0" smtClean="0"/>
              <a:t>Ονοματεπώνυμο</a:t>
            </a:r>
            <a:endParaRPr lang="el-GR" dirty="0"/>
          </a:p>
        </p:txBody>
      </p:sp>
      <p:sp>
        <p:nvSpPr>
          <p:cNvPr id="20" name="Θέση κειμένου 18"/>
          <p:cNvSpPr>
            <a:spLocks noGrp="1"/>
          </p:cNvSpPr>
          <p:nvPr>
            <p:ph type="body" sz="quarter" idx="11" hasCustomPrompt="1"/>
          </p:nvPr>
        </p:nvSpPr>
        <p:spPr>
          <a:xfrm>
            <a:off x="5181599" y="3678839"/>
            <a:ext cx="2536825" cy="452437"/>
          </a:xfrm>
        </p:spPr>
        <p:txBody>
          <a:bodyPr>
            <a:normAutofit/>
          </a:bodyPr>
          <a:lstStyle>
            <a:lvl1pPr marL="0" indent="0">
              <a:buNone/>
              <a:defRPr sz="1600">
                <a:solidFill>
                  <a:schemeClr val="tx1"/>
                </a:solidFill>
              </a:defRPr>
            </a:lvl1pPr>
          </a:lstStyle>
          <a:p>
            <a:pPr lvl="0"/>
            <a:r>
              <a:rPr lang="el-GR" dirty="0" smtClean="0"/>
              <a:t>Ιδιότητα</a:t>
            </a:r>
            <a:endParaRPr lang="el-GR" dirty="0"/>
          </a:p>
        </p:txBody>
      </p:sp>
      <p:sp>
        <p:nvSpPr>
          <p:cNvPr id="21" name="Θέση κειμένου 18"/>
          <p:cNvSpPr>
            <a:spLocks noGrp="1"/>
          </p:cNvSpPr>
          <p:nvPr>
            <p:ph type="body" sz="quarter" idx="12" hasCustomPrompt="1"/>
          </p:nvPr>
        </p:nvSpPr>
        <p:spPr>
          <a:xfrm>
            <a:off x="8044247" y="2900363"/>
            <a:ext cx="3735861" cy="1811680"/>
          </a:xfrm>
        </p:spPr>
        <p:txBody>
          <a:bodyPr>
            <a:normAutofit/>
          </a:bodyPr>
          <a:lstStyle>
            <a:lvl1pPr marL="0" indent="0">
              <a:buNone/>
              <a:defRPr sz="1600" baseline="0">
                <a:solidFill>
                  <a:schemeClr val="tx1"/>
                </a:solidFill>
              </a:defRPr>
            </a:lvl1pPr>
          </a:lstStyle>
          <a:p>
            <a:pPr lvl="0"/>
            <a:r>
              <a:rPr lang="el-GR" dirty="0" smtClean="0"/>
              <a:t>Τίτλος παρουσίασης</a:t>
            </a:r>
            <a:endParaRPr lang="el-GR" dirty="0"/>
          </a:p>
        </p:txBody>
      </p:sp>
      <p:cxnSp>
        <p:nvCxnSpPr>
          <p:cNvPr id="23" name="Ευθεία γραμμή σύνδεσης 22"/>
          <p:cNvCxnSpPr/>
          <p:nvPr userDrawn="1"/>
        </p:nvCxnSpPr>
        <p:spPr>
          <a:xfrm>
            <a:off x="7834184" y="2900363"/>
            <a:ext cx="0" cy="1992913"/>
          </a:xfrm>
          <a:prstGeom prst="line">
            <a:avLst/>
          </a:prstGeom>
          <a:ln w="28575">
            <a:solidFill>
              <a:srgbClr val="CEB02C"/>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9913122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
        <p:nvSpPr>
          <p:cNvPr id="10" name="Ορθογώνιο 9"/>
          <p:cNvSpPr/>
          <p:nvPr userDrawn="1"/>
        </p:nvSpPr>
        <p:spPr>
          <a:xfrm>
            <a:off x="330541" y="160528"/>
            <a:ext cx="461319" cy="448106"/>
          </a:xfrm>
          <a:prstGeom prst="rect">
            <a:avLst/>
          </a:prstGeom>
          <a:solidFill>
            <a:srgbClr val="233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Τίτλος 1"/>
          <p:cNvSpPr>
            <a:spLocks noGrp="1"/>
          </p:cNvSpPr>
          <p:nvPr>
            <p:ph type="ctrTitle" hasCustomPrompt="1"/>
          </p:nvPr>
        </p:nvSpPr>
        <p:spPr>
          <a:xfrm>
            <a:off x="3830594" y="543095"/>
            <a:ext cx="7463482" cy="698199"/>
          </a:xfrm>
        </p:spPr>
        <p:txBody>
          <a:bodyPr anchor="b">
            <a:normAutofit/>
          </a:bodyPr>
          <a:lstStyle>
            <a:lvl1pPr algn="l">
              <a:defRPr sz="3600">
                <a:solidFill>
                  <a:srgbClr val="233F8C"/>
                </a:solidFill>
                <a:latin typeface="+mn-lt"/>
              </a:defRPr>
            </a:lvl1pPr>
          </a:lstStyle>
          <a:p>
            <a:r>
              <a:rPr lang="el-GR" dirty="0"/>
              <a:t>Περιεχόμενα παρουσίασης</a:t>
            </a:r>
          </a:p>
        </p:txBody>
      </p:sp>
      <p:sp>
        <p:nvSpPr>
          <p:cNvPr id="3" name="Υπότιτλος 2"/>
          <p:cNvSpPr>
            <a:spLocks noGrp="1"/>
          </p:cNvSpPr>
          <p:nvPr>
            <p:ph type="subTitle" idx="1" hasCustomPrompt="1"/>
          </p:nvPr>
        </p:nvSpPr>
        <p:spPr>
          <a:xfrm>
            <a:off x="3842950" y="1575530"/>
            <a:ext cx="7451126" cy="484174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dirty="0"/>
              <a:t>κείμενο</a:t>
            </a:r>
          </a:p>
        </p:txBody>
      </p:sp>
      <p:sp>
        <p:nvSpPr>
          <p:cNvPr id="6" name="Θέση αριθμού διαφάνειας 5"/>
          <p:cNvSpPr>
            <a:spLocks noGrp="1"/>
          </p:cNvSpPr>
          <p:nvPr>
            <p:ph type="sldNum" sz="quarter" idx="12"/>
          </p:nvPr>
        </p:nvSpPr>
        <p:spPr>
          <a:xfrm>
            <a:off x="345988" y="177970"/>
            <a:ext cx="397476" cy="365125"/>
          </a:xfrm>
        </p:spPr>
        <p:txBody>
          <a:bodyPr/>
          <a:lstStyle>
            <a:lvl1pPr>
              <a:defRPr sz="1400" b="1">
                <a:solidFill>
                  <a:srgbClr val="CEB02C"/>
                </a:solidFill>
              </a:defRPr>
            </a:lvl1pPr>
          </a:lstStyle>
          <a:p>
            <a:fld id="{3842428D-0812-44E2-9FBD-553AB4E1DE8E}" type="slidenum">
              <a:rPr lang="el-GR" smtClean="0"/>
              <a:pPr/>
              <a:t>‹#›</a:t>
            </a:fld>
            <a:endParaRPr lang="el-GR" dirty="0"/>
          </a:p>
        </p:txBody>
      </p:sp>
    </p:spTree>
    <p:extLst>
      <p:ext uri="{BB962C8B-B14F-4D97-AF65-F5344CB8AC3E}">
        <p14:creationId xmlns:p14="http://schemas.microsoft.com/office/powerpoint/2010/main" val="1048736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4" name="Ορθογώνιο 3"/>
          <p:cNvSpPr/>
          <p:nvPr userDrawn="1"/>
        </p:nvSpPr>
        <p:spPr>
          <a:xfrm>
            <a:off x="330541" y="160528"/>
            <a:ext cx="461319" cy="448106"/>
          </a:xfrm>
          <a:prstGeom prst="rect">
            <a:avLst/>
          </a:prstGeom>
          <a:solidFill>
            <a:srgbClr val="233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Τίτλος 1"/>
          <p:cNvSpPr>
            <a:spLocks noGrp="1"/>
          </p:cNvSpPr>
          <p:nvPr>
            <p:ph type="title" hasCustomPrompt="1"/>
          </p:nvPr>
        </p:nvSpPr>
        <p:spPr>
          <a:xfrm>
            <a:off x="3525796" y="360532"/>
            <a:ext cx="8017476" cy="1325563"/>
          </a:xfrm>
        </p:spPr>
        <p:txBody>
          <a:bodyPr>
            <a:normAutofit/>
          </a:bodyPr>
          <a:lstStyle>
            <a:lvl1pPr>
              <a:defRPr sz="2800" baseline="0">
                <a:solidFill>
                  <a:srgbClr val="233F8C"/>
                </a:solidFill>
                <a:latin typeface="+mn-lt"/>
              </a:defRPr>
            </a:lvl1pPr>
          </a:lstStyle>
          <a:p>
            <a:r>
              <a:rPr lang="el-GR" dirty="0"/>
              <a:t>Τίτλος διαφάνειας</a:t>
            </a:r>
          </a:p>
        </p:txBody>
      </p:sp>
      <p:sp>
        <p:nvSpPr>
          <p:cNvPr id="3" name="Θέση περιεχομένου 2"/>
          <p:cNvSpPr>
            <a:spLocks noGrp="1"/>
          </p:cNvSpPr>
          <p:nvPr>
            <p:ph idx="1" hasCustomPrompt="1"/>
          </p:nvPr>
        </p:nvSpPr>
        <p:spPr>
          <a:xfrm>
            <a:off x="3525795" y="1825624"/>
            <a:ext cx="8017477" cy="4599889"/>
          </a:xfrm>
        </p:spPr>
        <p:txBody>
          <a:bodyPr>
            <a:normAutofit/>
          </a:bodyPr>
          <a:lstStyle>
            <a:lvl1pPr marL="0" indent="0">
              <a:buNone/>
              <a:defRPr sz="24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l-GR" dirty="0"/>
              <a:t>κείμενο</a:t>
            </a:r>
          </a:p>
        </p:txBody>
      </p:sp>
      <p:sp>
        <p:nvSpPr>
          <p:cNvPr id="6" name="Θέση αριθμού διαφάνειας 5"/>
          <p:cNvSpPr>
            <a:spLocks noGrp="1"/>
          </p:cNvSpPr>
          <p:nvPr>
            <p:ph type="sldNum" sz="quarter" idx="12"/>
          </p:nvPr>
        </p:nvSpPr>
        <p:spPr>
          <a:xfrm>
            <a:off x="359857" y="177970"/>
            <a:ext cx="402689" cy="365125"/>
          </a:xfrm>
        </p:spPr>
        <p:txBody>
          <a:bodyPr/>
          <a:lstStyle>
            <a:lvl1pPr>
              <a:defRPr sz="1400" b="1">
                <a:solidFill>
                  <a:srgbClr val="CEB02C"/>
                </a:solidFill>
              </a:defRPr>
            </a:lvl1pPr>
          </a:lstStyle>
          <a:p>
            <a:fld id="{3842428D-0812-44E2-9FBD-553AB4E1DE8E}" type="slidenum">
              <a:rPr lang="el-GR" smtClean="0"/>
              <a:pPr/>
              <a:t>‹#›</a:t>
            </a:fld>
            <a:endParaRPr lang="el-GR" dirty="0"/>
          </a:p>
        </p:txBody>
      </p:sp>
    </p:spTree>
    <p:extLst>
      <p:ext uri="{BB962C8B-B14F-4D97-AF65-F5344CB8AC3E}">
        <p14:creationId xmlns:p14="http://schemas.microsoft.com/office/powerpoint/2010/main" val="16547021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17BEFF-9A5B-4352-8509-F8580FB6EEAF}" type="slidenum">
              <a:rPr lang="el-GR" smtClean="0"/>
              <a:pPr/>
              <a:t>‹#›</a:t>
            </a:fld>
            <a:endParaRPr lang="el-GR"/>
          </a:p>
        </p:txBody>
      </p:sp>
      <p:pic>
        <p:nvPicPr>
          <p:cNvPr id="8" name="Εικόνα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03"/>
            <a:ext cx="12192000" cy="6857193"/>
          </a:xfrm>
          <a:prstGeom prst="rect">
            <a:avLst/>
          </a:prstGeom>
        </p:spPr>
      </p:pic>
    </p:spTree>
    <p:extLst>
      <p:ext uri="{BB962C8B-B14F-4D97-AF65-F5344CB8AC3E}">
        <p14:creationId xmlns:p14="http://schemas.microsoft.com/office/powerpoint/2010/main" val="2873963160"/>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42428D-0812-44E2-9FBD-553AB4E1DE8E}" type="slidenum">
              <a:rPr lang="el-GR" smtClean="0"/>
              <a:pPr/>
              <a:t>‹#›</a:t>
            </a:fld>
            <a:endParaRPr lang="el-GR"/>
          </a:p>
        </p:txBody>
      </p:sp>
      <p:pic>
        <p:nvPicPr>
          <p:cNvPr id="8" name="Εικόνα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0"/>
            <a:ext cx="12193435" cy="6858000"/>
          </a:xfrm>
          <a:prstGeom prst="rect">
            <a:avLst/>
          </a:prstGeom>
        </p:spPr>
      </p:pic>
    </p:spTree>
    <p:extLst>
      <p:ext uri="{BB962C8B-B14F-4D97-AF65-F5344CB8AC3E}">
        <p14:creationId xmlns:p14="http://schemas.microsoft.com/office/powerpoint/2010/main" val="3032740228"/>
      </p:ext>
    </p:extLst>
  </p:cSld>
  <p:clrMap bg1="lt1" tx1="dk1" bg2="lt2" tx2="dk2" accent1="accent1" accent2="accent2" accent3="accent3" accent4="accent4" accent5="accent5" accent6="accent6" hlink="hlink" folHlink="folHlink"/>
  <p:sldLayoutIdLst>
    <p:sldLayoutId id="2147483651" r:id="rId1"/>
    <p:sldLayoutId id="2147483652" r:id="rId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p:cNvSpPr>
            <a:spLocks noGrp="1"/>
          </p:cNvSpPr>
          <p:nvPr>
            <p:ph type="body" sz="quarter" idx="10"/>
          </p:nvPr>
        </p:nvSpPr>
        <p:spPr/>
        <p:txBody>
          <a:bodyPr>
            <a:noAutofit/>
          </a:bodyPr>
          <a:lstStyle/>
          <a:p>
            <a:r>
              <a:rPr lang="el-GR" dirty="0" smtClean="0">
                <a:latin typeface="Times New Roman" panose="02020603050405020304" pitchFamily="18" charset="0"/>
                <a:cs typeface="Times New Roman" panose="02020603050405020304" pitchFamily="18" charset="0"/>
              </a:rPr>
              <a:t>Εμμανουήλ Σπυριδάκης</a:t>
            </a:r>
            <a:endParaRPr lang="en-US" dirty="0" smtClean="0">
              <a:latin typeface="Times New Roman" panose="02020603050405020304" pitchFamily="18" charset="0"/>
              <a:cs typeface="Times New Roman" panose="02020603050405020304" pitchFamily="18" charset="0"/>
            </a:endParaRPr>
          </a:p>
          <a:p>
            <a:r>
              <a:rPr lang="el-GR" dirty="0" smtClean="0">
                <a:latin typeface="Times New Roman" panose="02020603050405020304" pitchFamily="18" charset="0"/>
                <a:cs typeface="Times New Roman" panose="02020603050405020304" pitchFamily="18" charset="0"/>
              </a:rPr>
              <a:t>Αντώνης Παπαργύρης</a:t>
            </a:r>
            <a:endParaRPr lang="el-GR" dirty="0">
              <a:latin typeface="Times New Roman" panose="02020603050405020304" pitchFamily="18" charset="0"/>
              <a:cs typeface="Times New Roman" panose="02020603050405020304" pitchFamily="18" charset="0"/>
            </a:endParaRPr>
          </a:p>
        </p:txBody>
      </p:sp>
      <p:sp>
        <p:nvSpPr>
          <p:cNvPr id="3" name="Θέση κειμένου 2"/>
          <p:cNvSpPr>
            <a:spLocks noGrp="1"/>
          </p:cNvSpPr>
          <p:nvPr>
            <p:ph type="body" sz="quarter" idx="11"/>
          </p:nvPr>
        </p:nvSpPr>
        <p:spPr/>
        <p:txBody>
          <a:bodyPr>
            <a:normAutofit fontScale="62500" lnSpcReduction="20000"/>
          </a:bodyPr>
          <a:lstStyle/>
          <a:p>
            <a:r>
              <a:rPr lang="el-GR" dirty="0" smtClean="0">
                <a:latin typeface="Times New Roman" panose="02020603050405020304" pitchFamily="18" charset="0"/>
                <a:cs typeface="Times New Roman" panose="02020603050405020304" pitchFamily="18" charset="0"/>
              </a:rPr>
              <a:t>Επιστημονικός Υπεύθυνος</a:t>
            </a:r>
          </a:p>
          <a:p>
            <a:r>
              <a:rPr lang="el-GR" dirty="0" smtClean="0">
                <a:latin typeface="Times New Roman" panose="02020603050405020304" pitchFamily="18" charset="0"/>
                <a:cs typeface="Times New Roman" panose="02020603050405020304" pitchFamily="18" charset="0"/>
              </a:rPr>
              <a:t>Υπεύθυνος </a:t>
            </a:r>
            <a:r>
              <a:rPr lang="en-US" dirty="0" smtClean="0">
                <a:latin typeface="Times New Roman" panose="02020603050405020304" pitchFamily="18" charset="0"/>
                <a:cs typeface="Times New Roman" panose="02020603050405020304" pitchFamily="18" charset="0"/>
              </a:rPr>
              <a:t>GPO</a:t>
            </a:r>
            <a:endParaRPr lang="el-GR" dirty="0">
              <a:latin typeface="Times New Roman" panose="02020603050405020304" pitchFamily="18" charset="0"/>
              <a:cs typeface="Times New Roman" panose="02020603050405020304" pitchFamily="18" charset="0"/>
            </a:endParaRPr>
          </a:p>
        </p:txBody>
      </p:sp>
      <p:sp>
        <p:nvSpPr>
          <p:cNvPr id="4" name="Θέση κειμένου 3"/>
          <p:cNvSpPr>
            <a:spLocks noGrp="1"/>
          </p:cNvSpPr>
          <p:nvPr>
            <p:ph type="body" sz="quarter" idx="12"/>
          </p:nvPr>
        </p:nvSpPr>
        <p:spPr/>
        <p:txBody>
          <a:bodyPr/>
          <a:lstStyle/>
          <a:p>
            <a:pPr algn="ctr"/>
            <a:r>
              <a:rPr lang="el-GR" b="1" dirty="0">
                <a:latin typeface="Times New Roman" panose="02020603050405020304" pitchFamily="18" charset="0"/>
                <a:cs typeface="Times New Roman" panose="02020603050405020304" pitchFamily="18" charset="0"/>
              </a:rPr>
              <a:t>Πανελλαδική ποσοτική </a:t>
            </a:r>
            <a:r>
              <a:rPr lang="el-GR" dirty="0">
                <a:latin typeface="Times New Roman" panose="02020603050405020304" pitchFamily="18" charset="0"/>
                <a:cs typeface="Times New Roman" panose="02020603050405020304" pitchFamily="18" charset="0"/>
              </a:rPr>
              <a:t/>
            </a:r>
            <a:br>
              <a:rPr lang="el-GR" dirty="0">
                <a:latin typeface="Times New Roman" panose="02020603050405020304" pitchFamily="18" charset="0"/>
                <a:cs typeface="Times New Roman" panose="02020603050405020304" pitchFamily="18" charset="0"/>
              </a:rPr>
            </a:br>
            <a:r>
              <a:rPr lang="el-GR" b="1" dirty="0">
                <a:latin typeface="Times New Roman" panose="02020603050405020304" pitchFamily="18" charset="0"/>
                <a:cs typeface="Times New Roman" panose="02020603050405020304" pitchFamily="18" charset="0"/>
              </a:rPr>
              <a:t>γενική έρευνα εργοδοτών </a:t>
            </a:r>
            <a:r>
              <a:rPr lang="el-GR" dirty="0">
                <a:latin typeface="Times New Roman" panose="02020603050405020304" pitchFamily="18" charset="0"/>
                <a:cs typeface="Times New Roman" panose="02020603050405020304" pitchFamily="18" charset="0"/>
              </a:rPr>
              <a:t/>
            </a:r>
            <a:br>
              <a:rPr lang="el-GR" dirty="0">
                <a:latin typeface="Times New Roman" panose="02020603050405020304" pitchFamily="18" charset="0"/>
                <a:cs typeface="Times New Roman" panose="02020603050405020304" pitchFamily="18" charset="0"/>
              </a:rPr>
            </a:br>
            <a:r>
              <a:rPr lang="el-GR" b="1" dirty="0">
                <a:latin typeface="Times New Roman" panose="02020603050405020304" pitchFamily="18" charset="0"/>
                <a:cs typeface="Times New Roman" panose="02020603050405020304" pitchFamily="18" charset="0"/>
              </a:rPr>
              <a:t>με έμφαση σε εγκάρσιες / οριζόντιες / κοινωνικές </a:t>
            </a:r>
            <a:r>
              <a:rPr lang="el-GR" b="1" dirty="0" smtClean="0">
                <a:latin typeface="Times New Roman" panose="02020603050405020304" pitchFamily="18" charset="0"/>
                <a:cs typeface="Times New Roman" panose="02020603050405020304" pitchFamily="18" charset="0"/>
              </a:rPr>
              <a:t>δεξιότητες.</a:t>
            </a:r>
          </a:p>
          <a:p>
            <a:pPr algn="ctr"/>
            <a:r>
              <a:rPr lang="el-GR" b="1" dirty="0" smtClean="0">
                <a:latin typeface="Times New Roman" panose="02020603050405020304" pitchFamily="18" charset="0"/>
                <a:cs typeface="Times New Roman" panose="02020603050405020304" pitchFamily="18" charset="0"/>
              </a:rPr>
              <a:t>Έκθεση </a:t>
            </a:r>
            <a:r>
              <a:rPr lang="el-GR" b="1" dirty="0">
                <a:latin typeface="Times New Roman" panose="02020603050405020304" pitchFamily="18" charset="0"/>
                <a:cs typeface="Times New Roman" panose="02020603050405020304" pitchFamily="18" charset="0"/>
              </a:rPr>
              <a:t>αποτελεσμάτων ποσοτικής και </a:t>
            </a:r>
            <a:r>
              <a:rPr lang="el-GR" b="1" dirty="0" smtClean="0">
                <a:latin typeface="Times New Roman" panose="02020603050405020304" pitchFamily="18" charset="0"/>
                <a:cs typeface="Times New Roman" panose="02020603050405020304" pitchFamily="18" charset="0"/>
              </a:rPr>
              <a:t>ποιοτικής </a:t>
            </a:r>
            <a:r>
              <a:rPr lang="el-GR" b="1" dirty="0">
                <a:latin typeface="Times New Roman" panose="02020603050405020304" pitchFamily="18" charset="0"/>
                <a:cs typeface="Times New Roman" panose="02020603050405020304" pitchFamily="18" charset="0"/>
              </a:rPr>
              <a:t>έρευνας</a:t>
            </a:r>
          </a:p>
          <a:p>
            <a:endParaRPr lang="el-GR" dirty="0"/>
          </a:p>
        </p:txBody>
      </p:sp>
    </p:spTree>
    <p:extLst>
      <p:ext uri="{BB962C8B-B14F-4D97-AF65-F5344CB8AC3E}">
        <p14:creationId xmlns:p14="http://schemas.microsoft.com/office/powerpoint/2010/main" val="649516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198147" y="-197223"/>
            <a:ext cx="7463482" cy="698199"/>
          </a:xfrm>
        </p:spPr>
        <p:txBody>
          <a:bodyPr>
            <a:normAutofit/>
          </a:bodyPr>
          <a:lstStyle/>
          <a:p>
            <a:r>
              <a:rPr lang="el-GR" sz="1600" dirty="0" smtClean="0"/>
              <a:t>Σε ποια θεματικά αντικείμενα θεωρείτε ότι χρειάζεται να γίνει κατάρτιση των εργαζόμενων;</a:t>
            </a:r>
          </a:p>
        </p:txBody>
      </p:sp>
      <p:sp>
        <p:nvSpPr>
          <p:cNvPr id="4" name="3 - Θέση αριθμού διαφάνειας"/>
          <p:cNvSpPr>
            <a:spLocks noGrp="1"/>
          </p:cNvSpPr>
          <p:nvPr>
            <p:ph type="sldNum" sz="quarter" idx="12"/>
          </p:nvPr>
        </p:nvSpPr>
        <p:spPr/>
        <p:txBody>
          <a:bodyPr/>
          <a:lstStyle/>
          <a:p>
            <a:fld id="{3842428D-0812-44E2-9FBD-553AB4E1DE8E}" type="slidenum">
              <a:rPr lang="el-GR" smtClean="0"/>
              <a:pPr/>
              <a:t>10</a:t>
            </a:fld>
            <a:endParaRPr lang="el-GR" dirty="0"/>
          </a:p>
        </p:txBody>
      </p:sp>
      <p:graphicFrame>
        <p:nvGraphicFramePr>
          <p:cNvPr id="5" name="4 - Γράφημα"/>
          <p:cNvGraphicFramePr/>
          <p:nvPr/>
        </p:nvGraphicFramePr>
        <p:xfrm>
          <a:off x="3299012" y="510988"/>
          <a:ext cx="8713695" cy="3487271"/>
        </p:xfrm>
        <a:graphic>
          <a:graphicData uri="http://schemas.openxmlformats.org/drawingml/2006/chart">
            <c:chart xmlns:c="http://schemas.openxmlformats.org/drawingml/2006/chart" xmlns:r="http://schemas.openxmlformats.org/officeDocument/2006/relationships" r:id="rId2"/>
          </a:graphicData>
        </a:graphic>
      </p:graphicFrame>
      <p:sp>
        <p:nvSpPr>
          <p:cNvPr id="31745"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7 - Ορθογώνιο"/>
          <p:cNvSpPr/>
          <p:nvPr/>
        </p:nvSpPr>
        <p:spPr>
          <a:xfrm>
            <a:off x="4437528" y="4265525"/>
            <a:ext cx="6750423" cy="2308324"/>
          </a:xfrm>
          <a:prstGeom prst="rect">
            <a:avLst/>
          </a:prstGeom>
        </p:spPr>
        <p:txBody>
          <a:bodyPr wrap="square">
            <a:spAutoFit/>
          </a:bodyPr>
          <a:lstStyle/>
          <a:p>
            <a:pPr lvl="0" algn="just"/>
            <a:r>
              <a:rPr lang="el-GR" sz="1600" dirty="0" smtClean="0"/>
              <a:t>Όσον αφορά τα θεματικά αντικείμενα – τύπους δεξιοτήτων στους οποίους οι υπεύθυνοι των επιχειρήσεων θεωρούν ότι θα πρέπει να υπάρξει επιπλέον κατάρτιση των εργαζομένων τους, αυτές είναι με 42,9% οι τεχνικές δεξιότητες που αφορούν το κάθε επάγγελμα, οι ψηφιακές με 40,9%, οι δεξιότητες που σχετίζονται με τη συνεχή μάθηση και ανάπτυξη με 31,1% και οι επικοινωνιακές δεξιότητες διαχείρισης πελατών με 28,3%.</a:t>
            </a:r>
          </a:p>
          <a:p>
            <a:pPr algn="just"/>
            <a:r>
              <a:rPr lang="el-GR" sz="1600" dirty="0" smtClean="0"/>
              <a:t>Ακολουθούν με 16% οι δεξιότητες που σχετίζονται με την ικανότητα συνεργασίας και ομαδικής εργασίας, με 13,5% η ικανότητα επίλυσης προβλημάτων και με 10,1% οι δεξιότητες προγραμματισμού και οργάνωσης.</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839558" y="0"/>
            <a:ext cx="7463482" cy="698199"/>
          </a:xfrm>
        </p:spPr>
        <p:txBody>
          <a:bodyPr>
            <a:noAutofit/>
          </a:bodyPr>
          <a:lstStyle/>
          <a:p>
            <a:pPr algn="just"/>
            <a:r>
              <a:rPr lang="el-GR" sz="1600" dirty="0" smtClean="0"/>
              <a:t>Σκέφτεστε να προχωρήσετε σε κάποια από τις παρακάτω ενέργειες, ώστε να εξασφαλισθεί η επάρκεια δεξιοτήτων των εργαζομένων σας ή θεωρείτε ότι δεν είναι απαραίτητο; [έως 3 απαντήσεις]</a:t>
            </a:r>
          </a:p>
        </p:txBody>
      </p:sp>
      <p:sp>
        <p:nvSpPr>
          <p:cNvPr id="4" name="3 - Θέση αριθμού διαφάνειας"/>
          <p:cNvSpPr>
            <a:spLocks noGrp="1"/>
          </p:cNvSpPr>
          <p:nvPr>
            <p:ph type="sldNum" sz="quarter" idx="12"/>
          </p:nvPr>
        </p:nvSpPr>
        <p:spPr/>
        <p:txBody>
          <a:bodyPr/>
          <a:lstStyle/>
          <a:p>
            <a:fld id="{3842428D-0812-44E2-9FBD-553AB4E1DE8E}" type="slidenum">
              <a:rPr lang="el-GR" smtClean="0"/>
              <a:pPr/>
              <a:t>11</a:t>
            </a:fld>
            <a:endParaRPr lang="el-GR" dirty="0"/>
          </a:p>
        </p:txBody>
      </p:sp>
      <p:graphicFrame>
        <p:nvGraphicFramePr>
          <p:cNvPr id="5" name="4 - Γράφημα"/>
          <p:cNvGraphicFramePr/>
          <p:nvPr/>
        </p:nvGraphicFramePr>
        <p:xfrm>
          <a:off x="3971365" y="815789"/>
          <a:ext cx="7109011" cy="3702423"/>
        </p:xfrm>
        <a:graphic>
          <a:graphicData uri="http://schemas.openxmlformats.org/drawingml/2006/chart">
            <c:chart xmlns:c="http://schemas.openxmlformats.org/drawingml/2006/chart" xmlns:r="http://schemas.openxmlformats.org/officeDocument/2006/relationships" r:id="rId2"/>
          </a:graphicData>
        </a:graphic>
      </p:graphicFrame>
      <p:sp>
        <p:nvSpPr>
          <p:cNvPr id="32769"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7 - Ορθογώνιο"/>
          <p:cNvSpPr/>
          <p:nvPr/>
        </p:nvSpPr>
        <p:spPr>
          <a:xfrm>
            <a:off x="4410635" y="4712331"/>
            <a:ext cx="6096000" cy="1421928"/>
          </a:xfrm>
          <a:prstGeom prst="rect">
            <a:avLst/>
          </a:prstGeom>
        </p:spPr>
        <p:txBody>
          <a:bodyPr>
            <a:spAutoFit/>
          </a:bodyPr>
          <a:lstStyle/>
          <a:p>
            <a:pPr algn="just">
              <a:lnSpc>
                <a:spcPct val="90000"/>
              </a:lnSpc>
              <a:spcBef>
                <a:spcPts val="1000"/>
              </a:spcBef>
            </a:pPr>
            <a:r>
              <a:rPr lang="el-GR" sz="1600" dirty="0" smtClean="0"/>
              <a:t>Ως βασικότερο μέσο για την εξασφάλιση της επάρκειας των παραπάνω δεξιοτήτων προκρίνεται και πάλι η απόκτηση εμπειρίας κατά την διάρκεια της εργασίας από το 49,8% του δείγματος, η αύξηση /επέκταση των προγραμμάτων κατάρτισης για το 23,1%, ενώ για το 17,3% λύση μπορεί να αποτελέσει η αύξηση του προσωπικού μέσω νέων προσλήψεων.</a:t>
            </a:r>
            <a:endParaRPr lang="el-GR"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latin typeface="Times New Roman" panose="02020603050405020304" pitchFamily="18" charset="0"/>
                <a:cs typeface="Times New Roman" panose="02020603050405020304" pitchFamily="18" charset="0"/>
              </a:rPr>
              <a:t>Βασικές Δεξιότητες</a:t>
            </a:r>
            <a:endParaRPr lang="el-GR"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p:txBody>
          <a:bodyPr/>
          <a:lstStyle/>
          <a:p>
            <a:pPr algn="just"/>
            <a:r>
              <a:rPr lang="el-GR" dirty="0">
                <a:latin typeface="Times New Roman" panose="02020603050405020304" pitchFamily="18" charset="0"/>
                <a:cs typeface="Times New Roman" panose="02020603050405020304" pitchFamily="18" charset="0"/>
              </a:rPr>
              <a:t>Από την παραγοντική </a:t>
            </a:r>
            <a:r>
              <a:rPr lang="el-GR" dirty="0" smtClean="0">
                <a:latin typeface="Times New Roman" panose="02020603050405020304" pitchFamily="18" charset="0"/>
                <a:cs typeface="Times New Roman" panose="02020603050405020304" pitchFamily="18" charset="0"/>
              </a:rPr>
              <a:t>ανάλυση, ήτοι το σχηματισμό </a:t>
            </a:r>
            <a:r>
              <a:rPr lang="el-GR" dirty="0">
                <a:latin typeface="Times New Roman" panose="02020603050405020304" pitchFamily="18" charset="0"/>
                <a:cs typeface="Times New Roman" panose="02020603050405020304" pitchFamily="18" charset="0"/>
              </a:rPr>
              <a:t>εννοιών με στατιστικά σημαντικό τρόπο,</a:t>
            </a:r>
            <a:r>
              <a:rPr lang="el-GR" dirty="0" smtClean="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προέκυψαν οι εξής πέντε </a:t>
            </a:r>
            <a:r>
              <a:rPr lang="el-GR" dirty="0" smtClean="0">
                <a:latin typeface="Times New Roman" panose="02020603050405020304" pitchFamily="18" charset="0"/>
                <a:cs typeface="Times New Roman" panose="02020603050405020304" pitchFamily="18" charset="0"/>
              </a:rPr>
              <a:t>δεξιότητες:</a:t>
            </a:r>
          </a:p>
          <a:p>
            <a:pPr algn="just"/>
            <a:endParaRPr lang="el-GR" dirty="0">
              <a:latin typeface="Times New Roman" panose="02020603050405020304" pitchFamily="18" charset="0"/>
              <a:cs typeface="Times New Roman" panose="02020603050405020304" pitchFamily="18" charset="0"/>
            </a:endParaRPr>
          </a:p>
          <a:p>
            <a:pPr lvl="0" algn="just"/>
            <a:r>
              <a:rPr lang="el-GR" i="1" dirty="0">
                <a:latin typeface="Times New Roman" panose="02020603050405020304" pitchFamily="18" charset="0"/>
                <a:cs typeface="Times New Roman" panose="02020603050405020304" pitchFamily="18" charset="0"/>
              </a:rPr>
              <a:t>Οι «Δεξιότητες διαχείρισης διαπροσωπικής επικοινωνίας»</a:t>
            </a:r>
            <a:endParaRPr lang="el-GR" dirty="0">
              <a:latin typeface="Times New Roman" panose="02020603050405020304" pitchFamily="18" charset="0"/>
              <a:cs typeface="Times New Roman" panose="02020603050405020304" pitchFamily="18" charset="0"/>
            </a:endParaRPr>
          </a:p>
          <a:p>
            <a:pPr lvl="0" algn="just"/>
            <a:r>
              <a:rPr lang="el-GR" i="1" dirty="0">
                <a:latin typeface="Times New Roman" panose="02020603050405020304" pitchFamily="18" charset="0"/>
                <a:cs typeface="Times New Roman" panose="02020603050405020304" pitchFamily="18" charset="0"/>
              </a:rPr>
              <a:t>Οι «Ψηφιακές, γλωσσικές και αριθμητικές δεξιότητες»</a:t>
            </a:r>
            <a:endParaRPr lang="el-GR" dirty="0">
              <a:latin typeface="Times New Roman" panose="02020603050405020304" pitchFamily="18" charset="0"/>
              <a:cs typeface="Times New Roman" panose="02020603050405020304" pitchFamily="18" charset="0"/>
            </a:endParaRPr>
          </a:p>
          <a:p>
            <a:pPr lvl="0" algn="just"/>
            <a:r>
              <a:rPr lang="el-GR" i="1" dirty="0">
                <a:latin typeface="Times New Roman" panose="02020603050405020304" pitchFamily="18" charset="0"/>
                <a:cs typeface="Times New Roman" panose="02020603050405020304" pitchFamily="18" charset="0"/>
              </a:rPr>
              <a:t>Οι «Διαπολιτισμικές και περιβαλλοντικές δεξιότητες, δεξιότητες ανοχής στη διαφορετικότητα»</a:t>
            </a:r>
            <a:endParaRPr lang="el-GR" dirty="0">
              <a:latin typeface="Times New Roman" panose="02020603050405020304" pitchFamily="18" charset="0"/>
              <a:cs typeface="Times New Roman" panose="02020603050405020304" pitchFamily="18" charset="0"/>
            </a:endParaRPr>
          </a:p>
          <a:p>
            <a:pPr lvl="0" algn="just"/>
            <a:r>
              <a:rPr lang="el-GR" i="1" dirty="0">
                <a:latin typeface="Times New Roman" panose="02020603050405020304" pitchFamily="18" charset="0"/>
                <a:cs typeface="Times New Roman" panose="02020603050405020304" pitchFamily="18" charset="0"/>
              </a:rPr>
              <a:t>Οι «Χειρωνακτικές δεξιότητες και δεξιότητες χειρισμού»</a:t>
            </a:r>
            <a:endParaRPr lang="el-GR" dirty="0">
              <a:latin typeface="Times New Roman" panose="02020603050405020304" pitchFamily="18" charset="0"/>
              <a:cs typeface="Times New Roman" panose="02020603050405020304" pitchFamily="18" charset="0"/>
            </a:endParaRPr>
          </a:p>
          <a:p>
            <a:pPr lvl="0" algn="just"/>
            <a:r>
              <a:rPr lang="el-GR" i="1" dirty="0">
                <a:latin typeface="Times New Roman" panose="02020603050405020304" pitchFamily="18" charset="0"/>
                <a:cs typeface="Times New Roman" panose="02020603050405020304" pitchFamily="18" charset="0"/>
              </a:rPr>
              <a:t>Οι «Δεξιότητες κριτικής σκέψης, επίλυσης προβλήματος και ηγεσίας»</a:t>
            </a:r>
            <a:endParaRPr lang="el-GR" dirty="0">
              <a:latin typeface="Times New Roman" panose="02020603050405020304" pitchFamily="18"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12"/>
          </p:nvPr>
        </p:nvSpPr>
        <p:spPr/>
        <p:txBody>
          <a:bodyPr/>
          <a:lstStyle/>
          <a:p>
            <a:fld id="{3842428D-0812-44E2-9FBD-553AB4E1DE8E}" type="slidenum">
              <a:rPr lang="el-GR" smtClean="0"/>
              <a:pPr/>
              <a:t>12</a:t>
            </a:fld>
            <a:endParaRPr lang="el-GR" dirty="0"/>
          </a:p>
        </p:txBody>
      </p:sp>
    </p:spTree>
    <p:extLst>
      <p:ext uri="{BB962C8B-B14F-4D97-AF65-F5344CB8AC3E}">
        <p14:creationId xmlns:p14="http://schemas.microsoft.com/office/powerpoint/2010/main" val="2304051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Βασικά ευρήματα ποιοτικής έρευνας</a:t>
            </a:r>
          </a:p>
        </p:txBody>
      </p:sp>
      <p:sp>
        <p:nvSpPr>
          <p:cNvPr id="3" name="Θέση περιεχομένου 2"/>
          <p:cNvSpPr>
            <a:spLocks noGrp="1"/>
          </p:cNvSpPr>
          <p:nvPr>
            <p:ph idx="1"/>
          </p:nvPr>
        </p:nvSpPr>
        <p:spPr/>
        <p:txBody>
          <a:bodyPr/>
          <a:lstStyle/>
          <a:p>
            <a:pPr algn="just"/>
            <a:r>
              <a:rPr lang="el-GR" dirty="0">
                <a:latin typeface="Times New Roman" panose="02020603050405020304" pitchFamily="18" charset="0"/>
                <a:cs typeface="Times New Roman" panose="02020603050405020304" pitchFamily="18" charset="0"/>
              </a:rPr>
              <a:t>Στόχος της ανάλυσης ποιοτικών δεδομένων είναι η ανάδειξη διαδικασιών που συνδέουν συνθήκες με αποτελέσματα και μηχανισμών οι οποίοι εξηγούν γιατί κάτι αλλάζει ή μένει ίδιο και η περιγραφή νέων μεταβλητών που δεν έχει φωτίσει η υπάρχουσα </a:t>
            </a:r>
            <a:r>
              <a:rPr lang="el-GR" dirty="0" smtClean="0">
                <a:latin typeface="Times New Roman" panose="02020603050405020304" pitchFamily="18" charset="0"/>
                <a:cs typeface="Times New Roman" panose="02020603050405020304" pitchFamily="18" charset="0"/>
              </a:rPr>
              <a:t>βιβλιογραφία.</a:t>
            </a:r>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Η ανάλυση των ποιοτικών δεδομένων βασίστηκε στη λογική της δειγματοληψίας μέγιστης </a:t>
            </a:r>
            <a:r>
              <a:rPr lang="el-GR" dirty="0" smtClean="0">
                <a:latin typeface="Times New Roman" panose="02020603050405020304" pitchFamily="18" charset="0"/>
                <a:cs typeface="Times New Roman" panose="02020603050405020304" pitchFamily="18" charset="0"/>
              </a:rPr>
              <a:t>διαφοροποίησης.</a:t>
            </a:r>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Πραγματοποιήθηκαν 12 εις βάθος συνεντεύξεις με ιδιοκτήτες/υπεύθυνους </a:t>
            </a:r>
            <a:r>
              <a:rPr lang="el-GR" dirty="0" smtClean="0">
                <a:latin typeface="Times New Roman" panose="02020603050405020304" pitchFamily="18" charset="0"/>
                <a:cs typeface="Times New Roman" panose="02020603050405020304" pitchFamily="18" charset="0"/>
              </a:rPr>
              <a:t>επιχείρησης.</a:t>
            </a:r>
            <a:endParaRPr lang="el-GR" dirty="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3842428D-0812-44E2-9FBD-553AB4E1DE8E}" type="slidenum">
              <a:rPr lang="el-GR" smtClean="0"/>
              <a:pPr/>
              <a:t>13</a:t>
            </a:fld>
            <a:endParaRPr lang="el-GR" dirty="0"/>
          </a:p>
        </p:txBody>
      </p:sp>
    </p:spTree>
    <p:extLst>
      <p:ext uri="{BB962C8B-B14F-4D97-AF65-F5344CB8AC3E}">
        <p14:creationId xmlns:p14="http://schemas.microsoft.com/office/powerpoint/2010/main" val="944358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1800" b="1" dirty="0">
                <a:latin typeface="Times New Roman" panose="02020603050405020304" pitchFamily="18" charset="0"/>
                <a:cs typeface="Times New Roman" panose="02020603050405020304" pitchFamily="18" charset="0"/>
              </a:rPr>
              <a:t>Δημογραφικά Χαρακτηριστικά </a:t>
            </a:r>
            <a:r>
              <a:rPr lang="el-GR" sz="1800" b="1" dirty="0" smtClean="0">
                <a:latin typeface="Times New Roman" panose="02020603050405020304" pitchFamily="18" charset="0"/>
                <a:cs typeface="Times New Roman" panose="02020603050405020304" pitchFamily="18" charset="0"/>
              </a:rPr>
              <a:t>Υποκειμένων </a:t>
            </a:r>
            <a:r>
              <a:rPr lang="el-GR" sz="1800" b="1" dirty="0">
                <a:latin typeface="Times New Roman" panose="02020603050405020304" pitchFamily="18" charset="0"/>
                <a:cs typeface="Times New Roman" panose="02020603050405020304" pitchFamily="18" charset="0"/>
              </a:rPr>
              <a:t>&amp; Προφίλ Επιχείρησης</a:t>
            </a:r>
            <a:endParaRPr lang="el-GR" sz="1800" dirty="0">
              <a:latin typeface="Times New Roman" panose="02020603050405020304" pitchFamily="18" charset="0"/>
              <a:cs typeface="Times New Roman" panose="02020603050405020304" pitchFamily="18" charset="0"/>
            </a:endParaRPr>
          </a:p>
        </p:txBody>
      </p:sp>
      <p:pic>
        <p:nvPicPr>
          <p:cNvPr id="5" name="Θέση περιεχομένου 4"/>
          <p:cNvPicPr>
            <a:picLocks noGrp="1" noChangeAspect="1"/>
          </p:cNvPicPr>
          <p:nvPr>
            <p:ph idx="1"/>
          </p:nvPr>
        </p:nvPicPr>
        <p:blipFill>
          <a:blip r:embed="rId2"/>
          <a:stretch>
            <a:fillRect/>
          </a:stretch>
        </p:blipFill>
        <p:spPr>
          <a:xfrm>
            <a:off x="3691402" y="1825625"/>
            <a:ext cx="8304294" cy="4970829"/>
          </a:xfrm>
          <a:prstGeom prst="rect">
            <a:avLst/>
          </a:prstGeom>
        </p:spPr>
      </p:pic>
      <p:sp>
        <p:nvSpPr>
          <p:cNvPr id="4" name="Θέση αριθμού διαφάνειας 3"/>
          <p:cNvSpPr>
            <a:spLocks noGrp="1"/>
          </p:cNvSpPr>
          <p:nvPr>
            <p:ph type="sldNum" sz="quarter" idx="12"/>
          </p:nvPr>
        </p:nvSpPr>
        <p:spPr/>
        <p:txBody>
          <a:bodyPr/>
          <a:lstStyle/>
          <a:p>
            <a:fld id="{3842428D-0812-44E2-9FBD-553AB4E1DE8E}" type="slidenum">
              <a:rPr lang="el-GR" smtClean="0"/>
              <a:pPr/>
              <a:t>14</a:t>
            </a:fld>
            <a:endParaRPr lang="el-GR" dirty="0"/>
          </a:p>
        </p:txBody>
      </p:sp>
    </p:spTree>
    <p:extLst>
      <p:ext uri="{BB962C8B-B14F-4D97-AF65-F5344CB8AC3E}">
        <p14:creationId xmlns:p14="http://schemas.microsoft.com/office/powerpoint/2010/main" val="761130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latin typeface="Times New Roman" panose="02020603050405020304" pitchFamily="18" charset="0"/>
                <a:cs typeface="Times New Roman" panose="02020603050405020304" pitchFamily="18" charset="0"/>
              </a:rPr>
              <a:t>Καλειδοσκοπική εικόνα</a:t>
            </a:r>
            <a:endParaRPr lang="el-GR"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p:txBody>
          <a:bodyPr>
            <a:normAutofit/>
          </a:bodyPr>
          <a:lstStyle/>
          <a:p>
            <a:pPr algn="just"/>
            <a:r>
              <a:rPr lang="el-GR" dirty="0" smtClean="0">
                <a:latin typeface="Times New Roman" panose="02020603050405020304" pitchFamily="18" charset="0"/>
                <a:cs typeface="Times New Roman" panose="02020603050405020304" pitchFamily="18" charset="0"/>
              </a:rPr>
              <a:t>►Τα ευρήματα </a:t>
            </a:r>
            <a:r>
              <a:rPr lang="el-GR" dirty="0">
                <a:latin typeface="Times New Roman" panose="02020603050405020304" pitchFamily="18" charset="0"/>
                <a:cs typeface="Times New Roman" panose="02020603050405020304" pitchFamily="18" charset="0"/>
              </a:rPr>
              <a:t>της </a:t>
            </a:r>
            <a:r>
              <a:rPr lang="el-GR" dirty="0" smtClean="0">
                <a:latin typeface="Times New Roman" panose="02020603050405020304" pitchFamily="18" charset="0"/>
                <a:cs typeface="Times New Roman" panose="02020603050405020304" pitchFamily="18" charset="0"/>
              </a:rPr>
              <a:t>ποιοτικής </a:t>
            </a:r>
            <a:r>
              <a:rPr lang="el-GR" dirty="0">
                <a:latin typeface="Times New Roman" panose="02020603050405020304" pitchFamily="18" charset="0"/>
                <a:cs typeface="Times New Roman" panose="02020603050405020304" pitchFamily="18" charset="0"/>
              </a:rPr>
              <a:t>έρευνας φαίνεται να επιβεβαιώνουν τις πιο κριτικές αναγνώσεις των δεξιοτήτων και ειδικά εκείνες που αφορούν τις ήπιες δεξιότητες. </a:t>
            </a:r>
            <a:endParaRPr lang="en-US" dirty="0" smtClean="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 </a:t>
            </a:r>
            <a:r>
              <a:rPr lang="el-GR" dirty="0" smtClean="0">
                <a:latin typeface="Times New Roman" panose="02020603050405020304" pitchFamily="18" charset="0"/>
                <a:cs typeface="Times New Roman" panose="02020603050405020304" pitchFamily="18" charset="0"/>
              </a:rPr>
              <a:t>Αφενός</a:t>
            </a:r>
            <a:r>
              <a:rPr lang="el-GR" dirty="0">
                <a:latin typeface="Times New Roman" panose="02020603050405020304" pitchFamily="18" charset="0"/>
                <a:cs typeface="Times New Roman" panose="02020603050405020304" pitchFamily="18" charset="0"/>
              </a:rPr>
              <a:t>, αποκαλύπτονται οι πολύ διαφορετικές αντιλήψεις σε σχέση με </a:t>
            </a:r>
            <a:r>
              <a:rPr lang="el-GR" dirty="0" smtClean="0">
                <a:latin typeface="Times New Roman" panose="02020603050405020304" pitchFamily="18" charset="0"/>
                <a:cs typeface="Times New Roman" panose="02020603050405020304" pitchFamily="18" charset="0"/>
              </a:rPr>
              <a:t>αυτές</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 </a:t>
            </a:r>
            <a:r>
              <a:rPr lang="el-GR" dirty="0" smtClean="0">
                <a:latin typeface="Times New Roman" panose="02020603050405020304" pitchFamily="18" charset="0"/>
                <a:cs typeface="Times New Roman" panose="02020603050405020304" pitchFamily="18" charset="0"/>
              </a:rPr>
              <a:t>Αφετέρου</a:t>
            </a:r>
            <a:r>
              <a:rPr lang="el-GR" dirty="0">
                <a:latin typeface="Times New Roman" panose="02020603050405020304" pitchFamily="18" charset="0"/>
                <a:cs typeface="Times New Roman" panose="02020603050405020304" pitchFamily="18" charset="0"/>
              </a:rPr>
              <a:t>, αναδεικνύεται ο κοινωνικά κατασκευασμένος χαρακτήρας τους, μιας και παρά τις υποτιθέμενα γενικεύσιμες ταξινομήσεις τους, αυτές δεν μπορούν να ιδωθούν εκτός του εργασιακού πλαισίου εντός του οποίου </a:t>
            </a:r>
            <a:r>
              <a:rPr lang="el-GR" dirty="0" smtClean="0">
                <a:latin typeface="Times New Roman" panose="02020603050405020304" pitchFamily="18" charset="0"/>
                <a:cs typeface="Times New Roman" panose="02020603050405020304" pitchFamily="18" charset="0"/>
              </a:rPr>
              <a:t>αναπτύσσονται</a:t>
            </a:r>
            <a:r>
              <a:rPr lang="en-US" dirty="0" smtClean="0">
                <a:latin typeface="Times New Roman" panose="02020603050405020304" pitchFamily="18" charset="0"/>
                <a:cs typeface="Times New Roman" panose="02020603050405020304" pitchFamily="18" charset="0"/>
              </a:rPr>
              <a:t>.</a:t>
            </a:r>
            <a:r>
              <a:rPr lang="el-GR" dirty="0" smtClean="0">
                <a:latin typeface="Times New Roman" panose="02020603050405020304" pitchFamily="18" charset="0"/>
                <a:cs typeface="Times New Roman" panose="02020603050405020304" pitchFamily="18" charset="0"/>
              </a:rPr>
              <a:t> </a:t>
            </a:r>
          </a:p>
          <a:p>
            <a:pPr algn="just"/>
            <a:r>
              <a:rPr lang="el-GR" dirty="0">
                <a:latin typeface="Times New Roman" panose="02020603050405020304" pitchFamily="18" charset="0"/>
                <a:cs typeface="Times New Roman" panose="02020603050405020304" pitchFamily="18" charset="0"/>
              </a:rPr>
              <a:t>► </a:t>
            </a:r>
            <a:r>
              <a:rPr lang="el-GR" dirty="0" smtClean="0">
                <a:latin typeface="Times New Roman" panose="02020603050405020304" pitchFamily="18" charset="0"/>
                <a:cs typeface="Times New Roman" panose="02020603050405020304" pitchFamily="18" charset="0"/>
              </a:rPr>
              <a:t>Στην </a:t>
            </a:r>
            <a:r>
              <a:rPr lang="el-GR" dirty="0">
                <a:latin typeface="Times New Roman" panose="02020603050405020304" pitchFamily="18" charset="0"/>
                <a:cs typeface="Times New Roman" panose="02020603050405020304" pitchFamily="18" charset="0"/>
              </a:rPr>
              <a:t>πραγματικότητα, </a:t>
            </a:r>
            <a:r>
              <a:rPr lang="el-GR" dirty="0" smtClean="0">
                <a:latin typeface="Times New Roman" panose="02020603050405020304" pitchFamily="18" charset="0"/>
                <a:cs typeface="Times New Roman" panose="02020603050405020304" pitchFamily="18" charset="0"/>
              </a:rPr>
              <a:t>θα λέγαμε ότι είναι </a:t>
            </a:r>
            <a:r>
              <a:rPr lang="el-GR" dirty="0">
                <a:latin typeface="Times New Roman" panose="02020603050405020304" pitchFamily="18" charset="0"/>
                <a:cs typeface="Times New Roman" panose="02020603050405020304" pitchFamily="18" charset="0"/>
              </a:rPr>
              <a:t>καθορισμένες από τον εργοδότη, συναφείς με το εκάστοτε εργασιακό πλαίσιο και όχι καθολικές και γενικές </a:t>
            </a:r>
          </a:p>
        </p:txBody>
      </p:sp>
      <p:sp>
        <p:nvSpPr>
          <p:cNvPr id="4" name="Θέση αριθμού διαφάνειας 3"/>
          <p:cNvSpPr>
            <a:spLocks noGrp="1"/>
          </p:cNvSpPr>
          <p:nvPr>
            <p:ph type="sldNum" sz="quarter" idx="12"/>
          </p:nvPr>
        </p:nvSpPr>
        <p:spPr/>
        <p:txBody>
          <a:bodyPr/>
          <a:lstStyle/>
          <a:p>
            <a:fld id="{3842428D-0812-44E2-9FBD-553AB4E1DE8E}" type="slidenum">
              <a:rPr lang="el-GR" smtClean="0"/>
              <a:pPr/>
              <a:t>15</a:t>
            </a:fld>
            <a:endParaRPr lang="el-GR" dirty="0"/>
          </a:p>
        </p:txBody>
      </p:sp>
    </p:spTree>
    <p:extLst>
      <p:ext uri="{BB962C8B-B14F-4D97-AF65-F5344CB8AC3E}">
        <p14:creationId xmlns:p14="http://schemas.microsoft.com/office/powerpoint/2010/main" val="2350898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fontScale="92500" lnSpcReduction="20000"/>
          </a:bodyPr>
          <a:lstStyle/>
          <a:p>
            <a:pPr algn="just"/>
            <a:r>
              <a:rPr lang="el-GR" dirty="0" smtClean="0">
                <a:latin typeface="Times New Roman" panose="02020603050405020304" pitchFamily="18" charset="0"/>
                <a:cs typeface="Times New Roman" panose="02020603050405020304" pitchFamily="18" charset="0"/>
              </a:rPr>
              <a:t>► </a:t>
            </a:r>
            <a:r>
              <a:rPr lang="el-GR" dirty="0" smtClean="0">
                <a:latin typeface="Times New Roman" panose="02020603050405020304" pitchFamily="18" charset="0"/>
                <a:cs typeface="Times New Roman" panose="02020603050405020304" pitchFamily="18" charset="0"/>
              </a:rPr>
              <a:t>Η </a:t>
            </a:r>
            <a:r>
              <a:rPr lang="el-GR" dirty="0">
                <a:latin typeface="Times New Roman" panose="02020603050405020304" pitchFamily="18" charset="0"/>
                <a:cs typeface="Times New Roman" panose="02020603050405020304" pitchFamily="18" charset="0"/>
              </a:rPr>
              <a:t>σημασία και </a:t>
            </a:r>
            <a:r>
              <a:rPr lang="el-GR" dirty="0" err="1">
                <a:latin typeface="Times New Roman" panose="02020603050405020304" pitchFamily="18" charset="0"/>
                <a:cs typeface="Times New Roman" panose="02020603050405020304" pitchFamily="18" charset="0"/>
              </a:rPr>
              <a:t>προτεραιοποίηση</a:t>
            </a:r>
            <a:r>
              <a:rPr lang="el-GR" dirty="0">
                <a:latin typeface="Times New Roman" panose="02020603050405020304" pitchFamily="18" charset="0"/>
                <a:cs typeface="Times New Roman" panose="02020603050405020304" pitchFamily="18" charset="0"/>
              </a:rPr>
              <a:t> των </a:t>
            </a:r>
            <a:r>
              <a:rPr lang="el-GR" dirty="0" smtClean="0">
                <a:latin typeface="Times New Roman" panose="02020603050405020304" pitchFamily="18" charset="0"/>
                <a:cs typeface="Times New Roman" panose="02020603050405020304" pitchFamily="18" charset="0"/>
              </a:rPr>
              <a:t>δεξιοτήτων </a:t>
            </a:r>
            <a:r>
              <a:rPr lang="el-GR" dirty="0">
                <a:latin typeface="Times New Roman" panose="02020603050405020304" pitchFamily="18" charset="0"/>
                <a:cs typeface="Times New Roman" panose="02020603050405020304" pitchFamily="18" charset="0"/>
              </a:rPr>
              <a:t>διαφέρει, ανάλογα με το είδος της εργασίας (ειδικότητα, θέση στην ιεραρχία της επιχείρησης, κλπ.), το αντικείμενο εργασίας και </a:t>
            </a:r>
            <a:r>
              <a:rPr lang="el-GR" dirty="0" smtClean="0">
                <a:latin typeface="Times New Roman" panose="02020603050405020304" pitchFamily="18" charset="0"/>
                <a:cs typeface="Times New Roman" panose="02020603050405020304" pitchFamily="18" charset="0"/>
              </a:rPr>
              <a:t>τον </a:t>
            </a:r>
            <a:r>
              <a:rPr lang="el-GR" dirty="0">
                <a:latin typeface="Times New Roman" panose="02020603050405020304" pitchFamily="18" charset="0"/>
                <a:cs typeface="Times New Roman" panose="02020603050405020304" pitchFamily="18" charset="0"/>
              </a:rPr>
              <a:t>κλάδο δραστηριοποίησης της </a:t>
            </a:r>
            <a:r>
              <a:rPr lang="el-GR" dirty="0" smtClean="0">
                <a:latin typeface="Times New Roman" panose="02020603050405020304" pitchFamily="18" charset="0"/>
                <a:cs typeface="Times New Roman" panose="02020603050405020304" pitchFamily="18" charset="0"/>
              </a:rPr>
              <a:t>επιχείρησης.</a:t>
            </a:r>
          </a:p>
          <a:p>
            <a:pPr algn="just"/>
            <a:r>
              <a:rPr lang="el-GR" dirty="0" smtClean="0">
                <a:latin typeface="Times New Roman" panose="02020603050405020304" pitchFamily="18" charset="0"/>
                <a:cs typeface="Times New Roman" panose="02020603050405020304" pitchFamily="18" charset="0"/>
              </a:rPr>
              <a:t>► </a:t>
            </a:r>
            <a:r>
              <a:rPr lang="el-GR" dirty="0" smtClean="0">
                <a:latin typeface="Times New Roman" panose="02020603050405020304" pitchFamily="18" charset="0"/>
                <a:cs typeface="Times New Roman" panose="02020603050405020304" pitchFamily="18" charset="0"/>
              </a:rPr>
              <a:t>Υφίστανται, ωστόσο,  </a:t>
            </a:r>
            <a:r>
              <a:rPr lang="el-GR" dirty="0">
                <a:latin typeface="Times New Roman" panose="02020603050405020304" pitchFamily="18" charset="0"/>
                <a:cs typeface="Times New Roman" panose="02020603050405020304" pitchFamily="18" charset="0"/>
              </a:rPr>
              <a:t>και πιο «</a:t>
            </a:r>
            <a:r>
              <a:rPr lang="el-GR" dirty="0" err="1">
                <a:latin typeface="Times New Roman" panose="02020603050405020304" pitchFamily="18" charset="0"/>
                <a:cs typeface="Times New Roman" panose="02020603050405020304" pitchFamily="18" charset="0"/>
              </a:rPr>
              <a:t>υποκειμενικοποιημένες</a:t>
            </a:r>
            <a:r>
              <a:rPr lang="el-GR" dirty="0">
                <a:latin typeface="Times New Roman" panose="02020603050405020304" pitchFamily="18" charset="0"/>
                <a:cs typeface="Times New Roman" panose="02020603050405020304" pitchFamily="18" charset="0"/>
              </a:rPr>
              <a:t>» προσδοκίες των εργοδοτών σε σχέση με το είδος των δεξιοτήτων που προκρίνουν </a:t>
            </a:r>
            <a:r>
              <a:rPr lang="el-GR" dirty="0" smtClean="0">
                <a:latin typeface="Times New Roman" panose="02020603050405020304" pitchFamily="18" charset="0"/>
                <a:cs typeface="Times New Roman" panose="02020603050405020304" pitchFamily="18" charset="0"/>
              </a:rPr>
              <a:t>για τους εργαζόμενους. </a:t>
            </a:r>
            <a:endParaRPr lang="en-US" dirty="0" smtClean="0">
              <a:latin typeface="Times New Roman" panose="02020603050405020304" pitchFamily="18" charset="0"/>
              <a:cs typeface="Times New Roman" panose="02020603050405020304" pitchFamily="18" charset="0"/>
            </a:endParaRPr>
          </a:p>
          <a:p>
            <a:pPr algn="just"/>
            <a:r>
              <a:rPr lang="el-G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O</a:t>
            </a:r>
            <a:r>
              <a:rPr lang="el-GR" dirty="0" smtClean="0">
                <a:latin typeface="Times New Roman" panose="02020603050405020304" pitchFamily="18" charset="0"/>
                <a:cs typeface="Times New Roman" panose="02020603050405020304" pitchFamily="18" charset="0"/>
              </a:rPr>
              <a:t>ι «ήπιες </a:t>
            </a:r>
            <a:r>
              <a:rPr lang="el-GR" dirty="0">
                <a:latin typeface="Times New Roman" panose="02020603050405020304" pitchFamily="18" charset="0"/>
                <a:cs typeface="Times New Roman" panose="02020603050405020304" pitchFamily="18" charset="0"/>
              </a:rPr>
              <a:t>δεξιότητες» </a:t>
            </a:r>
            <a:r>
              <a:rPr lang="el-GR" dirty="0" smtClean="0">
                <a:latin typeface="Times New Roman" panose="02020603050405020304" pitchFamily="18" charset="0"/>
                <a:cs typeface="Times New Roman" panose="02020603050405020304" pitchFamily="18" charset="0"/>
              </a:rPr>
              <a:t>θεωρούνται ως καίριας σημασίας, α</a:t>
            </a:r>
            <a:r>
              <a:rPr lang="el-GR" dirty="0">
                <a:latin typeface="Times New Roman" panose="02020603050405020304" pitchFamily="18" charset="0"/>
                <a:cs typeface="Times New Roman" panose="02020603050405020304" pitchFamily="18" charset="0"/>
              </a:rPr>
              <a:t>) είτε διότι η επιχείρηση διαθέτει σε μικρότερο ή μεγαλύτερο βαθμό δραστηριότητες παροχής υπηρεσιών, β) είτε αυτή βασίζεται </a:t>
            </a:r>
            <a:r>
              <a:rPr lang="el-GR" dirty="0" smtClean="0">
                <a:latin typeface="Times New Roman" panose="02020603050405020304" pitchFamily="18" charset="0"/>
                <a:cs typeface="Times New Roman" panose="02020603050405020304" pitchFamily="18" charset="0"/>
              </a:rPr>
              <a:t>στη </a:t>
            </a:r>
            <a:r>
              <a:rPr lang="el-GR" dirty="0">
                <a:latin typeface="Times New Roman" panose="02020603050405020304" pitchFamily="18" charset="0"/>
                <a:cs typeface="Times New Roman" panose="02020603050405020304" pitchFamily="18" charset="0"/>
              </a:rPr>
              <a:t>συνεργασία ατόμων/ομάδων/τμημάτων, γ) είτε λόγω του </a:t>
            </a:r>
            <a:r>
              <a:rPr lang="el-GR" dirty="0" smtClean="0">
                <a:latin typeface="Times New Roman" panose="02020603050405020304" pitchFamily="18" charset="0"/>
                <a:cs typeface="Times New Roman" panose="02020603050405020304" pitchFamily="18" charset="0"/>
              </a:rPr>
              <a:t>ότι τις αντιλαμβάνεται ως </a:t>
            </a:r>
            <a:r>
              <a:rPr lang="el-GR" dirty="0">
                <a:latin typeface="Times New Roman" panose="02020603050405020304" pitchFamily="18" charset="0"/>
                <a:cs typeface="Times New Roman" panose="02020603050405020304" pitchFamily="18" charset="0"/>
              </a:rPr>
              <a:t>βασική παράμετρο για την ανταγωνιστικότητα της. </a:t>
            </a:r>
            <a:endParaRPr lang="el-GR" dirty="0" smtClean="0">
              <a:latin typeface="Times New Roman" panose="02020603050405020304" pitchFamily="18" charset="0"/>
              <a:cs typeface="Times New Roman" panose="02020603050405020304" pitchFamily="18" charset="0"/>
            </a:endParaRPr>
          </a:p>
          <a:p>
            <a:pPr algn="just"/>
            <a:r>
              <a:rPr lang="el-GR" dirty="0" smtClean="0">
                <a:latin typeface="Times New Roman" panose="02020603050405020304" pitchFamily="18" charset="0"/>
                <a:cs typeface="Times New Roman" panose="02020603050405020304" pitchFamily="18" charset="0"/>
              </a:rPr>
              <a:t>► Σε κάθε περίπτωση θεωρείται ότι </a:t>
            </a:r>
            <a:r>
              <a:rPr lang="el-GR" dirty="0">
                <a:latin typeface="Times New Roman" panose="02020603050405020304" pitchFamily="18" charset="0"/>
                <a:cs typeface="Times New Roman" panose="02020603050405020304" pitchFamily="18" charset="0"/>
              </a:rPr>
              <a:t>η ανάπτυξη ήπιων δεξιοτήτων </a:t>
            </a:r>
            <a:r>
              <a:rPr lang="el-GR" dirty="0" smtClean="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είναι εκείνο το στοιχείο που δημιουργεί </a:t>
            </a:r>
            <a:r>
              <a:rPr lang="el-GR" dirty="0" smtClean="0">
                <a:latin typeface="Times New Roman" panose="02020603050405020304" pitchFamily="18" charset="0"/>
                <a:cs typeface="Times New Roman" panose="02020603050405020304" pitchFamily="18" charset="0"/>
              </a:rPr>
              <a:t>ένα </a:t>
            </a:r>
            <a:r>
              <a:rPr lang="el-GR" dirty="0">
                <a:latin typeface="Times New Roman" panose="02020603050405020304" pitchFamily="18" charset="0"/>
                <a:cs typeface="Times New Roman" panose="02020603050405020304" pitchFamily="18" charset="0"/>
              </a:rPr>
              <a:t>πρόσθετο προσόν/μια πρόσθετη αξία για έναν εργαζόμενο.</a:t>
            </a:r>
          </a:p>
          <a:p>
            <a:pPr algn="just"/>
            <a:endParaRPr lang="el-GR" dirty="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3842428D-0812-44E2-9FBD-553AB4E1DE8E}" type="slidenum">
              <a:rPr lang="el-GR" smtClean="0"/>
              <a:pPr/>
              <a:t>16</a:t>
            </a:fld>
            <a:endParaRPr lang="el-GR" dirty="0"/>
          </a:p>
        </p:txBody>
      </p:sp>
    </p:spTree>
    <p:extLst>
      <p:ext uri="{BB962C8B-B14F-4D97-AF65-F5344CB8AC3E}">
        <p14:creationId xmlns:p14="http://schemas.microsoft.com/office/powerpoint/2010/main" val="3209822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latin typeface="Times New Roman" panose="02020603050405020304" pitchFamily="18" charset="0"/>
                <a:cs typeface="Times New Roman" panose="02020603050405020304" pitchFamily="18" charset="0"/>
              </a:rPr>
              <a:t>Δυσκολία ανεύρεσης κατάλληλων υποψηφίων</a:t>
            </a:r>
          </a:p>
        </p:txBody>
      </p:sp>
      <p:sp>
        <p:nvSpPr>
          <p:cNvPr id="3" name="Θέση περιεχομένου 2"/>
          <p:cNvSpPr>
            <a:spLocks noGrp="1"/>
          </p:cNvSpPr>
          <p:nvPr>
            <p:ph idx="1"/>
          </p:nvPr>
        </p:nvSpPr>
        <p:spPr/>
        <p:txBody>
          <a:bodyPr/>
          <a:lstStyle/>
          <a:p>
            <a:pPr algn="just"/>
            <a:r>
              <a:rPr lang="el-GR" dirty="0">
                <a:latin typeface="Times New Roman" panose="02020603050405020304" pitchFamily="18" charset="0"/>
                <a:cs typeface="Times New Roman" panose="02020603050405020304" pitchFamily="18" charset="0"/>
              </a:rPr>
              <a:t>► </a:t>
            </a:r>
            <a:r>
              <a:rPr lang="el-GR" dirty="0" smtClean="0">
                <a:latin typeface="Times New Roman" panose="02020603050405020304" pitchFamily="18" charset="0"/>
                <a:cs typeface="Times New Roman" panose="02020603050405020304" pitchFamily="18" charset="0"/>
              </a:rPr>
              <a:t>Αυτό </a:t>
            </a:r>
            <a:r>
              <a:rPr lang="el-GR" dirty="0">
                <a:latin typeface="Times New Roman" panose="02020603050405020304" pitchFamily="18" charset="0"/>
                <a:cs typeface="Times New Roman" panose="02020603050405020304" pitchFamily="18" charset="0"/>
              </a:rPr>
              <a:t>που προκύπτει μέσα από τις αναφορές των συνεντευξιαζόμενων, είναι μια δυσκολία να βρουν υποψηφίους με το κατάλληλο μίγμα/κεφάλαιο δεξιοτήτων που απαιτείται για τη δική τους επιχείρηση, για το δικό τους αντικείμενο εργασίας. </a:t>
            </a:r>
            <a:endParaRPr lang="el-GR" dirty="0" smtClean="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 </a:t>
            </a:r>
            <a:r>
              <a:rPr lang="el-GR" dirty="0" smtClean="0">
                <a:latin typeface="Times New Roman" panose="02020603050405020304" pitchFamily="18" charset="0"/>
                <a:cs typeface="Times New Roman" panose="02020603050405020304" pitchFamily="18" charset="0"/>
              </a:rPr>
              <a:t>Ελλείψει </a:t>
            </a:r>
            <a:r>
              <a:rPr lang="el-GR" dirty="0">
                <a:latin typeface="Times New Roman" panose="02020603050405020304" pitchFamily="18" charset="0"/>
                <a:cs typeface="Times New Roman" panose="02020603050405020304" pitchFamily="18" charset="0"/>
              </a:rPr>
              <a:t>αυτών, συχνά οι </a:t>
            </a:r>
            <a:r>
              <a:rPr lang="el-GR" dirty="0" smtClean="0">
                <a:latin typeface="Times New Roman" panose="02020603050405020304" pitchFamily="18" charset="0"/>
                <a:cs typeface="Times New Roman" panose="02020603050405020304" pitchFamily="18" charset="0"/>
              </a:rPr>
              <a:t>εργοδότες αναλαμβάνουν </a:t>
            </a:r>
            <a:r>
              <a:rPr lang="el-GR" dirty="0">
                <a:latin typeface="Times New Roman" panose="02020603050405020304" pitchFamily="18" charset="0"/>
                <a:cs typeface="Times New Roman" panose="02020603050405020304" pitchFamily="18" charset="0"/>
              </a:rPr>
              <a:t>το κόστος κατάρτισης των </a:t>
            </a:r>
            <a:r>
              <a:rPr lang="el-GR" dirty="0" smtClean="0">
                <a:latin typeface="Times New Roman" panose="02020603050405020304" pitchFamily="18" charset="0"/>
                <a:cs typeface="Times New Roman" panose="02020603050405020304" pitchFamily="18" charset="0"/>
              </a:rPr>
              <a:t>εργαζομένων, </a:t>
            </a:r>
            <a:r>
              <a:rPr lang="el-GR" dirty="0">
                <a:latin typeface="Times New Roman" panose="02020603050405020304" pitchFamily="18" charset="0"/>
                <a:cs typeface="Times New Roman" panose="02020603050405020304" pitchFamily="18" charset="0"/>
              </a:rPr>
              <a:t>έτσι ώστε μετά από κάποιο διάστημα να διαθέτουν τα προσόντα που οι ίδιοι αναζητούν και χρειάζονται στις επιχειρήσεις τους.  </a:t>
            </a:r>
          </a:p>
          <a:p>
            <a:endParaRPr lang="el-GR" dirty="0"/>
          </a:p>
        </p:txBody>
      </p:sp>
      <p:sp>
        <p:nvSpPr>
          <p:cNvPr id="4" name="Θέση αριθμού διαφάνειας 3"/>
          <p:cNvSpPr>
            <a:spLocks noGrp="1"/>
          </p:cNvSpPr>
          <p:nvPr>
            <p:ph type="sldNum" sz="quarter" idx="12"/>
          </p:nvPr>
        </p:nvSpPr>
        <p:spPr/>
        <p:txBody>
          <a:bodyPr/>
          <a:lstStyle/>
          <a:p>
            <a:fld id="{3842428D-0812-44E2-9FBD-553AB4E1DE8E}" type="slidenum">
              <a:rPr lang="el-GR" smtClean="0"/>
              <a:pPr/>
              <a:t>17</a:t>
            </a:fld>
            <a:endParaRPr lang="el-GR" dirty="0"/>
          </a:p>
        </p:txBody>
      </p:sp>
    </p:spTree>
    <p:extLst>
      <p:ext uri="{BB962C8B-B14F-4D97-AF65-F5344CB8AC3E}">
        <p14:creationId xmlns:p14="http://schemas.microsoft.com/office/powerpoint/2010/main" val="81572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latin typeface="Times New Roman" panose="02020603050405020304" pitchFamily="18" charset="0"/>
                <a:cs typeface="Times New Roman" panose="02020603050405020304" pitchFamily="18" charset="0"/>
              </a:rPr>
              <a:t>Κρίσιμες δεξιότητες</a:t>
            </a:r>
            <a:endParaRPr lang="el-GR"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p:txBody>
          <a:bodyPr/>
          <a:lstStyle/>
          <a:p>
            <a:endParaRPr lang="el-GR" dirty="0" smtClean="0"/>
          </a:p>
          <a:p>
            <a:endParaRPr lang="el-GR" dirty="0"/>
          </a:p>
          <a:p>
            <a:pPr algn="just"/>
            <a:r>
              <a:rPr lang="el-GR" dirty="0">
                <a:latin typeface="Times New Roman" panose="02020603050405020304" pitchFamily="18" charset="0"/>
                <a:cs typeface="Times New Roman" panose="02020603050405020304" pitchFamily="18" charset="0"/>
              </a:rPr>
              <a:t>► </a:t>
            </a:r>
            <a:r>
              <a:rPr lang="el-GR" dirty="0" smtClean="0">
                <a:latin typeface="Times New Roman" panose="02020603050405020304" pitchFamily="18" charset="0"/>
                <a:cs typeface="Times New Roman" panose="02020603050405020304" pitchFamily="18" charset="0"/>
              </a:rPr>
              <a:t>Ως κρίσιμες  </a:t>
            </a:r>
            <a:r>
              <a:rPr lang="el-GR" dirty="0">
                <a:latin typeface="Times New Roman" panose="02020603050405020304" pitchFamily="18" charset="0"/>
                <a:cs typeface="Times New Roman" panose="02020603050405020304" pitchFamily="18" charset="0"/>
              </a:rPr>
              <a:t>δεξιότητες που απαιτούνται από τους εργοδότες για </a:t>
            </a:r>
            <a:r>
              <a:rPr lang="el-GR" dirty="0" smtClean="0">
                <a:latin typeface="Times New Roman" panose="02020603050405020304" pitchFamily="18" charset="0"/>
                <a:cs typeface="Times New Roman" panose="02020603050405020304" pitchFamily="18" charset="0"/>
              </a:rPr>
              <a:t>τη </a:t>
            </a:r>
            <a:r>
              <a:rPr lang="el-GR" dirty="0">
                <a:latin typeface="Times New Roman" panose="02020603050405020304" pitchFamily="18" charset="0"/>
                <a:cs typeface="Times New Roman" panose="02020603050405020304" pitchFamily="18" charset="0"/>
              </a:rPr>
              <a:t>λειτουργία και την ανταγωνιστικότητα της επιχείρησής τους, </a:t>
            </a:r>
            <a:r>
              <a:rPr lang="el-GR" dirty="0" smtClean="0">
                <a:latin typeface="Times New Roman" panose="02020603050405020304" pitchFamily="18" charset="0"/>
                <a:cs typeface="Times New Roman" panose="02020603050405020304" pitchFamily="18" charset="0"/>
              </a:rPr>
              <a:t>προκρίνεται ένας συνδυασμός «σκληρών» και «ήπιων» δεξιοτήτων, όπως  η γνώση </a:t>
            </a:r>
            <a:r>
              <a:rPr lang="el-GR" dirty="0">
                <a:latin typeface="Times New Roman" panose="02020603050405020304" pitchFamily="18" charset="0"/>
                <a:cs typeface="Times New Roman" panose="02020603050405020304" pitchFamily="18" charset="0"/>
              </a:rPr>
              <a:t>ξένων γλωσσών, </a:t>
            </a:r>
            <a:r>
              <a:rPr lang="el-GR" dirty="0" smtClean="0">
                <a:latin typeface="Times New Roman" panose="02020603050405020304" pitchFamily="18" charset="0"/>
                <a:cs typeface="Times New Roman" panose="02020603050405020304" pitchFamily="18" charset="0"/>
              </a:rPr>
              <a:t>οι </a:t>
            </a:r>
            <a:r>
              <a:rPr lang="el-GR" dirty="0">
                <a:latin typeface="Times New Roman" panose="02020603050405020304" pitchFamily="18" charset="0"/>
                <a:cs typeface="Times New Roman" panose="02020603050405020304" pitchFamily="18" charset="0"/>
              </a:rPr>
              <a:t>επικοινωνιακές δεξιότητες, </a:t>
            </a:r>
            <a:r>
              <a:rPr lang="el-GR" dirty="0" smtClean="0">
                <a:latin typeface="Times New Roman" panose="02020603050405020304" pitchFamily="18" charset="0"/>
                <a:cs typeface="Times New Roman" panose="02020603050405020304" pitchFamily="18" charset="0"/>
              </a:rPr>
              <a:t>ο επαγγελματισμός, η </a:t>
            </a:r>
            <a:r>
              <a:rPr lang="el-GR" dirty="0">
                <a:latin typeface="Times New Roman" panose="02020603050405020304" pitchFamily="18" charset="0"/>
                <a:cs typeface="Times New Roman" panose="02020603050405020304" pitchFamily="18" charset="0"/>
              </a:rPr>
              <a:t>ευθυγράμμιση με τις αξίες της </a:t>
            </a:r>
            <a:r>
              <a:rPr lang="el-GR" dirty="0" smtClean="0">
                <a:latin typeface="Times New Roman" panose="02020603050405020304" pitchFamily="18" charset="0"/>
                <a:cs typeface="Times New Roman" panose="02020603050405020304" pitchFamily="18" charset="0"/>
              </a:rPr>
              <a:t>επιχείρησης (</a:t>
            </a:r>
            <a:r>
              <a:rPr lang="en-US" dirty="0" err="1" smtClean="0">
                <a:latin typeface="Times New Roman" panose="02020603050405020304" pitchFamily="18" charset="0"/>
                <a:cs typeface="Times New Roman" panose="02020603050405020304" pitchFamily="18" charset="0"/>
              </a:rPr>
              <a:t>AGILity</a:t>
            </a:r>
            <a:r>
              <a:rPr lang="en-US" dirty="0" smtClean="0">
                <a:latin typeface="Times New Roman" panose="02020603050405020304" pitchFamily="18" charset="0"/>
                <a:cs typeface="Times New Roman" panose="02020603050405020304" pitchFamily="18" charset="0"/>
              </a:rPr>
              <a:t>)</a:t>
            </a:r>
            <a:r>
              <a:rPr lang="el-GR" dirty="0" smtClean="0">
                <a:latin typeface="Times New Roman" panose="02020603050405020304" pitchFamily="18" charset="0"/>
                <a:cs typeface="Times New Roman" panose="02020603050405020304" pitchFamily="18" charset="0"/>
              </a:rPr>
              <a:t>, η </a:t>
            </a:r>
            <a:r>
              <a:rPr lang="el-GR" dirty="0" err="1" smtClean="0">
                <a:latin typeface="Times New Roman" panose="02020603050405020304" pitchFamily="18" charset="0"/>
                <a:cs typeface="Times New Roman" panose="02020603050405020304" pitchFamily="18" charset="0"/>
              </a:rPr>
              <a:t>ομαδοσυνεργατικότητα</a:t>
            </a:r>
            <a:r>
              <a:rPr lang="el-GR" dirty="0" smtClean="0">
                <a:latin typeface="Times New Roman" panose="02020603050405020304" pitchFamily="18" charset="0"/>
                <a:cs typeface="Times New Roman" panose="02020603050405020304" pitchFamily="18" charset="0"/>
              </a:rPr>
              <a:t>.</a:t>
            </a:r>
          </a:p>
          <a:p>
            <a:endParaRPr lang="el-GR" dirty="0"/>
          </a:p>
          <a:p>
            <a:r>
              <a:rPr lang="el-GR" dirty="0" smtClean="0"/>
              <a:t> </a:t>
            </a:r>
            <a:endParaRPr lang="el-GR" dirty="0"/>
          </a:p>
        </p:txBody>
      </p:sp>
      <p:sp>
        <p:nvSpPr>
          <p:cNvPr id="4" name="Θέση αριθμού διαφάνειας 3"/>
          <p:cNvSpPr>
            <a:spLocks noGrp="1"/>
          </p:cNvSpPr>
          <p:nvPr>
            <p:ph type="sldNum" sz="quarter" idx="12"/>
          </p:nvPr>
        </p:nvSpPr>
        <p:spPr/>
        <p:txBody>
          <a:bodyPr/>
          <a:lstStyle/>
          <a:p>
            <a:fld id="{3842428D-0812-44E2-9FBD-553AB4E1DE8E}" type="slidenum">
              <a:rPr lang="el-GR" smtClean="0"/>
              <a:pPr/>
              <a:t>18</a:t>
            </a:fld>
            <a:endParaRPr lang="el-GR" dirty="0"/>
          </a:p>
        </p:txBody>
      </p:sp>
    </p:spTree>
    <p:extLst>
      <p:ext uri="{BB962C8B-B14F-4D97-AF65-F5344CB8AC3E}">
        <p14:creationId xmlns:p14="http://schemas.microsoft.com/office/powerpoint/2010/main" val="3829130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a:latin typeface="Times New Roman" panose="02020603050405020304" pitchFamily="18" charset="0"/>
                <a:cs typeface="Times New Roman" panose="02020603050405020304" pitchFamily="18" charset="0"/>
              </a:rPr>
              <a:t>Εννοιολογική ταξινόμηση των «ήπιων» δεξιοτήτων από τους εργοδότες</a:t>
            </a:r>
            <a:r>
              <a:rPr lang="el-GR" dirty="0"/>
              <a:t/>
            </a:r>
            <a:br>
              <a:rPr lang="el-GR" dirty="0"/>
            </a:br>
            <a:endParaRPr lang="el-GR" dirty="0"/>
          </a:p>
        </p:txBody>
      </p:sp>
      <p:pic>
        <p:nvPicPr>
          <p:cNvPr id="5" name="Θέση περιεχομένου 4"/>
          <p:cNvPicPr>
            <a:picLocks noGrp="1" noChangeAspect="1"/>
          </p:cNvPicPr>
          <p:nvPr>
            <p:ph idx="1"/>
          </p:nvPr>
        </p:nvPicPr>
        <p:blipFill>
          <a:blip r:embed="rId2"/>
          <a:stretch>
            <a:fillRect/>
          </a:stretch>
        </p:blipFill>
        <p:spPr>
          <a:xfrm>
            <a:off x="3470996" y="1565030"/>
            <a:ext cx="8072276" cy="4888523"/>
          </a:xfrm>
          <a:prstGeom prst="rect">
            <a:avLst/>
          </a:prstGeom>
        </p:spPr>
      </p:pic>
      <p:sp>
        <p:nvSpPr>
          <p:cNvPr id="4" name="Θέση αριθμού διαφάνειας 3"/>
          <p:cNvSpPr>
            <a:spLocks noGrp="1"/>
          </p:cNvSpPr>
          <p:nvPr>
            <p:ph type="sldNum" sz="quarter" idx="12"/>
          </p:nvPr>
        </p:nvSpPr>
        <p:spPr/>
        <p:txBody>
          <a:bodyPr/>
          <a:lstStyle/>
          <a:p>
            <a:fld id="{3842428D-0812-44E2-9FBD-553AB4E1DE8E}" type="slidenum">
              <a:rPr lang="el-GR" smtClean="0"/>
              <a:pPr/>
              <a:t>19</a:t>
            </a:fld>
            <a:endParaRPr lang="el-GR" dirty="0"/>
          </a:p>
        </p:txBody>
      </p:sp>
    </p:spTree>
    <p:extLst>
      <p:ext uri="{BB962C8B-B14F-4D97-AF65-F5344CB8AC3E}">
        <p14:creationId xmlns:p14="http://schemas.microsoft.com/office/powerpoint/2010/main" val="2546506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stretch>
            <a:fillRect/>
          </a:stretch>
        </p:blipFill>
        <p:spPr>
          <a:xfrm>
            <a:off x="4193931" y="1955934"/>
            <a:ext cx="7299874" cy="4073925"/>
          </a:xfrm>
          <a:prstGeom prst="rect">
            <a:avLst/>
          </a:prstGeom>
        </p:spPr>
      </p:pic>
    </p:spTree>
    <p:extLst>
      <p:ext uri="{BB962C8B-B14F-4D97-AF65-F5344CB8AC3E}">
        <p14:creationId xmlns:p14="http://schemas.microsoft.com/office/powerpoint/2010/main" val="1188452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latin typeface="Times New Roman" panose="02020603050405020304" pitchFamily="18" charset="0"/>
                <a:cs typeface="Times New Roman" panose="02020603050405020304" pitchFamily="18" charset="0"/>
              </a:rPr>
              <a:t>Δυσκολία </a:t>
            </a:r>
            <a:r>
              <a:rPr lang="el-GR" dirty="0">
                <a:latin typeface="Times New Roman" panose="02020603050405020304" pitchFamily="18" charset="0"/>
                <a:cs typeface="Times New Roman" panose="02020603050405020304" pitchFamily="18" charset="0"/>
              </a:rPr>
              <a:t>κάλυψης </a:t>
            </a:r>
            <a:r>
              <a:rPr lang="el-GR" dirty="0" smtClean="0">
                <a:latin typeface="Times New Roman" panose="02020603050405020304" pitchFamily="18" charset="0"/>
                <a:cs typeface="Times New Roman" panose="02020603050405020304" pitchFamily="18" charset="0"/>
              </a:rPr>
              <a:t>θέσεων εργασίας</a:t>
            </a:r>
            <a:endParaRPr lang="el-GR"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p:txBody>
          <a:bodyPr/>
          <a:lstStyle/>
          <a:p>
            <a:pPr algn="just"/>
            <a:r>
              <a:rPr lang="el-GR" dirty="0">
                <a:latin typeface="Times New Roman" panose="02020603050405020304" pitchFamily="18" charset="0"/>
                <a:cs typeface="Times New Roman" panose="02020603050405020304" pitchFamily="18" charset="0"/>
              </a:rPr>
              <a:t>► </a:t>
            </a:r>
            <a:r>
              <a:rPr lang="el-GR" dirty="0" smtClean="0">
                <a:latin typeface="Times New Roman" panose="02020603050405020304" pitchFamily="18" charset="0"/>
                <a:cs typeface="Times New Roman" panose="02020603050405020304" pitchFamily="18" charset="0"/>
              </a:rPr>
              <a:t>Οι εργοδότες </a:t>
            </a:r>
            <a:r>
              <a:rPr lang="el-GR" dirty="0">
                <a:latin typeface="Times New Roman" panose="02020603050405020304" pitchFamily="18" charset="0"/>
                <a:cs typeface="Times New Roman" panose="02020603050405020304" pitchFamily="18" charset="0"/>
              </a:rPr>
              <a:t>αναφέρονται σε ένα γενικότερο έλλειμα δεξιοτήτων και σε μια δυσκολία κάλυψης των κενών θέσεων εργασίας, και αυτό αφορά ακόμη και εκείνες τις επιχειρήσεις που δεν διαθέτουν κενές θέσεις εργασίας </a:t>
            </a:r>
            <a:r>
              <a:rPr lang="el-GR" dirty="0" smtClean="0">
                <a:latin typeface="Times New Roman" panose="02020603050405020304" pitchFamily="18" charset="0"/>
                <a:cs typeface="Times New Roman" panose="02020603050405020304" pitchFamily="18" charset="0"/>
              </a:rPr>
              <a:t>την περίοδο της έρευνας. </a:t>
            </a:r>
          </a:p>
          <a:p>
            <a:pPr algn="just"/>
            <a:r>
              <a:rPr lang="el-GR" dirty="0">
                <a:latin typeface="Times New Roman" panose="02020603050405020304" pitchFamily="18" charset="0"/>
                <a:cs typeface="Times New Roman" panose="02020603050405020304" pitchFamily="18" charset="0"/>
              </a:rPr>
              <a:t>► </a:t>
            </a:r>
            <a:r>
              <a:rPr lang="el-GR" dirty="0" smtClean="0">
                <a:latin typeface="Times New Roman" panose="02020603050405020304" pitchFamily="18" charset="0"/>
                <a:cs typeface="Times New Roman" panose="02020603050405020304" pitchFamily="18" charset="0"/>
              </a:rPr>
              <a:t>Αυτή </a:t>
            </a:r>
            <a:r>
              <a:rPr lang="el-GR" dirty="0">
                <a:latin typeface="Times New Roman" panose="02020603050405020304" pitchFamily="18" charset="0"/>
                <a:cs typeface="Times New Roman" panose="02020603050405020304" pitchFamily="18" charset="0"/>
              </a:rPr>
              <a:t>η δυσκολία προκύπτει από ένα συνδυασμό παραγόντων </a:t>
            </a:r>
            <a:r>
              <a:rPr lang="el-GR" dirty="0" smtClean="0">
                <a:latin typeface="Times New Roman" panose="02020603050405020304" pitchFamily="18" charset="0"/>
                <a:cs typeface="Times New Roman" panose="02020603050405020304" pitchFamily="18" charset="0"/>
              </a:rPr>
              <a:t>που, είτε </a:t>
            </a:r>
            <a:r>
              <a:rPr lang="el-GR" dirty="0">
                <a:latin typeface="Times New Roman" panose="02020603050405020304" pitchFamily="18" charset="0"/>
                <a:cs typeface="Times New Roman" panose="02020603050405020304" pitchFamily="18" charset="0"/>
              </a:rPr>
              <a:t>αφορούν ευρύτερες τάσεις που επηρεάζουν την σχετική προσφορά ή έλλειψη δεξιοτήτων στην αγορά </a:t>
            </a:r>
            <a:r>
              <a:rPr lang="el-GR" dirty="0" smtClean="0">
                <a:latin typeface="Times New Roman" panose="02020603050405020304" pitchFamily="18" charset="0"/>
                <a:cs typeface="Times New Roman" panose="02020603050405020304" pitchFamily="18" charset="0"/>
              </a:rPr>
              <a:t>εργασίας, είτε </a:t>
            </a:r>
            <a:r>
              <a:rPr lang="el-GR" dirty="0">
                <a:latin typeface="Times New Roman" panose="02020603050405020304" pitchFamily="18" charset="0"/>
                <a:cs typeface="Times New Roman" panose="02020603050405020304" pitchFamily="18" charset="0"/>
              </a:rPr>
              <a:t>σχετίζονται κυρίως με το ποιες δεξιότητες και ικανότητες οι ίδιοι οι εργοδότες θεωρούν ως σημαντικές ή κρίσιμες για τη λειτουργία της επιχείρησης τους.</a:t>
            </a:r>
          </a:p>
        </p:txBody>
      </p:sp>
      <p:sp>
        <p:nvSpPr>
          <p:cNvPr id="4" name="Θέση αριθμού διαφάνειας 3"/>
          <p:cNvSpPr>
            <a:spLocks noGrp="1"/>
          </p:cNvSpPr>
          <p:nvPr>
            <p:ph type="sldNum" sz="quarter" idx="12"/>
          </p:nvPr>
        </p:nvSpPr>
        <p:spPr/>
        <p:txBody>
          <a:bodyPr/>
          <a:lstStyle/>
          <a:p>
            <a:fld id="{3842428D-0812-44E2-9FBD-553AB4E1DE8E}" type="slidenum">
              <a:rPr lang="el-GR" smtClean="0"/>
              <a:pPr/>
              <a:t>20</a:t>
            </a:fld>
            <a:endParaRPr lang="el-GR" dirty="0"/>
          </a:p>
        </p:txBody>
      </p:sp>
    </p:spTree>
    <p:extLst>
      <p:ext uri="{BB962C8B-B14F-4D97-AF65-F5344CB8AC3E}">
        <p14:creationId xmlns:p14="http://schemas.microsoft.com/office/powerpoint/2010/main" val="3456479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latin typeface="Times New Roman" panose="02020603050405020304" pitchFamily="18" charset="0"/>
                <a:cs typeface="Times New Roman" panose="02020603050405020304" pitchFamily="18" charset="0"/>
              </a:rPr>
              <a:t>Αναντιστοιχία </a:t>
            </a:r>
            <a:r>
              <a:rPr lang="el-GR" dirty="0" smtClean="0">
                <a:latin typeface="Times New Roman" panose="02020603050405020304" pitchFamily="18" charset="0"/>
                <a:cs typeface="Times New Roman" panose="02020603050405020304" pitchFamily="18" charset="0"/>
              </a:rPr>
              <a:t>δεξιοτήτων (1);</a:t>
            </a:r>
            <a:endParaRPr lang="el-GR"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p:txBody>
          <a:bodyPr/>
          <a:lstStyle/>
          <a:p>
            <a:pPr algn="just"/>
            <a:r>
              <a:rPr lang="el-GR" dirty="0">
                <a:latin typeface="Times New Roman" panose="02020603050405020304" pitchFamily="18" charset="0"/>
                <a:cs typeface="Times New Roman" panose="02020603050405020304" pitchFamily="18" charset="0"/>
              </a:rPr>
              <a:t>► </a:t>
            </a:r>
            <a:r>
              <a:rPr lang="el-GR" dirty="0" smtClean="0">
                <a:latin typeface="Times New Roman" panose="02020603050405020304" pitchFamily="18" charset="0"/>
                <a:cs typeface="Times New Roman" panose="02020603050405020304" pitchFamily="18" charset="0"/>
              </a:rPr>
              <a:t>Γενικότερα</a:t>
            </a:r>
            <a:r>
              <a:rPr lang="el-GR" dirty="0">
                <a:latin typeface="Times New Roman" panose="02020603050405020304" pitchFamily="18" charset="0"/>
                <a:cs typeface="Times New Roman" panose="02020603050405020304" pitchFamily="18" charset="0"/>
              </a:rPr>
              <a:t>, θεωρούν ότι υπάρχει αναντιστοιχία ή και έλλειψη δεξιοτήτων στην ελληνική αγορά εργασίας την οποία αποδίδουν σε διάφορους παράγοντες,  μεταξύ αυτών η αδυναμία του εκπαιδευτικού συστήματος -ειδικά της τριτοβάθμιας ή </a:t>
            </a:r>
            <a:r>
              <a:rPr lang="el-GR" dirty="0" err="1">
                <a:latin typeface="Times New Roman" panose="02020603050405020304" pitchFamily="18" charset="0"/>
                <a:cs typeface="Times New Roman" panose="02020603050405020304" pitchFamily="18" charset="0"/>
              </a:rPr>
              <a:t>μεταλυκειακής</a:t>
            </a:r>
            <a:r>
              <a:rPr lang="el-GR" dirty="0">
                <a:latin typeface="Times New Roman" panose="02020603050405020304" pitchFamily="18" charset="0"/>
                <a:cs typeface="Times New Roman" panose="02020603050405020304" pitchFamily="18" charset="0"/>
              </a:rPr>
              <a:t> εκπαίδευσης – να παρακολουθήσει τις αλλαγές (στα επαγγέλματα, στις ειδικότητες, στην τεχνολογία</a:t>
            </a:r>
            <a:r>
              <a:rPr lang="el-GR" dirty="0" smtClean="0">
                <a:latin typeface="Times New Roman" panose="02020603050405020304" pitchFamily="18" charset="0"/>
                <a:cs typeface="Times New Roman" panose="02020603050405020304" pitchFamily="18" charset="0"/>
              </a:rPr>
              <a:t>).</a:t>
            </a:r>
          </a:p>
          <a:p>
            <a:pPr algn="just"/>
            <a:endParaRPr lang="el-GR"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 </a:t>
            </a:r>
            <a:r>
              <a:rPr lang="el-GR" dirty="0" smtClean="0">
                <a:latin typeface="Times New Roman" panose="02020603050405020304" pitchFamily="18" charset="0"/>
                <a:cs typeface="Times New Roman" panose="02020603050405020304" pitchFamily="18" charset="0"/>
              </a:rPr>
              <a:t>Ζητώνται </a:t>
            </a:r>
            <a:r>
              <a:rPr lang="el-GR" dirty="0">
                <a:latin typeface="Times New Roman" panose="02020603050405020304" pitchFamily="18" charset="0"/>
                <a:cs typeface="Times New Roman" panose="02020603050405020304" pitchFamily="18" charset="0"/>
              </a:rPr>
              <a:t>επίσης εξειδικευμένες δεξιότητες που οι εργαζόμενοι δεν διαθέτουν (επί παραδείγματι κλάδος παροχής υπηρεσιών υγείας</a:t>
            </a:r>
            <a:r>
              <a:rPr lang="el-GR" dirty="0" smtClean="0">
                <a:latin typeface="Times New Roman" panose="02020603050405020304" pitchFamily="18" charset="0"/>
                <a:cs typeface="Times New Roman" panose="02020603050405020304" pitchFamily="18" charset="0"/>
              </a:rPr>
              <a:t>).</a:t>
            </a:r>
            <a:endParaRPr lang="el-GR" dirty="0">
              <a:latin typeface="Times New Roman" panose="02020603050405020304" pitchFamily="18"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12"/>
          </p:nvPr>
        </p:nvSpPr>
        <p:spPr/>
        <p:txBody>
          <a:bodyPr/>
          <a:lstStyle/>
          <a:p>
            <a:fld id="{3842428D-0812-44E2-9FBD-553AB4E1DE8E}" type="slidenum">
              <a:rPr lang="el-GR" smtClean="0"/>
              <a:pPr/>
              <a:t>21</a:t>
            </a:fld>
            <a:endParaRPr lang="el-GR" dirty="0"/>
          </a:p>
        </p:txBody>
      </p:sp>
    </p:spTree>
    <p:extLst>
      <p:ext uri="{BB962C8B-B14F-4D97-AF65-F5344CB8AC3E}">
        <p14:creationId xmlns:p14="http://schemas.microsoft.com/office/powerpoint/2010/main" val="2597789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latin typeface="Times New Roman" panose="02020603050405020304" pitchFamily="18" charset="0"/>
                <a:cs typeface="Times New Roman" panose="02020603050405020304" pitchFamily="18" charset="0"/>
              </a:rPr>
              <a:t>Αναντιστοιχία δεξιοτήτων </a:t>
            </a:r>
            <a:r>
              <a:rPr lang="el-GR" dirty="0" smtClean="0">
                <a:latin typeface="Times New Roman" panose="02020603050405020304" pitchFamily="18" charset="0"/>
                <a:cs typeface="Times New Roman" panose="02020603050405020304" pitchFamily="18" charset="0"/>
              </a:rPr>
              <a:t>(2);</a:t>
            </a:r>
            <a:endParaRPr lang="el-GR"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p:txBody>
          <a:bodyPr/>
          <a:lstStyle/>
          <a:p>
            <a:pPr algn="just"/>
            <a:r>
              <a:rPr lang="el-GR" dirty="0">
                <a:latin typeface="Times New Roman" panose="02020603050405020304" pitchFamily="18" charset="0"/>
                <a:cs typeface="Times New Roman" panose="02020603050405020304" pitchFamily="18" charset="0"/>
              </a:rPr>
              <a:t>► </a:t>
            </a:r>
            <a:r>
              <a:rPr lang="el-GR" dirty="0" smtClean="0">
                <a:latin typeface="Times New Roman" panose="02020603050405020304" pitchFamily="18" charset="0"/>
                <a:cs typeface="Times New Roman" panose="02020603050405020304" pitchFamily="18" charset="0"/>
              </a:rPr>
              <a:t>Άλλοι</a:t>
            </a:r>
            <a:r>
              <a:rPr lang="el-GR" dirty="0">
                <a:latin typeface="Times New Roman" panose="02020603050405020304" pitchFamily="18" charset="0"/>
                <a:cs typeface="Times New Roman" panose="02020603050405020304" pitchFamily="18" charset="0"/>
              </a:rPr>
              <a:t>, ωστόσο, δήλωσαν ότι δεν </a:t>
            </a:r>
            <a:r>
              <a:rPr lang="el-GR">
                <a:latin typeface="Times New Roman" panose="02020603050405020304" pitchFamily="18" charset="0"/>
                <a:cs typeface="Times New Roman" panose="02020603050405020304" pitchFamily="18" charset="0"/>
              </a:rPr>
              <a:t>υπάρχει </a:t>
            </a:r>
            <a:r>
              <a:rPr lang="el-GR" smtClean="0">
                <a:latin typeface="Times New Roman" panose="02020603050405020304" pitchFamily="18" charset="0"/>
                <a:cs typeface="Times New Roman" panose="02020603050405020304" pitchFamily="18" charset="0"/>
              </a:rPr>
              <a:t>αναντιστοιχία, </a:t>
            </a:r>
            <a:r>
              <a:rPr lang="el-GR" dirty="0">
                <a:latin typeface="Times New Roman" panose="02020603050405020304" pitchFamily="18" charset="0"/>
                <a:cs typeface="Times New Roman" panose="02020603050405020304" pitchFamily="18" charset="0"/>
              </a:rPr>
              <a:t>καθώς οι δεξιότητες που ζητούν είναι τεχνικές σχετιζόμενες με το επάγγελμα και πρακτικές δεξιότητες καθημερινής φύσεως (λ.χ. κλάδος τουρισμού).</a:t>
            </a:r>
          </a:p>
          <a:p>
            <a:pPr algn="just"/>
            <a:endParaRPr lang="el-GR"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 </a:t>
            </a:r>
            <a:r>
              <a:rPr lang="el-GR" dirty="0" smtClean="0">
                <a:latin typeface="Times New Roman" panose="02020603050405020304" pitchFamily="18" charset="0"/>
                <a:cs typeface="Times New Roman" panose="02020603050405020304" pitchFamily="18" charset="0"/>
              </a:rPr>
              <a:t>Επισημαίνεται </a:t>
            </a:r>
            <a:r>
              <a:rPr lang="el-GR" dirty="0">
                <a:latin typeface="Times New Roman" panose="02020603050405020304" pitchFamily="18" charset="0"/>
                <a:cs typeface="Times New Roman" panose="02020603050405020304" pitchFamily="18" charset="0"/>
              </a:rPr>
              <a:t>επίσης μια μεταστροφή στις αξίες της νέας γενιάς, η οποία σηματοδοτεί μια ευρύτερη αλλαγή στα πρότυπα και κριτήρια σχετικά με την επιλογή εργασίας. </a:t>
            </a:r>
          </a:p>
          <a:p>
            <a:endParaRPr lang="el-GR" dirty="0"/>
          </a:p>
        </p:txBody>
      </p:sp>
      <p:sp>
        <p:nvSpPr>
          <p:cNvPr id="4" name="Θέση αριθμού διαφάνειας 3"/>
          <p:cNvSpPr>
            <a:spLocks noGrp="1"/>
          </p:cNvSpPr>
          <p:nvPr>
            <p:ph type="sldNum" sz="quarter" idx="12"/>
          </p:nvPr>
        </p:nvSpPr>
        <p:spPr/>
        <p:txBody>
          <a:bodyPr/>
          <a:lstStyle/>
          <a:p>
            <a:fld id="{3842428D-0812-44E2-9FBD-553AB4E1DE8E}" type="slidenum">
              <a:rPr lang="el-GR" smtClean="0"/>
              <a:pPr/>
              <a:t>22</a:t>
            </a:fld>
            <a:endParaRPr lang="el-GR" dirty="0"/>
          </a:p>
        </p:txBody>
      </p:sp>
    </p:spTree>
    <p:extLst>
      <p:ext uri="{BB962C8B-B14F-4D97-AF65-F5344CB8AC3E}">
        <p14:creationId xmlns:p14="http://schemas.microsoft.com/office/powerpoint/2010/main" val="1336774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t>Αιτίες δυσκολίας εύρεσης εργαζομένων</a:t>
            </a:r>
          </a:p>
        </p:txBody>
      </p:sp>
      <p:sp>
        <p:nvSpPr>
          <p:cNvPr id="4" name="Θέση αριθμού διαφάνειας 3"/>
          <p:cNvSpPr>
            <a:spLocks noGrp="1"/>
          </p:cNvSpPr>
          <p:nvPr>
            <p:ph type="sldNum" sz="quarter" idx="12"/>
          </p:nvPr>
        </p:nvSpPr>
        <p:spPr/>
        <p:txBody>
          <a:bodyPr/>
          <a:lstStyle/>
          <a:p>
            <a:fld id="{3842428D-0812-44E2-9FBD-553AB4E1DE8E}" type="slidenum">
              <a:rPr lang="el-GR" smtClean="0"/>
              <a:pPr/>
              <a:t>23</a:t>
            </a:fld>
            <a:endParaRPr lang="el-GR" dirty="0"/>
          </a:p>
        </p:txBody>
      </p:sp>
      <p:pic>
        <p:nvPicPr>
          <p:cNvPr id="5" name="Θέση περιεχομένου 5"/>
          <p:cNvPicPr>
            <a:picLocks noGrp="1" noChangeAspect="1"/>
          </p:cNvPicPr>
          <p:nvPr>
            <p:ph idx="1"/>
          </p:nvPr>
        </p:nvPicPr>
        <p:blipFill>
          <a:blip r:embed="rId2"/>
          <a:stretch>
            <a:fillRect/>
          </a:stretch>
        </p:blipFill>
        <p:spPr>
          <a:xfrm>
            <a:off x="4309573" y="1825625"/>
            <a:ext cx="6449404" cy="4600575"/>
          </a:xfrm>
          <a:prstGeom prst="rect">
            <a:avLst/>
          </a:prstGeom>
        </p:spPr>
      </p:pic>
    </p:spTree>
    <p:extLst>
      <p:ext uri="{BB962C8B-B14F-4D97-AF65-F5344CB8AC3E}">
        <p14:creationId xmlns:p14="http://schemas.microsoft.com/office/powerpoint/2010/main" val="372131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latin typeface="Times New Roman" panose="02020603050405020304" pitchFamily="18" charset="0"/>
                <a:cs typeface="Times New Roman" panose="02020603050405020304" pitchFamily="18" charset="0"/>
              </a:rPr>
              <a:t>Ενέργειες</a:t>
            </a:r>
            <a:endParaRPr lang="el-GR"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p:txBody>
          <a:bodyPr>
            <a:normAutofit fontScale="92500" lnSpcReduction="20000"/>
          </a:bodyPr>
          <a:lstStyle/>
          <a:p>
            <a:pPr algn="just"/>
            <a:r>
              <a:rPr lang="el-GR" dirty="0">
                <a:latin typeface="Times New Roman" panose="02020603050405020304" pitchFamily="18" charset="0"/>
                <a:cs typeface="Times New Roman" panose="02020603050405020304" pitchFamily="18" charset="0"/>
              </a:rPr>
              <a:t>► Ως προς τις ενέργειες που κάνουν για να προσπαθήσουν να καλύψουν τις κενές θέσεις εργασίας, φαίνεται πως αυτές συνίστανται σε έναν συνδυασμό πιο τυποποιημένων μεθόδων/ εργαλείων (λ.χ. τεστ) και πιο άτυπων πρακτικών (λ.χ. μέσα από γνωστούς), το Διαδίκτυο (ιστοσελίδες και πλατφόρμες αναζήτησης εργασίας), τα Μέσα Μαζικής Ενημέρωσης, οι Επαγγελματικοί Σύλλογοι, αλλά και μέσω του ευρύτερου κοινωνικού τους κύκλου (γνωστοί</a:t>
            </a:r>
            <a:r>
              <a:rPr lang="el-GR" dirty="0" smtClean="0">
                <a:latin typeface="Times New Roman" panose="02020603050405020304" pitchFamily="18" charset="0"/>
                <a:cs typeface="Times New Roman" panose="02020603050405020304" pitchFamily="18" charset="0"/>
              </a:rPr>
              <a:t>).</a:t>
            </a:r>
          </a:p>
          <a:p>
            <a:pPr algn="just"/>
            <a:r>
              <a:rPr lang="el-GR" dirty="0" smtClean="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Η</a:t>
            </a:r>
            <a:r>
              <a:rPr lang="el-GR" dirty="0" smtClean="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ανάπτυξη δεξιοτήτων </a:t>
            </a:r>
            <a:r>
              <a:rPr lang="el-GR" dirty="0" smtClean="0">
                <a:latin typeface="Times New Roman" panose="02020603050405020304" pitchFamily="18" charset="0"/>
                <a:cs typeface="Times New Roman" panose="02020603050405020304" pitchFamily="18" charset="0"/>
              </a:rPr>
              <a:t>αφορά και </a:t>
            </a:r>
            <a:r>
              <a:rPr lang="el-GR" dirty="0">
                <a:latin typeface="Times New Roman" panose="02020603050405020304" pitchFamily="18" charset="0"/>
                <a:cs typeface="Times New Roman" panose="02020603050405020304" pitchFamily="18" charset="0"/>
              </a:rPr>
              <a:t>τους ίδιους τους εργοδότες, οι οποίοι προσπαθούν να παρακολουθούν με ποικίλους τρόπους τις εξελίξεις στο επάγγελμα τους και στο αντικείμενο της δουλειάς τους: διαδίκτυο, </a:t>
            </a:r>
            <a:r>
              <a:rPr lang="el-GR" dirty="0" err="1">
                <a:latin typeface="Times New Roman" panose="02020603050405020304" pitchFamily="18" charset="0"/>
                <a:cs typeface="Times New Roman" panose="02020603050405020304" pitchFamily="18" charset="0"/>
              </a:rPr>
              <a:t>online</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networks</a:t>
            </a:r>
            <a:r>
              <a:rPr lang="el-GR" dirty="0">
                <a:latin typeface="Times New Roman" panose="02020603050405020304" pitchFamily="18" charset="0"/>
                <a:cs typeface="Times New Roman" panose="02020603050405020304" pitchFamily="18" charset="0"/>
              </a:rPr>
              <a:t>, ανάγνωση εξειδικευμένων εντύπων που αφορούν στο πεδίο/κλάδο που δραστηριοποιείται η επιχείρησή τους, άρθρων σε εφημερίδες και στα μέσα κοινωνικής δικτύωσης (π.χ. Facebook), συμμετοχή σε σεμινάρια/επιμορφώσεις και σε δίκτυα ανταλλαγής πληροφοριών και μεταφοράς τεχνογνωσίας, ενημερωτικά-επαγγελματικά ταξίδια εντός ή εκτός Ελλάδας, επισκέψεις σε </a:t>
            </a:r>
            <a:r>
              <a:rPr lang="el-GR" dirty="0" smtClean="0">
                <a:latin typeface="Times New Roman" panose="02020603050405020304" pitchFamily="18" charset="0"/>
                <a:cs typeface="Times New Roman" panose="02020603050405020304" pitchFamily="18" charset="0"/>
              </a:rPr>
              <a:t>εκθέσεις.</a:t>
            </a:r>
            <a:endParaRPr lang="el-GR" dirty="0">
              <a:latin typeface="Times New Roman" panose="02020603050405020304" pitchFamily="18"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12"/>
          </p:nvPr>
        </p:nvSpPr>
        <p:spPr/>
        <p:txBody>
          <a:bodyPr/>
          <a:lstStyle/>
          <a:p>
            <a:fld id="{3842428D-0812-44E2-9FBD-553AB4E1DE8E}" type="slidenum">
              <a:rPr lang="el-GR" smtClean="0"/>
              <a:pPr/>
              <a:t>24</a:t>
            </a:fld>
            <a:endParaRPr lang="el-GR" dirty="0"/>
          </a:p>
        </p:txBody>
      </p:sp>
    </p:spTree>
    <p:extLst>
      <p:ext uri="{BB962C8B-B14F-4D97-AF65-F5344CB8AC3E}">
        <p14:creationId xmlns:p14="http://schemas.microsoft.com/office/powerpoint/2010/main" val="488382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latin typeface="Times New Roman" panose="02020603050405020304" pitchFamily="18" charset="0"/>
                <a:cs typeface="Times New Roman" panose="02020603050405020304" pitchFamily="18" charset="0"/>
              </a:rPr>
              <a:t>Η περίπτωση των </a:t>
            </a:r>
            <a:r>
              <a:rPr lang="el-GR" dirty="0" err="1" smtClean="0">
                <a:latin typeface="Times New Roman" panose="02020603050405020304" pitchFamily="18" charset="0"/>
                <a:cs typeface="Times New Roman" panose="02020603050405020304" pitchFamily="18" charset="0"/>
              </a:rPr>
              <a:t>υπερπροσοντούχων</a:t>
            </a:r>
            <a:r>
              <a:rPr lang="el-GR" dirty="0" smtClean="0">
                <a:latin typeface="Times New Roman" panose="02020603050405020304" pitchFamily="18" charset="0"/>
                <a:cs typeface="Times New Roman" panose="02020603050405020304" pitchFamily="18" charset="0"/>
              </a:rPr>
              <a:t> </a:t>
            </a:r>
            <a:endParaRPr lang="el-GR"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p:txBody>
          <a:bodyPr/>
          <a:lstStyle/>
          <a:p>
            <a:pPr algn="just"/>
            <a:r>
              <a:rPr lang="el-GR" dirty="0">
                <a:latin typeface="Times New Roman" panose="02020603050405020304" pitchFamily="18" charset="0"/>
                <a:cs typeface="Times New Roman" panose="02020603050405020304" pitchFamily="18" charset="0"/>
              </a:rPr>
              <a:t>► Οι «</a:t>
            </a:r>
            <a:r>
              <a:rPr lang="el-GR" dirty="0" err="1">
                <a:latin typeface="Times New Roman" panose="02020603050405020304" pitchFamily="18" charset="0"/>
                <a:cs typeface="Times New Roman" panose="02020603050405020304" pitchFamily="18" charset="0"/>
              </a:rPr>
              <a:t>υπερπροσοντούχοι</a:t>
            </a:r>
            <a:r>
              <a:rPr lang="el-GR" dirty="0">
                <a:latin typeface="Times New Roman" panose="02020603050405020304" pitchFamily="18" charset="0"/>
                <a:cs typeface="Times New Roman" panose="02020603050405020304" pitchFamily="18" charset="0"/>
              </a:rPr>
              <a:t>», αν και δεν αποκλείονται, δεν προτιμώνται, είτε επειδή οι εργοδότες δεν μπορούν να τους προσφέρουν τις ανάλογες οικονομικές απολαβές ή/και πιθανότητες ιεραρχικής εξέλιξης, είτε γιατί θεωρούν ότι στην περίπτωση αυτή οι υποψήφιοι εργαζόμενοι απλώς συμβιβάζονται και αντιλαμβάνονται τη δουλειά που τους προσφέρεται ως κάτι προσωρινό ή μεταβατικό</a:t>
            </a:r>
            <a:r>
              <a:rPr lang="el-GR" dirty="0" smtClean="0">
                <a:latin typeface="Times New Roman" panose="02020603050405020304" pitchFamily="18" charset="0"/>
                <a:cs typeface="Times New Roman" panose="02020603050405020304" pitchFamily="18" charset="0"/>
              </a:rPr>
              <a:t>.</a:t>
            </a:r>
          </a:p>
          <a:p>
            <a:pPr algn="just"/>
            <a:endParaRPr lang="el-GR" dirty="0">
              <a:latin typeface="Times New Roman" panose="02020603050405020304" pitchFamily="18" charset="0"/>
              <a:cs typeface="Times New Roman" panose="02020603050405020304" pitchFamily="18" charset="0"/>
            </a:endParaRPr>
          </a:p>
          <a:p>
            <a:pPr algn="just"/>
            <a:r>
              <a:rPr lang="el-GR" dirty="0" smtClean="0">
                <a:latin typeface="Times New Roman" panose="02020603050405020304" pitchFamily="18" charset="0"/>
                <a:cs typeface="Times New Roman" panose="02020603050405020304" pitchFamily="18" charset="0"/>
              </a:rPr>
              <a:t>► Κατά περίπτωση επιλέγονται ή όχι «</a:t>
            </a:r>
            <a:r>
              <a:rPr lang="el-GR" dirty="0" err="1" smtClean="0">
                <a:latin typeface="Times New Roman" panose="02020603050405020304" pitchFamily="18" charset="0"/>
                <a:cs typeface="Times New Roman" panose="02020603050405020304" pitchFamily="18" charset="0"/>
              </a:rPr>
              <a:t>πρακτικάριοι</a:t>
            </a:r>
            <a:r>
              <a:rPr lang="el-GR" dirty="0" smtClean="0">
                <a:latin typeface="Times New Roman" panose="02020603050405020304" pitchFamily="18" charset="0"/>
                <a:cs typeface="Times New Roman" panose="02020603050405020304" pitchFamily="18" charset="0"/>
              </a:rPr>
              <a:t>» από την </a:t>
            </a:r>
            <a:r>
              <a:rPr lang="el-GR" smtClean="0">
                <a:latin typeface="Times New Roman" panose="02020603050405020304" pitchFamily="18" charset="0"/>
                <a:cs typeface="Times New Roman" panose="02020603050405020304" pitchFamily="18" charset="0"/>
              </a:rPr>
              <a:t>πρακτική άσκηση </a:t>
            </a:r>
            <a:r>
              <a:rPr lang="el-GR" dirty="0" smtClean="0">
                <a:latin typeface="Times New Roman" panose="02020603050405020304" pitchFamily="18" charset="0"/>
                <a:cs typeface="Times New Roman" panose="02020603050405020304" pitchFamily="18" charset="0"/>
              </a:rPr>
              <a:t>των Πανεπιστημιακών Σχολών. </a:t>
            </a:r>
            <a:endParaRPr lang="el-GR" dirty="0">
              <a:latin typeface="Times New Roman" panose="02020603050405020304" pitchFamily="18"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12"/>
          </p:nvPr>
        </p:nvSpPr>
        <p:spPr/>
        <p:txBody>
          <a:bodyPr/>
          <a:lstStyle/>
          <a:p>
            <a:fld id="{3842428D-0812-44E2-9FBD-553AB4E1DE8E}" type="slidenum">
              <a:rPr lang="el-GR" smtClean="0"/>
              <a:pPr/>
              <a:t>25</a:t>
            </a:fld>
            <a:endParaRPr lang="el-GR" dirty="0"/>
          </a:p>
        </p:txBody>
      </p:sp>
    </p:spTree>
    <p:extLst>
      <p:ext uri="{BB962C8B-B14F-4D97-AF65-F5344CB8AC3E}">
        <p14:creationId xmlns:p14="http://schemas.microsoft.com/office/powerpoint/2010/main" val="1762339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latin typeface="Times New Roman" panose="02020603050405020304" pitchFamily="18" charset="0"/>
                <a:cs typeface="Times New Roman" panose="02020603050405020304" pitchFamily="18" charset="0"/>
              </a:rPr>
              <a:t>Ήπιες Δεξιότητες-Εποχικότητα</a:t>
            </a:r>
            <a:endParaRPr lang="el-GR"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p:txBody>
          <a:bodyPr>
            <a:normAutofit fontScale="92500"/>
          </a:bodyPr>
          <a:lstStyle/>
          <a:p>
            <a:pPr algn="just"/>
            <a:r>
              <a:rPr lang="el-GR" dirty="0">
                <a:latin typeface="Times New Roman" panose="02020603050405020304" pitchFamily="18" charset="0"/>
                <a:cs typeface="Times New Roman" panose="02020603050405020304" pitchFamily="18" charset="0"/>
              </a:rPr>
              <a:t>► Μεταξύ των ήπιων δεξιοτήτων, η επικοινωνία, η ομαδικότητα, η προσαρμοστικότητα/</a:t>
            </a:r>
            <a:r>
              <a:rPr lang="el-GR" dirty="0" err="1">
                <a:latin typeface="Times New Roman" panose="02020603050405020304" pitchFamily="18" charset="0"/>
                <a:cs typeface="Times New Roman" panose="02020603050405020304" pitchFamily="18" charset="0"/>
              </a:rPr>
              <a:t>εξελιξιμότητα</a:t>
            </a:r>
            <a:r>
              <a:rPr lang="el-GR" dirty="0">
                <a:latin typeface="Times New Roman" panose="02020603050405020304" pitchFamily="18" charset="0"/>
                <a:cs typeface="Times New Roman" panose="02020603050405020304" pitchFamily="18" charset="0"/>
              </a:rPr>
              <a:t> σε συνδυασμό με την ικανότητα και, κυρίως, τη θέληση για μάθηση φαίνονται να κατέχουν κεντρικό ρόλο. Σε ορισμένες περιπτώσεις η </a:t>
            </a:r>
            <a:r>
              <a:rPr lang="el-GR" dirty="0" err="1">
                <a:latin typeface="Times New Roman" panose="02020603050405020304" pitchFamily="18" charset="0"/>
                <a:cs typeface="Times New Roman" panose="02020603050405020304" pitchFamily="18" charset="0"/>
              </a:rPr>
              <a:t>εννοιολόγηση</a:t>
            </a:r>
            <a:r>
              <a:rPr lang="el-GR" dirty="0">
                <a:latin typeface="Times New Roman" panose="02020603050405020304" pitchFamily="18" charset="0"/>
                <a:cs typeface="Times New Roman" panose="02020603050405020304" pitchFamily="18" charset="0"/>
              </a:rPr>
              <a:t> των ήπιων δεξιοτήτων γίνεται με πιο παραδοσιακούς όρους, που απέχουν από τους κυρίαρχους ορισμούς, αν και το είδος των προσόντων στα οποία αναφέρονται υπονοούν προσόντα που θεωρούνται ως ήπιες δεξιότητες. </a:t>
            </a:r>
            <a:endParaRPr lang="el-GR" dirty="0" smtClean="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 </a:t>
            </a:r>
            <a:r>
              <a:rPr lang="el-GR" dirty="0" smtClean="0">
                <a:latin typeface="Times New Roman" panose="02020603050405020304" pitchFamily="18" charset="0"/>
                <a:cs typeface="Times New Roman" panose="02020603050405020304" pitchFamily="18" charset="0"/>
              </a:rPr>
              <a:t>Την </a:t>
            </a:r>
            <a:r>
              <a:rPr lang="el-GR" dirty="0">
                <a:latin typeface="Times New Roman" panose="02020603050405020304" pitchFamily="18" charset="0"/>
                <a:cs typeface="Times New Roman" panose="02020603050405020304" pitchFamily="18" charset="0"/>
              </a:rPr>
              <a:t>ίδια στιγμή σημαντική παράμετρο για την ύπαρξη ή μη κενών θέσεων εργασίας στις επιχειρήσεις συνιστά η εποχικότητα που χαρακτηρίζει αρκετές τοπικές οικονομίες, οι οποίες σε μεγάλο βαθμό βασίζονται στον τουρισμό, ο οποίος </a:t>
            </a:r>
            <a:r>
              <a:rPr lang="el-GR" dirty="0" err="1">
                <a:latin typeface="Times New Roman" panose="02020603050405020304" pitchFamily="18" charset="0"/>
                <a:cs typeface="Times New Roman" panose="02020603050405020304" pitchFamily="18" charset="0"/>
              </a:rPr>
              <a:t>αλληλεπιδρά</a:t>
            </a:r>
            <a:r>
              <a:rPr lang="el-GR" dirty="0">
                <a:latin typeface="Times New Roman" panose="02020603050405020304" pitchFamily="18" charset="0"/>
                <a:cs typeface="Times New Roman" panose="02020603050405020304" pitchFamily="18" charset="0"/>
              </a:rPr>
              <a:t> και με άλλους κλάδους των τοπικών οικονομιών. </a:t>
            </a:r>
          </a:p>
          <a:p>
            <a:endParaRPr lang="el-GR" dirty="0"/>
          </a:p>
        </p:txBody>
      </p:sp>
      <p:sp>
        <p:nvSpPr>
          <p:cNvPr id="4" name="Θέση αριθμού διαφάνειας 3"/>
          <p:cNvSpPr>
            <a:spLocks noGrp="1"/>
          </p:cNvSpPr>
          <p:nvPr>
            <p:ph type="sldNum" sz="quarter" idx="12"/>
          </p:nvPr>
        </p:nvSpPr>
        <p:spPr/>
        <p:txBody>
          <a:bodyPr/>
          <a:lstStyle/>
          <a:p>
            <a:fld id="{3842428D-0812-44E2-9FBD-553AB4E1DE8E}" type="slidenum">
              <a:rPr lang="el-GR" smtClean="0"/>
              <a:pPr/>
              <a:t>26</a:t>
            </a:fld>
            <a:endParaRPr lang="el-GR" dirty="0"/>
          </a:p>
        </p:txBody>
      </p:sp>
    </p:spTree>
    <p:extLst>
      <p:ext uri="{BB962C8B-B14F-4D97-AF65-F5344CB8AC3E}">
        <p14:creationId xmlns:p14="http://schemas.microsoft.com/office/powerpoint/2010/main" val="2975881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latin typeface="Times New Roman" panose="02020603050405020304" pitchFamily="18" charset="0"/>
                <a:cs typeface="Times New Roman" panose="02020603050405020304" pitchFamily="18" charset="0"/>
              </a:rPr>
              <a:t>Κατάρτιση και δεξιότητες</a:t>
            </a:r>
            <a:endParaRPr lang="el-GR"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p:txBody>
          <a:bodyPr>
            <a:normAutofit fontScale="92500"/>
          </a:bodyPr>
          <a:lstStyle/>
          <a:p>
            <a:pPr algn="just"/>
            <a:r>
              <a:rPr lang="el-GR" dirty="0">
                <a:latin typeface="Times New Roman" panose="02020603050405020304" pitchFamily="18" charset="0"/>
                <a:cs typeface="Times New Roman" panose="02020603050405020304" pitchFamily="18" charset="0"/>
              </a:rPr>
              <a:t>► </a:t>
            </a:r>
            <a:r>
              <a:rPr lang="el-GR" dirty="0" smtClean="0">
                <a:latin typeface="Times New Roman" panose="02020603050405020304" pitchFamily="18" charset="0"/>
                <a:cs typeface="Times New Roman" panose="02020603050405020304" pitchFamily="18" charset="0"/>
              </a:rPr>
              <a:t>Οι </a:t>
            </a:r>
            <a:r>
              <a:rPr lang="el-GR" dirty="0">
                <a:latin typeface="Times New Roman" panose="02020603050405020304" pitchFamily="18" charset="0"/>
                <a:cs typeface="Times New Roman" panose="02020603050405020304" pitchFamily="18" charset="0"/>
              </a:rPr>
              <a:t>εργοδότες (κυρίως των επιχειρήσεων μεγάλου μεγέθους) </a:t>
            </a:r>
            <a:r>
              <a:rPr lang="el-GR" dirty="0" smtClean="0">
                <a:latin typeface="Times New Roman" panose="02020603050405020304" pitchFamily="18" charset="0"/>
                <a:cs typeface="Times New Roman" panose="02020603050405020304" pitchFamily="18" charset="0"/>
              </a:rPr>
              <a:t>αξιοποιούν </a:t>
            </a:r>
            <a:r>
              <a:rPr lang="el-GR" dirty="0">
                <a:latin typeface="Times New Roman" panose="02020603050405020304" pitchFamily="18" charset="0"/>
                <a:cs typeface="Times New Roman" panose="02020603050405020304" pitchFamily="18" charset="0"/>
              </a:rPr>
              <a:t>και </a:t>
            </a:r>
            <a:r>
              <a:rPr lang="el-GR" dirty="0" smtClean="0">
                <a:latin typeface="Times New Roman" panose="02020603050405020304" pitchFamily="18" charset="0"/>
                <a:cs typeface="Times New Roman" panose="02020603050405020304" pitchFamily="18" charset="0"/>
              </a:rPr>
              <a:t>χρηματοδοτούν </a:t>
            </a:r>
            <a:r>
              <a:rPr lang="el-GR" dirty="0">
                <a:latin typeface="Times New Roman" panose="02020603050405020304" pitchFamily="18" charset="0"/>
                <a:cs typeface="Times New Roman" panose="02020603050405020304" pitchFamily="18" charset="0"/>
              </a:rPr>
              <a:t>τόσο διαδικασίες </a:t>
            </a:r>
            <a:r>
              <a:rPr lang="el-GR" dirty="0" err="1">
                <a:latin typeface="Times New Roman" panose="02020603050405020304" pitchFamily="18" charset="0"/>
                <a:cs typeface="Times New Roman" panose="02020603050405020304" pitchFamily="18" charset="0"/>
              </a:rPr>
              <a:t>ενδοεπιχειρησιακής</a:t>
            </a:r>
            <a:r>
              <a:rPr lang="el-GR" dirty="0">
                <a:latin typeface="Times New Roman" panose="02020603050405020304" pitchFamily="18" charset="0"/>
                <a:cs typeface="Times New Roman" panose="02020603050405020304" pitchFamily="18" charset="0"/>
              </a:rPr>
              <a:t> μάθησης/κατάρτισης </a:t>
            </a:r>
            <a:r>
              <a:rPr lang="el-GR" dirty="0" smtClean="0">
                <a:latin typeface="Times New Roman" panose="02020603050405020304" pitchFamily="18" charset="0"/>
                <a:cs typeface="Times New Roman" panose="02020603050405020304" pitchFamily="18" charset="0"/>
              </a:rPr>
              <a:t>όσο και </a:t>
            </a:r>
            <a:r>
              <a:rPr lang="el-GR" dirty="0">
                <a:latin typeface="Times New Roman" panose="02020603050405020304" pitchFamily="18" charset="0"/>
                <a:cs typeface="Times New Roman" panose="02020603050405020304" pitchFamily="18" charset="0"/>
              </a:rPr>
              <a:t>εκτός της επιχείρησης διόδους </a:t>
            </a:r>
            <a:r>
              <a:rPr lang="el-GR" dirty="0" smtClean="0">
                <a:latin typeface="Times New Roman" panose="02020603050405020304" pitchFamily="18" charset="0"/>
                <a:cs typeface="Times New Roman" panose="02020603050405020304" pitchFamily="18" charset="0"/>
              </a:rPr>
              <a:t>μάθησης.</a:t>
            </a:r>
          </a:p>
          <a:p>
            <a:pPr algn="just"/>
            <a:r>
              <a:rPr lang="el-GR" dirty="0" smtClean="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 </a:t>
            </a:r>
            <a:r>
              <a:rPr lang="el-GR" dirty="0" smtClean="0">
                <a:latin typeface="Times New Roman" panose="02020603050405020304" pitchFamily="18" charset="0"/>
                <a:cs typeface="Times New Roman" panose="02020603050405020304" pitchFamily="18" charset="0"/>
              </a:rPr>
              <a:t>Σε ειδικότητες </a:t>
            </a:r>
            <a:r>
              <a:rPr lang="el-GR" dirty="0">
                <a:latin typeface="Times New Roman" panose="02020603050405020304" pitchFamily="18" charset="0"/>
                <a:cs typeface="Times New Roman" panose="02020603050405020304" pitchFamily="18" charset="0"/>
              </a:rPr>
              <a:t>που απαιτούν εξειδικευμένες δεξιότητες, επί παραδείγματι ανάπτυξη ψηφιακών δεξιοτήτων σε εξειδικευμένα λογιστικά του εκάστοτε κλάδου, η κατάρτιση των εργαζομένων κρίνεται αναγκαία. </a:t>
            </a:r>
            <a:endParaRPr lang="el-GR" dirty="0" smtClean="0">
              <a:latin typeface="Times New Roman" panose="02020603050405020304" pitchFamily="18" charset="0"/>
              <a:cs typeface="Times New Roman" panose="02020603050405020304" pitchFamily="18" charset="0"/>
            </a:endParaRPr>
          </a:p>
          <a:p>
            <a:pPr algn="just"/>
            <a:r>
              <a:rPr lang="el-GR">
                <a:latin typeface="Times New Roman" panose="02020603050405020304" pitchFamily="18" charset="0"/>
                <a:cs typeface="Times New Roman" panose="02020603050405020304" pitchFamily="18" charset="0"/>
              </a:rPr>
              <a:t>► </a:t>
            </a:r>
            <a:r>
              <a:rPr lang="el-GR" smtClean="0">
                <a:latin typeface="Times New Roman" panose="02020603050405020304" pitchFamily="18" charset="0"/>
                <a:cs typeface="Times New Roman" panose="02020603050405020304" pitchFamily="18" charset="0"/>
              </a:rPr>
              <a:t>Αντιθέτως</a:t>
            </a:r>
            <a:r>
              <a:rPr lang="el-GR" dirty="0">
                <a:latin typeface="Times New Roman" panose="02020603050405020304" pitchFamily="18" charset="0"/>
                <a:cs typeface="Times New Roman" panose="02020603050405020304" pitchFamily="18" charset="0"/>
              </a:rPr>
              <a:t>, σε ειδικότητες, στις οποίες οι εργαζόμενοι χρειάζεται να κατέχουν πρακτικές δεξιότητες που σχετίζονται με το επάγγελμα, δεν χρειάζεται να καταρτιστούν για την περαιτέρω ανάπτυξη των δεξιοτήτων τους, καθώς ορισμένα επαγγέλματα είναι πρακτικά και η ανάπτυξη δεξιοτήτων βασίζεται στην εμπειρία και στην καθημερινή τριβή στην εργασία (π.χ. κλάδος τουρισμού). </a:t>
            </a:r>
          </a:p>
        </p:txBody>
      </p:sp>
      <p:sp>
        <p:nvSpPr>
          <p:cNvPr id="4" name="Θέση αριθμού διαφάνειας 3"/>
          <p:cNvSpPr>
            <a:spLocks noGrp="1"/>
          </p:cNvSpPr>
          <p:nvPr>
            <p:ph type="sldNum" sz="quarter" idx="12"/>
          </p:nvPr>
        </p:nvSpPr>
        <p:spPr/>
        <p:txBody>
          <a:bodyPr/>
          <a:lstStyle/>
          <a:p>
            <a:fld id="{3842428D-0812-44E2-9FBD-553AB4E1DE8E}" type="slidenum">
              <a:rPr lang="el-GR" smtClean="0"/>
              <a:pPr/>
              <a:t>27</a:t>
            </a:fld>
            <a:endParaRPr lang="el-GR" dirty="0"/>
          </a:p>
        </p:txBody>
      </p:sp>
    </p:spTree>
    <p:extLst>
      <p:ext uri="{BB962C8B-B14F-4D97-AF65-F5344CB8AC3E}">
        <p14:creationId xmlns:p14="http://schemas.microsoft.com/office/powerpoint/2010/main" val="4106603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a:xfrm>
            <a:off x="400818" y="147707"/>
            <a:ext cx="446470" cy="425649"/>
          </a:xfrm>
        </p:spPr>
        <p:txBody>
          <a:bodyPr/>
          <a:lstStyle/>
          <a:p>
            <a:pPr algn="ctr"/>
            <a:fld id="{3842428D-0812-44E2-9FBD-553AB4E1DE8E}" type="slidenum">
              <a:rPr lang="el-GR" smtClean="0"/>
              <a:pPr algn="ctr"/>
              <a:t>28</a:t>
            </a:fld>
            <a:endParaRPr lang="el-GR" dirty="0"/>
          </a:p>
        </p:txBody>
      </p:sp>
      <p:sp>
        <p:nvSpPr>
          <p:cNvPr id="7" name="Θέση περιεχομένου 6">
            <a:extLst>
              <a:ext uri="{FF2B5EF4-FFF2-40B4-BE49-F238E27FC236}">
                <a16:creationId xmlns:a16="http://schemas.microsoft.com/office/drawing/2014/main" xmlns="" id="{89E76524-95F0-4B25-948A-9974432D5BCF}"/>
              </a:ext>
            </a:extLst>
          </p:cNvPr>
          <p:cNvSpPr>
            <a:spLocks noGrp="1"/>
          </p:cNvSpPr>
          <p:nvPr>
            <p:ph idx="1"/>
          </p:nvPr>
        </p:nvSpPr>
        <p:spPr>
          <a:xfrm>
            <a:off x="3426042" y="200711"/>
            <a:ext cx="8017477" cy="4599889"/>
          </a:xfrm>
        </p:spPr>
        <p:txBody>
          <a:bodyPr/>
          <a:lstStyle/>
          <a:p>
            <a:pPr algn="ctr">
              <a:spcBef>
                <a:spcPts val="0"/>
              </a:spcBef>
            </a:pPr>
            <a:endParaRPr lang="el-GR" sz="2000" b="1" dirty="0">
              <a:solidFill>
                <a:srgbClr val="7E2D40"/>
              </a:solidFill>
              <a:ea typeface="+mj-ea"/>
              <a:cs typeface="+mj-cs"/>
            </a:endParaRPr>
          </a:p>
          <a:p>
            <a:pPr algn="ctr">
              <a:spcBef>
                <a:spcPts val="0"/>
              </a:spcBef>
            </a:pPr>
            <a:endParaRPr lang="el-GR" sz="2000" b="1" dirty="0">
              <a:solidFill>
                <a:srgbClr val="7E2D40"/>
              </a:solidFill>
              <a:ea typeface="+mj-ea"/>
              <a:cs typeface="+mj-cs"/>
            </a:endParaRPr>
          </a:p>
          <a:p>
            <a:pPr algn="ctr">
              <a:spcBef>
                <a:spcPts val="0"/>
              </a:spcBef>
            </a:pPr>
            <a:endParaRPr lang="el-GR" sz="2000" b="1" dirty="0">
              <a:solidFill>
                <a:srgbClr val="7E2D40"/>
              </a:solidFill>
              <a:ea typeface="+mj-ea"/>
              <a:cs typeface="+mj-cs"/>
            </a:endParaRPr>
          </a:p>
          <a:p>
            <a:pPr algn="ctr">
              <a:spcBef>
                <a:spcPts val="0"/>
              </a:spcBef>
            </a:pPr>
            <a:endParaRPr lang="el-GR" sz="2000" b="1" dirty="0">
              <a:solidFill>
                <a:srgbClr val="7E2D40"/>
              </a:solidFill>
              <a:ea typeface="+mj-ea"/>
              <a:cs typeface="+mj-cs"/>
            </a:endParaRPr>
          </a:p>
          <a:p>
            <a:pPr algn="ctr">
              <a:spcBef>
                <a:spcPts val="0"/>
              </a:spcBef>
            </a:pPr>
            <a:endParaRPr lang="el-GR" sz="2000" b="1" dirty="0">
              <a:solidFill>
                <a:srgbClr val="7E2D40"/>
              </a:solidFill>
              <a:ea typeface="+mj-ea"/>
              <a:cs typeface="+mj-cs"/>
            </a:endParaRPr>
          </a:p>
          <a:p>
            <a:pPr algn="ctr">
              <a:spcBef>
                <a:spcPts val="0"/>
              </a:spcBef>
            </a:pPr>
            <a:endParaRPr lang="el-GR" sz="2000" b="1" dirty="0">
              <a:solidFill>
                <a:srgbClr val="7E2D40"/>
              </a:solidFill>
              <a:ea typeface="+mj-ea"/>
              <a:cs typeface="+mj-cs"/>
            </a:endParaRPr>
          </a:p>
        </p:txBody>
      </p:sp>
      <p:sp>
        <p:nvSpPr>
          <p:cNvPr id="8" name="Ορθογώνιο 7"/>
          <p:cNvSpPr/>
          <p:nvPr/>
        </p:nvSpPr>
        <p:spPr>
          <a:xfrm>
            <a:off x="4483654" y="3790624"/>
            <a:ext cx="6702829" cy="646331"/>
          </a:xfrm>
          <a:prstGeom prst="rect">
            <a:avLst/>
          </a:prstGeom>
        </p:spPr>
        <p:txBody>
          <a:bodyPr wrap="square">
            <a:spAutoFit/>
          </a:bodyPr>
          <a:lstStyle/>
          <a:p>
            <a:pPr algn="just">
              <a:spcBef>
                <a:spcPts val="600"/>
              </a:spcBef>
              <a:spcAft>
                <a:spcPts val="600"/>
              </a:spcAft>
            </a:pPr>
            <a:r>
              <a:rPr lang="el-GR" sz="1200" b="1" dirty="0">
                <a:solidFill>
                  <a:schemeClr val="accent1">
                    <a:lumMod val="50000"/>
                  </a:schemeClr>
                </a:solidFill>
                <a:ea typeface="Calibri" panose="020F0502020204030204" pitchFamily="34" charset="0"/>
              </a:rPr>
              <a:t>ΠΡΑΞΗ «ΠΑΡΕΜΒΑΣΕΙΣ ΤΩΝ  ΚΟΙΝΩΝΙΚΩΝ ΕΤΑΙΡΩΝ ΓΙΑ ΤΗ ΔΙΕΡΕΥΝΗΣΗ  ΔΕΞΙΟΤΗΤΩΝ ΣΤΟ ΠΛΑΙΣΙΟ ΤΟΥ ΜΗΧΑΝΙΣΜΟΥ ΔΙΑΓΝΩΣΗΣ ΑΝΑΓΚΩΝ ΤΗΣ ΑΓΟΡΑΣ ΕΡΓΑΣΙΑΣ» (ΟΠΣ 5031891) ΤΟΥ ΕΠ «ΑΝΑΠΤΥΞΗ ΑΝΘΡΩΠΙΝΟΥ ΔΥΝΑΜΙΚΟΥ, ΕΚΠΑΙΔΕΥΣΗ &amp; ΔΙΑ ΒΙΟΥ ΜΑΘΗΣΗΣ 2014 – 2020»</a:t>
            </a:r>
            <a:endParaRPr lang="el-GR" sz="1200" dirty="0">
              <a:solidFill>
                <a:schemeClr val="accent1">
                  <a:lumMod val="50000"/>
                </a:schemeClr>
              </a:solidFill>
              <a:effectLst/>
              <a:ea typeface="Calibri" panose="020F0502020204030204" pitchFamily="34" charset="0"/>
            </a:endParaRPr>
          </a:p>
        </p:txBody>
      </p:sp>
      <p:pic>
        <p:nvPicPr>
          <p:cNvPr id="9" name="Εικόνα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3654" y="4560547"/>
            <a:ext cx="6605016" cy="993648"/>
          </a:xfrm>
          <a:prstGeom prst="rect">
            <a:avLst/>
          </a:prstGeom>
        </p:spPr>
      </p:pic>
      <p:pic>
        <p:nvPicPr>
          <p:cNvPr id="6" name="Εικόνα 5"/>
          <p:cNvPicPr>
            <a:picLocks noChangeAspect="1"/>
          </p:cNvPicPr>
          <p:nvPr/>
        </p:nvPicPr>
        <p:blipFill>
          <a:blip r:embed="rId3" cstate="print"/>
          <a:stretch>
            <a:fillRect/>
          </a:stretch>
        </p:blipFill>
        <p:spPr>
          <a:xfrm>
            <a:off x="4675765" y="1039017"/>
            <a:ext cx="2771429" cy="809524"/>
          </a:xfrm>
          <a:prstGeom prst="rect">
            <a:avLst/>
          </a:prstGeom>
        </p:spPr>
      </p:pic>
      <p:pic>
        <p:nvPicPr>
          <p:cNvPr id="10" name="Εικόνα 9"/>
          <p:cNvPicPr>
            <a:picLocks noChangeAspect="1"/>
          </p:cNvPicPr>
          <p:nvPr/>
        </p:nvPicPr>
        <p:blipFill>
          <a:blip r:embed="rId4" cstate="print"/>
          <a:stretch>
            <a:fillRect/>
          </a:stretch>
        </p:blipFill>
        <p:spPr>
          <a:xfrm>
            <a:off x="9010156" y="1039018"/>
            <a:ext cx="2024741" cy="638096"/>
          </a:xfrm>
          <a:prstGeom prst="rect">
            <a:avLst/>
          </a:prstGeom>
        </p:spPr>
      </p:pic>
      <p:pic>
        <p:nvPicPr>
          <p:cNvPr id="11" name="Εικόνα 10"/>
          <p:cNvPicPr>
            <a:picLocks noChangeAspect="1"/>
          </p:cNvPicPr>
          <p:nvPr/>
        </p:nvPicPr>
        <p:blipFill>
          <a:blip r:embed="rId5" cstate="print"/>
          <a:stretch>
            <a:fillRect/>
          </a:stretch>
        </p:blipFill>
        <p:spPr>
          <a:xfrm>
            <a:off x="9238347" y="2270640"/>
            <a:ext cx="1796550" cy="644415"/>
          </a:xfrm>
          <a:prstGeom prst="rect">
            <a:avLst/>
          </a:prstGeom>
        </p:spPr>
      </p:pic>
      <p:pic>
        <p:nvPicPr>
          <p:cNvPr id="12" name="Εικόνα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83654" y="2287797"/>
            <a:ext cx="3519889" cy="664522"/>
          </a:xfrm>
          <a:prstGeom prst="rect">
            <a:avLst/>
          </a:prstGeom>
        </p:spPr>
      </p:pic>
    </p:spTree>
    <p:extLst>
      <p:ext uri="{BB962C8B-B14F-4D97-AF65-F5344CB8AC3E}">
        <p14:creationId xmlns:p14="http://schemas.microsoft.com/office/powerpoint/2010/main" val="3884577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778188" y="3083857"/>
            <a:ext cx="6641392" cy="384434"/>
          </a:xfrm>
        </p:spPr>
        <p:txBody>
          <a:bodyPr>
            <a:normAutofit/>
          </a:bodyPr>
          <a:lstStyle/>
          <a:p>
            <a:r>
              <a:rPr lang="el-GR" sz="1600" dirty="0" smtClean="0"/>
              <a:t>Σε ποιον τομέα παραγωγής δραστηριοποιείται η επιχείρησή σας;</a:t>
            </a:r>
            <a:endParaRPr lang="el-GR" sz="1600" dirty="0"/>
          </a:p>
        </p:txBody>
      </p:sp>
      <p:sp>
        <p:nvSpPr>
          <p:cNvPr id="4" name="3 - Θέση αριθμού διαφάνειας"/>
          <p:cNvSpPr>
            <a:spLocks noGrp="1"/>
          </p:cNvSpPr>
          <p:nvPr>
            <p:ph type="sldNum" sz="quarter" idx="12"/>
          </p:nvPr>
        </p:nvSpPr>
        <p:spPr/>
        <p:txBody>
          <a:bodyPr/>
          <a:lstStyle/>
          <a:p>
            <a:fld id="{3842428D-0812-44E2-9FBD-553AB4E1DE8E}" type="slidenum">
              <a:rPr lang="el-GR" smtClean="0"/>
              <a:pPr/>
              <a:t>3</a:t>
            </a:fld>
            <a:endParaRPr lang="el-GR" dirty="0"/>
          </a:p>
        </p:txBody>
      </p:sp>
      <p:graphicFrame>
        <p:nvGraphicFramePr>
          <p:cNvPr id="5" name="4 - Γράφημα"/>
          <p:cNvGraphicFramePr/>
          <p:nvPr/>
        </p:nvGraphicFramePr>
        <p:xfrm>
          <a:off x="4285128" y="3343836"/>
          <a:ext cx="7028329" cy="1730188"/>
        </p:xfrm>
        <a:graphic>
          <a:graphicData uri="http://schemas.openxmlformats.org/drawingml/2006/chart">
            <c:chart xmlns:c="http://schemas.openxmlformats.org/drawingml/2006/chart" xmlns:r="http://schemas.openxmlformats.org/officeDocument/2006/relationships" r:id="rId2"/>
          </a:graphicData>
        </a:graphic>
      </p:graphicFrame>
      <p:sp>
        <p:nvSpPr>
          <p:cNvPr id="10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1 - Τίτλος"/>
          <p:cNvSpPr txBox="1">
            <a:spLocks/>
          </p:cNvSpPr>
          <p:nvPr/>
        </p:nvSpPr>
        <p:spPr>
          <a:xfrm>
            <a:off x="4840942" y="5217459"/>
            <a:ext cx="6641392" cy="384434"/>
          </a:xfrm>
          <a:prstGeom prst="rect">
            <a:avLst/>
          </a:prstGeom>
        </p:spPr>
        <p:txBody>
          <a:bodyPr vert="horz" lIns="91440" tIns="45720" rIns="91440" bIns="45720" rtlCol="0" anchor="b">
            <a:noAutofit/>
          </a:bodyPr>
          <a:lstStyle/>
          <a:p>
            <a:pPr lvl="0">
              <a:lnSpc>
                <a:spcPct val="90000"/>
              </a:lnSpc>
              <a:spcBef>
                <a:spcPct val="0"/>
              </a:spcBef>
            </a:pPr>
            <a:r>
              <a:rPr lang="el-GR" sz="1600" dirty="0" smtClean="0">
                <a:solidFill>
                  <a:srgbClr val="233F8C"/>
                </a:solidFill>
                <a:ea typeface="+mj-ea"/>
                <a:cs typeface="+mj-cs"/>
              </a:rPr>
              <a:t>Και ειδικά, σε ποιον κλάδο του τριτογενούς τομέα παραγωγής δραστηριοποιείται η επιχείρησή σας;</a:t>
            </a:r>
            <a:endParaRPr lang="el-GR" sz="1600" dirty="0">
              <a:solidFill>
                <a:srgbClr val="233F8C"/>
              </a:solidFill>
              <a:ea typeface="+mj-ea"/>
              <a:cs typeface="+mj-cs"/>
            </a:endParaRPr>
          </a:p>
        </p:txBody>
      </p:sp>
      <p:graphicFrame>
        <p:nvGraphicFramePr>
          <p:cNvPr id="15" name="14 - Γράφημα"/>
          <p:cNvGraphicFramePr/>
          <p:nvPr/>
        </p:nvGraphicFramePr>
        <p:xfrm>
          <a:off x="5369859" y="5585852"/>
          <a:ext cx="4948294" cy="1272148"/>
        </p:xfrm>
        <a:graphic>
          <a:graphicData uri="http://schemas.openxmlformats.org/drawingml/2006/chart">
            <c:chart xmlns:c="http://schemas.openxmlformats.org/drawingml/2006/chart" xmlns:r="http://schemas.openxmlformats.org/officeDocument/2006/relationships" r:id="rId3"/>
          </a:graphicData>
        </a:graphic>
      </p:graphicFrame>
      <p:sp>
        <p:nvSpPr>
          <p:cNvPr id="1027" name="Rectangle 3"/>
          <p:cNvSpPr>
            <a:spLocks noChangeArrowheads="1"/>
          </p:cNvSpPr>
          <p:nvPr/>
        </p:nvSpPr>
        <p:spPr bwMode="auto">
          <a:xfrm>
            <a:off x="4815388" y="0"/>
            <a:ext cx="5265096" cy="8679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fontAlgn="base">
              <a:lnSpc>
                <a:spcPct val="90000"/>
              </a:lnSpc>
              <a:spcBef>
                <a:spcPct val="0"/>
              </a:spcBef>
              <a:spcAft>
                <a:spcPct val="0"/>
              </a:spcAft>
            </a:pPr>
            <a:r>
              <a:rPr lang="el-GR" sz="2800" dirty="0" smtClean="0">
                <a:solidFill>
                  <a:srgbClr val="233F8C"/>
                </a:solidFill>
                <a:ea typeface="+mj-ea"/>
                <a:cs typeface="+mj-cs"/>
              </a:rPr>
              <a:t>Αποτελέσματα Ποσοτικής Έρευνας</a:t>
            </a:r>
            <a:br>
              <a:rPr lang="el-GR" sz="2800" dirty="0" smtClean="0">
                <a:solidFill>
                  <a:srgbClr val="233F8C"/>
                </a:solidFill>
                <a:ea typeface="+mj-ea"/>
                <a:cs typeface="+mj-cs"/>
              </a:rPr>
            </a:br>
            <a:r>
              <a:rPr lang="el-GR" sz="2800" dirty="0" smtClean="0">
                <a:solidFill>
                  <a:srgbClr val="233F8C"/>
                </a:solidFill>
                <a:ea typeface="+mj-ea"/>
                <a:cs typeface="+mj-cs"/>
              </a:rPr>
              <a:t>Ταυτότητα έρευνας</a:t>
            </a:r>
          </a:p>
        </p:txBody>
      </p:sp>
      <p:sp>
        <p:nvSpPr>
          <p:cNvPr id="13" name="12 - Ορθογώνιο"/>
          <p:cNvSpPr/>
          <p:nvPr/>
        </p:nvSpPr>
        <p:spPr>
          <a:xfrm>
            <a:off x="4114801" y="1025638"/>
            <a:ext cx="7216588" cy="2031325"/>
          </a:xfrm>
          <a:prstGeom prst="rect">
            <a:avLst/>
          </a:prstGeom>
        </p:spPr>
        <p:txBody>
          <a:bodyPr wrap="square">
            <a:spAutoFit/>
          </a:bodyPr>
          <a:lstStyle/>
          <a:p>
            <a:pPr algn="just"/>
            <a:r>
              <a:rPr lang="el-GR" dirty="0" smtClean="0"/>
              <a:t>Η πανελλαδική ποσοτική έρευνα εργοδοτών διεξήχθη το διάστημα 27 Σεπτεμβρίου έως 11 Οκτωβρίου 2022 σε δείγμα 1.002 επιχειρήσεων.</a:t>
            </a:r>
          </a:p>
          <a:p>
            <a:pPr lvl="0" algn="just"/>
            <a:r>
              <a:rPr lang="el-GR" dirty="0" smtClean="0"/>
              <a:t>Η μεγάλη πλειοψηφία (81,9%) είναι επιχειρήσεις που δραστηριοποιούνται  στον τριτογενή τομέα εκ των οποίων το 52,9% στον κλάδο των υπηρεσιών, το 43% στο εμπόριο και το 4,1% στον κλάδο του τουρισμού. Με ποσοστό 15,5% συμμετέχουν στο δείγμα οι επιχειρήσεις του δευτερογενούς τομέα και με 2,6% αυτές του πρωτογενούς.</a:t>
            </a: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428565" y="5728446"/>
            <a:ext cx="7132637" cy="833718"/>
          </a:xfrm>
        </p:spPr>
        <p:txBody>
          <a:bodyPr>
            <a:normAutofit lnSpcReduction="10000"/>
          </a:bodyPr>
          <a:lstStyle/>
          <a:p>
            <a:pPr lvl="0" algn="just"/>
            <a:r>
              <a:rPr lang="el-GR" sz="1400" dirty="0" smtClean="0"/>
              <a:t>Το </a:t>
            </a:r>
            <a:r>
              <a:rPr lang="el-GR" sz="1400" dirty="0"/>
              <a:t>35,1% των επιχειρήσεων του δείγματος δραστηριοποιούνται στο χονδρικό και λιανικό εμπόριο, ενώ ακολουθούν με 9,6% οι επαγγελματικές / επιστημονικές και τεχνικές δραστηριότητες, οι επιχειρήσεις μεταποίησης με 8,8% και οι υπηρεσίες παροχής καταλύματος και υπηρεσιών εστίασης με 8,3% επί του συνολικού εξεταζόμενου πληθυσμού.</a:t>
            </a:r>
          </a:p>
          <a:p>
            <a:endParaRPr lang="el-GR" dirty="0"/>
          </a:p>
        </p:txBody>
      </p:sp>
      <p:sp>
        <p:nvSpPr>
          <p:cNvPr id="4" name="Θέση αριθμού διαφάνειας 3"/>
          <p:cNvSpPr>
            <a:spLocks noGrp="1"/>
          </p:cNvSpPr>
          <p:nvPr>
            <p:ph type="sldNum" sz="quarter" idx="12"/>
          </p:nvPr>
        </p:nvSpPr>
        <p:spPr/>
        <p:txBody>
          <a:bodyPr/>
          <a:lstStyle/>
          <a:p>
            <a:fld id="{3842428D-0812-44E2-9FBD-553AB4E1DE8E}" type="slidenum">
              <a:rPr lang="el-GR" smtClean="0"/>
              <a:pPr/>
              <a:t>4</a:t>
            </a:fld>
            <a:endParaRPr lang="el-GR" dirty="0"/>
          </a:p>
        </p:txBody>
      </p:sp>
      <p:sp>
        <p:nvSpPr>
          <p:cNvPr id="26625" name="Rectangle 1"/>
          <p:cNvSpPr>
            <a:spLocks noChangeArrowheads="1"/>
          </p:cNvSpPr>
          <p:nvPr/>
        </p:nvSpPr>
        <p:spPr bwMode="auto">
          <a:xfrm>
            <a:off x="3854823" y="0"/>
            <a:ext cx="7126941" cy="3139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indent="0" algn="ctr" fontAlgn="base">
              <a:lnSpc>
                <a:spcPct val="90000"/>
              </a:lnSpc>
              <a:spcBef>
                <a:spcPct val="0"/>
              </a:spcBef>
              <a:spcAft>
                <a:spcPct val="0"/>
              </a:spcAft>
              <a:buClrTx/>
              <a:buSzTx/>
              <a:buFontTx/>
              <a:buNone/>
              <a:tabLst/>
            </a:pPr>
            <a:r>
              <a:rPr lang="el-GR" sz="1600" dirty="0" smtClean="0">
                <a:solidFill>
                  <a:srgbClr val="233F8C"/>
                </a:solidFill>
                <a:ea typeface="+mj-ea"/>
                <a:cs typeface="+mj-cs"/>
              </a:rPr>
              <a:t>Ποια είναι η κύρια δραστηριότητα της επιχείρησής σας;</a:t>
            </a:r>
          </a:p>
        </p:txBody>
      </p:sp>
      <p:graphicFrame>
        <p:nvGraphicFramePr>
          <p:cNvPr id="8" name="7 - Πίνακας"/>
          <p:cNvGraphicFramePr>
            <a:graphicFrameLocks noGrp="1"/>
          </p:cNvGraphicFramePr>
          <p:nvPr/>
        </p:nvGraphicFramePr>
        <p:xfrm>
          <a:off x="4450694" y="424029"/>
          <a:ext cx="6715125" cy="182880"/>
        </p:xfrm>
        <a:graphic>
          <a:graphicData uri="http://schemas.openxmlformats.org/drawingml/2006/table">
            <a:tbl>
              <a:tblPr/>
              <a:tblGrid>
                <a:gridCol w="1152634"/>
                <a:gridCol w="517574"/>
                <a:gridCol w="107960"/>
                <a:gridCol w="1441586"/>
                <a:gridCol w="107960"/>
                <a:gridCol w="1729904"/>
                <a:gridCol w="107960"/>
                <a:gridCol w="864952"/>
                <a:gridCol w="107960"/>
                <a:gridCol w="576635"/>
              </a:tblGrid>
              <a:tr h="0">
                <a:tc>
                  <a:txBody>
                    <a:bodyPr/>
                    <a:lstStyle/>
                    <a:p>
                      <a:endParaRPr lang="el-GR" sz="1200" dirty="0">
                        <a:latin typeface="Calibri"/>
                        <a:cs typeface="Arial"/>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endParaRPr lang="el-GR" sz="1200">
                        <a:latin typeface="Calibri"/>
                        <a:cs typeface="Arial"/>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6000"/>
                        </a:lnSpc>
                        <a:spcAft>
                          <a:spcPts val="0"/>
                        </a:spcAft>
                      </a:pPr>
                      <a:endParaRPr lang="el-GR" sz="550">
                        <a:latin typeface="Calibri"/>
                        <a:ea typeface="Times New Roman"/>
                        <a:cs typeface="Calibri"/>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tcPr>
                </a:tc>
                <a:tc>
                  <a:txBody>
                    <a:bodyPr/>
                    <a:lstStyle/>
                    <a:p>
                      <a:pPr algn="ctr">
                        <a:lnSpc>
                          <a:spcPct val="106000"/>
                        </a:lnSpc>
                        <a:spcAft>
                          <a:spcPts val="0"/>
                        </a:spcAft>
                      </a:pPr>
                      <a:r>
                        <a:rPr lang="el-GR" sz="550" dirty="0">
                          <a:latin typeface="Calibri"/>
                          <a:ea typeface="Times New Roman"/>
                          <a:cs typeface="Calibri"/>
                        </a:rPr>
                        <a:t>Ποια είναι η νομική μορφή της επιχείρησης σας;</a:t>
                      </a:r>
                      <a:endParaRPr lang="el-GR" sz="1100" dirty="0">
                        <a:latin typeface="Calibri"/>
                        <a:ea typeface="Calibri"/>
                        <a:cs typeface="Arial"/>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6000"/>
                        </a:lnSpc>
                        <a:spcAft>
                          <a:spcPts val="0"/>
                        </a:spcAft>
                      </a:pPr>
                      <a:endParaRPr lang="el-GR" sz="550">
                        <a:latin typeface="Calibri"/>
                        <a:ea typeface="Times New Roman"/>
                        <a:cs typeface="Calibri"/>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tcPr>
                </a:tc>
                <a:tc>
                  <a:txBody>
                    <a:bodyPr/>
                    <a:lstStyle/>
                    <a:p>
                      <a:pPr algn="ctr">
                        <a:lnSpc>
                          <a:spcPct val="106000"/>
                        </a:lnSpc>
                        <a:spcAft>
                          <a:spcPts val="0"/>
                        </a:spcAft>
                      </a:pPr>
                      <a:r>
                        <a:rPr lang="el-GR" sz="550" dirty="0">
                          <a:latin typeface="Calibri"/>
                          <a:ea typeface="Times New Roman"/>
                          <a:cs typeface="Calibri"/>
                        </a:rPr>
                        <a:t>Πόσα άτομα απασχολείτε στην επιχείρησή σας;</a:t>
                      </a:r>
                      <a:endParaRPr lang="el-GR" sz="1100" dirty="0">
                        <a:latin typeface="Calibri"/>
                        <a:ea typeface="Calibri"/>
                        <a:cs typeface="Arial"/>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endParaRPr lang="el-GR" sz="1200">
                        <a:latin typeface="Calibri"/>
                        <a:cs typeface="Arial"/>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tcPr>
                </a:tc>
                <a:tc>
                  <a:txBody>
                    <a:bodyPr/>
                    <a:lstStyle/>
                    <a:p>
                      <a:pPr algn="ctr">
                        <a:lnSpc>
                          <a:spcPct val="106000"/>
                        </a:lnSpc>
                        <a:spcAft>
                          <a:spcPts val="0"/>
                        </a:spcAft>
                      </a:pPr>
                      <a:r>
                        <a:rPr lang="el-GR" sz="550" dirty="0">
                          <a:latin typeface="Calibri"/>
                          <a:ea typeface="Times New Roman"/>
                          <a:cs typeface="Calibri"/>
                        </a:rPr>
                        <a:t>Τομέας δραστηριότητας</a:t>
                      </a:r>
                      <a:endParaRPr lang="el-GR" sz="1100" dirty="0">
                        <a:latin typeface="Calibri"/>
                        <a:ea typeface="Calibri"/>
                        <a:cs typeface="Arial"/>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6000"/>
                        </a:lnSpc>
                        <a:spcAft>
                          <a:spcPts val="0"/>
                        </a:spcAft>
                      </a:pPr>
                      <a:endParaRPr lang="el-GR" sz="550">
                        <a:latin typeface="Calibri"/>
                        <a:ea typeface="Times New Roman"/>
                        <a:cs typeface="Calibri"/>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tcPr>
                </a:tc>
                <a:tc>
                  <a:txBody>
                    <a:bodyPr/>
                    <a:lstStyle/>
                    <a:p>
                      <a:pPr algn="ctr">
                        <a:lnSpc>
                          <a:spcPct val="106000"/>
                        </a:lnSpc>
                        <a:spcAft>
                          <a:spcPts val="0"/>
                        </a:spcAft>
                      </a:pPr>
                      <a:r>
                        <a:rPr lang="el-GR" sz="550" dirty="0">
                          <a:latin typeface="Calibri"/>
                          <a:ea typeface="Times New Roman"/>
                          <a:cs typeface="Calibri"/>
                        </a:rPr>
                        <a:t>Ύπαρξη μισθωτών</a:t>
                      </a:r>
                      <a:endParaRPr lang="el-GR" sz="1100" dirty="0">
                        <a:latin typeface="Calibri"/>
                        <a:ea typeface="Calibri"/>
                        <a:cs typeface="Arial"/>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solidFill>
                      <a:srgbClr val="FFFFFF"/>
                    </a:solidFill>
                  </a:tcPr>
                </a:tc>
              </a:tr>
            </a:tbl>
          </a:graphicData>
        </a:graphic>
      </p:graphicFrame>
      <p:graphicFrame>
        <p:nvGraphicFramePr>
          <p:cNvPr id="9" name="8 - Πίνακας"/>
          <p:cNvGraphicFramePr>
            <a:graphicFrameLocks noGrp="1"/>
          </p:cNvGraphicFramePr>
          <p:nvPr/>
        </p:nvGraphicFramePr>
        <p:xfrm>
          <a:off x="4468628" y="616697"/>
          <a:ext cx="6715120" cy="4997072"/>
        </p:xfrm>
        <a:graphic>
          <a:graphicData uri="http://schemas.openxmlformats.org/drawingml/2006/table">
            <a:tbl>
              <a:tblPr/>
              <a:tblGrid>
                <a:gridCol w="1152634"/>
                <a:gridCol w="229257"/>
                <a:gridCol w="288317"/>
                <a:gridCol w="107960"/>
                <a:gridCol w="288317"/>
                <a:gridCol w="288317"/>
                <a:gridCol w="288317"/>
                <a:gridCol w="288317"/>
                <a:gridCol w="288317"/>
                <a:gridCol w="107960"/>
                <a:gridCol w="288317"/>
                <a:gridCol w="288317"/>
                <a:gridCol w="288317"/>
                <a:gridCol w="288317"/>
                <a:gridCol w="288317"/>
                <a:gridCol w="288317"/>
                <a:gridCol w="107960"/>
                <a:gridCol w="288317"/>
                <a:gridCol w="288317"/>
                <a:gridCol w="288317"/>
                <a:gridCol w="107960"/>
                <a:gridCol w="288317"/>
                <a:gridCol w="288317"/>
              </a:tblGrid>
              <a:tr h="0">
                <a:tc>
                  <a:txBody>
                    <a:bodyPr/>
                    <a:lstStyle/>
                    <a:p>
                      <a:endParaRPr lang="el-GR" sz="1200" dirty="0">
                        <a:latin typeface="Calibri"/>
                        <a:cs typeface="Arial"/>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solidFill>
                      <a:srgbClr val="FFFFFF"/>
                    </a:solidFill>
                  </a:tcPr>
                </a:tc>
                <a:tc gridSpan="2">
                  <a:txBody>
                    <a:bodyPr/>
                    <a:lstStyle/>
                    <a:p>
                      <a:pPr algn="ctr">
                        <a:lnSpc>
                          <a:spcPct val="106000"/>
                        </a:lnSpc>
                        <a:spcAft>
                          <a:spcPts val="0"/>
                        </a:spcAft>
                      </a:pPr>
                      <a:r>
                        <a:rPr lang="el-GR" sz="550">
                          <a:latin typeface="Calibri"/>
                          <a:ea typeface="Times New Roman"/>
                          <a:cs typeface="Calibri"/>
                        </a:rPr>
                        <a:t>ΣΥΝΟΛΟ</a:t>
                      </a:r>
                      <a:endParaRPr lang="el-GR" sz="1100">
                        <a:latin typeface="Calibri"/>
                        <a:ea typeface="Calibri"/>
                        <a:cs typeface="Arial"/>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solidFill>
                      <a:srgbClr val="FFFFFF"/>
                    </a:solidFill>
                  </a:tcPr>
                </a:tc>
                <a:tc hMerge="1">
                  <a:txBody>
                    <a:bodyPr/>
                    <a:lstStyle/>
                    <a:p>
                      <a:endParaRPr lang="el-GR"/>
                    </a:p>
                  </a:txBody>
                  <a:tcPr/>
                </a:tc>
                <a:tc>
                  <a:txBody>
                    <a:bodyPr/>
                    <a:lstStyle/>
                    <a:p>
                      <a:pPr algn="ctr">
                        <a:lnSpc>
                          <a:spcPct val="106000"/>
                        </a:lnSpc>
                        <a:spcAft>
                          <a:spcPts val="0"/>
                        </a:spcAft>
                      </a:pPr>
                      <a:endParaRPr lang="el-GR" sz="550">
                        <a:latin typeface="Calibri"/>
                        <a:ea typeface="Times New Roman"/>
                        <a:cs typeface="Calibri"/>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tcPr>
                </a:tc>
                <a:tc>
                  <a:txBody>
                    <a:bodyPr/>
                    <a:lstStyle/>
                    <a:p>
                      <a:pPr algn="ctr">
                        <a:lnSpc>
                          <a:spcPct val="106000"/>
                        </a:lnSpc>
                        <a:spcAft>
                          <a:spcPts val="0"/>
                        </a:spcAft>
                      </a:pPr>
                      <a:r>
                        <a:rPr lang="el-GR" sz="550">
                          <a:latin typeface="Calibri"/>
                          <a:ea typeface="Times New Roman"/>
                          <a:cs typeface="Calibri"/>
                        </a:rPr>
                        <a:t>ΑΕ</a:t>
                      </a:r>
                      <a:endParaRPr lang="el-GR" sz="1100">
                        <a:latin typeface="Calibri"/>
                        <a:ea typeface="Calibri"/>
                        <a:cs typeface="Arial"/>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6000"/>
                        </a:lnSpc>
                        <a:spcAft>
                          <a:spcPts val="0"/>
                        </a:spcAft>
                      </a:pPr>
                      <a:r>
                        <a:rPr lang="el-GR" sz="550">
                          <a:latin typeface="Calibri"/>
                          <a:ea typeface="Times New Roman"/>
                          <a:cs typeface="Calibri"/>
                        </a:rPr>
                        <a:t>ΙΚΕ</a:t>
                      </a:r>
                      <a:endParaRPr lang="el-GR" sz="1100">
                        <a:latin typeface="Calibri"/>
                        <a:ea typeface="Calibri"/>
                        <a:cs typeface="Arial"/>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6000"/>
                        </a:lnSpc>
                        <a:spcAft>
                          <a:spcPts val="0"/>
                        </a:spcAft>
                      </a:pPr>
                      <a:r>
                        <a:rPr lang="el-GR" sz="550">
                          <a:latin typeface="Calibri"/>
                          <a:ea typeface="Times New Roman"/>
                          <a:cs typeface="Calibri"/>
                        </a:rPr>
                        <a:t>ΕΠΕ</a:t>
                      </a:r>
                      <a:endParaRPr lang="el-GR" sz="1100">
                        <a:latin typeface="Calibri"/>
                        <a:ea typeface="Calibri"/>
                        <a:cs typeface="Arial"/>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6000"/>
                        </a:lnSpc>
                        <a:spcAft>
                          <a:spcPts val="0"/>
                        </a:spcAft>
                      </a:pPr>
                      <a:r>
                        <a:rPr lang="el-GR" sz="550">
                          <a:latin typeface="Calibri"/>
                          <a:ea typeface="Times New Roman"/>
                          <a:cs typeface="Calibri"/>
                        </a:rPr>
                        <a:t>ΟΕ-ΕΕ</a:t>
                      </a:r>
                      <a:endParaRPr lang="el-GR" sz="1100">
                        <a:latin typeface="Calibri"/>
                        <a:ea typeface="Calibri"/>
                        <a:cs typeface="Arial"/>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6000"/>
                        </a:lnSpc>
                        <a:spcAft>
                          <a:spcPts val="0"/>
                        </a:spcAft>
                      </a:pPr>
                      <a:r>
                        <a:rPr lang="el-GR" sz="550">
                          <a:latin typeface="Calibri"/>
                          <a:ea typeface="Times New Roman"/>
                          <a:cs typeface="Calibri"/>
                        </a:rPr>
                        <a:t>ΑΤΟΜΙΚ</a:t>
                      </a:r>
                      <a:endParaRPr lang="el-GR" sz="1100">
                        <a:latin typeface="Calibri"/>
                        <a:ea typeface="Calibri"/>
                        <a:cs typeface="Arial"/>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6000"/>
                        </a:lnSpc>
                        <a:spcAft>
                          <a:spcPts val="0"/>
                        </a:spcAft>
                      </a:pPr>
                      <a:endParaRPr lang="el-GR" sz="550">
                        <a:latin typeface="Calibri"/>
                        <a:ea typeface="Times New Roman"/>
                        <a:cs typeface="Calibri"/>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tcPr>
                </a:tc>
                <a:tc>
                  <a:txBody>
                    <a:bodyPr/>
                    <a:lstStyle/>
                    <a:p>
                      <a:pPr algn="ctr">
                        <a:lnSpc>
                          <a:spcPct val="106000"/>
                        </a:lnSpc>
                        <a:spcAft>
                          <a:spcPts val="0"/>
                        </a:spcAft>
                      </a:pPr>
                      <a:r>
                        <a:rPr lang="el-GR" sz="550">
                          <a:latin typeface="Calibri"/>
                          <a:ea typeface="Times New Roman"/>
                          <a:cs typeface="Calibri"/>
                        </a:rPr>
                        <a:t>0</a:t>
                      </a:r>
                      <a:endParaRPr lang="el-GR" sz="1100">
                        <a:latin typeface="Calibri"/>
                        <a:ea typeface="Calibri"/>
                        <a:cs typeface="Arial"/>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6000"/>
                        </a:lnSpc>
                        <a:spcAft>
                          <a:spcPts val="0"/>
                        </a:spcAft>
                      </a:pPr>
                      <a:r>
                        <a:rPr lang="el-GR" sz="550">
                          <a:latin typeface="Calibri"/>
                          <a:ea typeface="Times New Roman"/>
                          <a:cs typeface="Calibri"/>
                        </a:rPr>
                        <a:t>1 - 4</a:t>
                      </a:r>
                      <a:endParaRPr lang="el-GR" sz="1100">
                        <a:latin typeface="Calibri"/>
                        <a:ea typeface="Calibri"/>
                        <a:cs typeface="Arial"/>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6000"/>
                        </a:lnSpc>
                        <a:spcAft>
                          <a:spcPts val="0"/>
                        </a:spcAft>
                      </a:pPr>
                      <a:r>
                        <a:rPr lang="el-GR" sz="550">
                          <a:latin typeface="Calibri"/>
                          <a:ea typeface="Times New Roman"/>
                          <a:cs typeface="Calibri"/>
                        </a:rPr>
                        <a:t>5 - 9</a:t>
                      </a:r>
                      <a:endParaRPr lang="el-GR" sz="1100">
                        <a:latin typeface="Calibri"/>
                        <a:ea typeface="Calibri"/>
                        <a:cs typeface="Arial"/>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6000"/>
                        </a:lnSpc>
                        <a:spcAft>
                          <a:spcPts val="0"/>
                        </a:spcAft>
                      </a:pPr>
                      <a:r>
                        <a:rPr lang="el-GR" sz="550">
                          <a:latin typeface="Calibri"/>
                          <a:ea typeface="Times New Roman"/>
                          <a:cs typeface="Calibri"/>
                        </a:rPr>
                        <a:t>10 - 20</a:t>
                      </a:r>
                      <a:endParaRPr lang="el-GR" sz="1100">
                        <a:latin typeface="Calibri"/>
                        <a:ea typeface="Calibri"/>
                        <a:cs typeface="Arial"/>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6000"/>
                        </a:lnSpc>
                        <a:spcAft>
                          <a:spcPts val="0"/>
                        </a:spcAft>
                      </a:pPr>
                      <a:r>
                        <a:rPr lang="el-GR" sz="550">
                          <a:latin typeface="Calibri"/>
                          <a:ea typeface="Times New Roman"/>
                          <a:cs typeface="Calibri"/>
                        </a:rPr>
                        <a:t>21 - 49</a:t>
                      </a:r>
                      <a:endParaRPr lang="el-GR" sz="1100">
                        <a:latin typeface="Calibri"/>
                        <a:ea typeface="Calibri"/>
                        <a:cs typeface="Arial"/>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6000"/>
                        </a:lnSpc>
                        <a:spcAft>
                          <a:spcPts val="0"/>
                        </a:spcAft>
                      </a:pPr>
                      <a:r>
                        <a:rPr lang="el-GR" sz="550">
                          <a:latin typeface="Calibri"/>
                          <a:ea typeface="Times New Roman"/>
                          <a:cs typeface="Calibri"/>
                        </a:rPr>
                        <a:t>50+</a:t>
                      </a:r>
                      <a:endParaRPr lang="el-GR" sz="1100">
                        <a:latin typeface="Calibri"/>
                        <a:ea typeface="Calibri"/>
                        <a:cs typeface="Arial"/>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endParaRPr lang="el-GR" sz="1200">
                        <a:latin typeface="Calibri"/>
                        <a:cs typeface="Arial"/>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tcPr>
                </a:tc>
                <a:tc>
                  <a:txBody>
                    <a:bodyPr/>
                    <a:lstStyle/>
                    <a:p>
                      <a:pPr algn="ctr">
                        <a:lnSpc>
                          <a:spcPct val="106000"/>
                        </a:lnSpc>
                        <a:spcAft>
                          <a:spcPts val="0"/>
                        </a:spcAft>
                      </a:pPr>
                      <a:r>
                        <a:rPr lang="el-GR" sz="550">
                          <a:latin typeface="Calibri"/>
                          <a:ea typeface="Times New Roman"/>
                          <a:cs typeface="Calibri"/>
                        </a:rPr>
                        <a:t>ΕΜΠΟΡ</a:t>
                      </a:r>
                      <a:endParaRPr lang="el-GR" sz="1100">
                        <a:latin typeface="Calibri"/>
                        <a:ea typeface="Calibri"/>
                        <a:cs typeface="Arial"/>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6000"/>
                        </a:lnSpc>
                        <a:spcAft>
                          <a:spcPts val="0"/>
                        </a:spcAft>
                      </a:pPr>
                      <a:r>
                        <a:rPr lang="el-GR" sz="550">
                          <a:latin typeface="Calibri"/>
                          <a:ea typeface="Times New Roman"/>
                          <a:cs typeface="Calibri"/>
                        </a:rPr>
                        <a:t>ΤΟΥΡΙΣ</a:t>
                      </a:r>
                      <a:endParaRPr lang="el-GR" sz="1100">
                        <a:latin typeface="Calibri"/>
                        <a:ea typeface="Calibri"/>
                        <a:cs typeface="Arial"/>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6000"/>
                        </a:lnSpc>
                        <a:spcAft>
                          <a:spcPts val="0"/>
                        </a:spcAft>
                      </a:pPr>
                      <a:r>
                        <a:rPr lang="el-GR" sz="550">
                          <a:latin typeface="Calibri"/>
                          <a:ea typeface="Times New Roman"/>
                          <a:cs typeface="Calibri"/>
                        </a:rPr>
                        <a:t>ΥΠΗΡΕΣ</a:t>
                      </a:r>
                      <a:endParaRPr lang="el-GR" sz="1100">
                        <a:latin typeface="Calibri"/>
                        <a:ea typeface="Calibri"/>
                        <a:cs typeface="Arial"/>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6000"/>
                        </a:lnSpc>
                        <a:spcAft>
                          <a:spcPts val="0"/>
                        </a:spcAft>
                      </a:pPr>
                      <a:endParaRPr lang="el-GR" sz="550">
                        <a:latin typeface="Calibri"/>
                        <a:ea typeface="Times New Roman"/>
                        <a:cs typeface="Calibri"/>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tcPr>
                </a:tc>
                <a:tc>
                  <a:txBody>
                    <a:bodyPr/>
                    <a:lstStyle/>
                    <a:p>
                      <a:pPr algn="ctr">
                        <a:lnSpc>
                          <a:spcPct val="106000"/>
                        </a:lnSpc>
                        <a:spcAft>
                          <a:spcPts val="0"/>
                        </a:spcAft>
                      </a:pPr>
                      <a:r>
                        <a:rPr lang="el-GR" sz="550">
                          <a:latin typeface="Calibri"/>
                          <a:ea typeface="Times New Roman"/>
                          <a:cs typeface="Calibri"/>
                        </a:rPr>
                        <a:t>ΝΑΙ </a:t>
                      </a:r>
                      <a:endParaRPr lang="el-GR" sz="1100">
                        <a:latin typeface="Calibri"/>
                        <a:ea typeface="Calibri"/>
                        <a:cs typeface="Arial"/>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6000"/>
                        </a:lnSpc>
                        <a:spcAft>
                          <a:spcPts val="0"/>
                        </a:spcAft>
                      </a:pPr>
                      <a:r>
                        <a:rPr lang="el-GR" sz="550">
                          <a:latin typeface="Calibri"/>
                          <a:ea typeface="Times New Roman"/>
                          <a:cs typeface="Calibri"/>
                        </a:rPr>
                        <a:t>ΟΧΙ</a:t>
                      </a:r>
                      <a:endParaRPr lang="el-GR" sz="1100">
                        <a:latin typeface="Calibri"/>
                        <a:ea typeface="Calibri"/>
                        <a:cs typeface="Arial"/>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solidFill>
                      <a:srgbClr val="FFFFFF"/>
                    </a:solidFill>
                  </a:tcPr>
                </a:tc>
              </a:tr>
              <a:tr h="0">
                <a:tc>
                  <a:txBody>
                    <a:bodyPr/>
                    <a:lstStyle/>
                    <a:p>
                      <a:pPr algn="r">
                        <a:lnSpc>
                          <a:spcPct val="106000"/>
                        </a:lnSpc>
                        <a:spcAft>
                          <a:spcPts val="0"/>
                        </a:spcAft>
                      </a:pPr>
                      <a:r>
                        <a:rPr lang="el-GR" sz="700" i="1" dirty="0">
                          <a:latin typeface="Calibri"/>
                          <a:ea typeface="Times New Roman"/>
                          <a:cs typeface="Calibri"/>
                        </a:rPr>
                        <a:t>Γεωργία, δασοκομία &amp; αλιεία</a:t>
                      </a:r>
                      <a:endParaRPr lang="el-GR" sz="700" dirty="0">
                        <a:latin typeface="Calibri"/>
                        <a:ea typeface="Calibri"/>
                        <a:cs typeface="Arial"/>
                      </a:endParaRPr>
                    </a:p>
                  </a:txBody>
                  <a:tcPr marL="17780" marR="17780" marT="0" marB="0" anchor="ctr">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a:noFill/>
                    </a:lnB>
                    <a:solidFill>
                      <a:srgbClr val="FFFFFF"/>
                    </a:solidFill>
                  </a:tcPr>
                </a:tc>
                <a:tc>
                  <a:txBody>
                    <a:bodyPr/>
                    <a:lstStyle/>
                    <a:p>
                      <a:pPr algn="r">
                        <a:lnSpc>
                          <a:spcPct val="106000"/>
                        </a:lnSpc>
                        <a:spcAft>
                          <a:spcPts val="0"/>
                        </a:spcAft>
                      </a:pPr>
                      <a:r>
                        <a:rPr lang="el-GR" sz="600" i="1">
                          <a:latin typeface="Calibri"/>
                          <a:ea typeface="Calibri"/>
                          <a:cs typeface="Calibri"/>
                        </a:rPr>
                        <a:t>21</a:t>
                      </a:r>
                      <a:endParaRPr lang="el-GR" sz="1100">
                        <a:latin typeface="Calibri"/>
                        <a:ea typeface="Calibri"/>
                        <a:cs typeface="Arial"/>
                      </a:endParaRPr>
                    </a:p>
                  </a:txBody>
                  <a:tcPr marL="17780" marR="17780" marT="0" marB="0" anchor="ctr">
                    <a:lnL w="12700" cap="flat" cmpd="sng" algn="ctr">
                      <a:solidFill>
                        <a:srgbClr val="7F7F7F"/>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r">
                        <a:lnSpc>
                          <a:spcPct val="106000"/>
                        </a:lnSpc>
                        <a:spcAft>
                          <a:spcPts val="0"/>
                        </a:spcAft>
                      </a:pPr>
                      <a:r>
                        <a:rPr lang="el-GR" sz="900" b="1">
                          <a:latin typeface="Calibri"/>
                          <a:ea typeface="Calibri"/>
                          <a:cs typeface="Calibri"/>
                        </a:rPr>
                        <a:t>2,1</a:t>
                      </a:r>
                      <a:endParaRPr lang="el-GR" sz="1100">
                        <a:latin typeface="Calibri"/>
                        <a:ea typeface="Calibri"/>
                        <a:cs typeface="Arial"/>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a:noFill/>
                    </a:lnB>
                  </a:tcPr>
                </a:tc>
                <a:tc>
                  <a:txBody>
                    <a:bodyPr/>
                    <a:lstStyle/>
                    <a:p>
                      <a:pPr algn="r">
                        <a:lnSpc>
                          <a:spcPct val="106000"/>
                        </a:lnSpc>
                        <a:spcAft>
                          <a:spcPts val="0"/>
                        </a:spcAft>
                      </a:pPr>
                      <a:r>
                        <a:rPr lang="el-GR" sz="700">
                          <a:latin typeface="Calibri"/>
                          <a:ea typeface="Calibri"/>
                          <a:cs typeface="Calibri"/>
                        </a:rPr>
                        <a:t>2,6</a:t>
                      </a:r>
                      <a:endParaRPr lang="el-GR" sz="1100">
                        <a:latin typeface="Calibri"/>
                        <a:ea typeface="Calibri"/>
                        <a:cs typeface="Arial"/>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r">
                        <a:lnSpc>
                          <a:spcPct val="106000"/>
                        </a:lnSpc>
                        <a:spcAft>
                          <a:spcPts val="0"/>
                        </a:spcAft>
                      </a:pPr>
                      <a:r>
                        <a:rPr lang="el-GR" sz="700">
                          <a:latin typeface="Calibri"/>
                          <a:ea typeface="Calibri"/>
                          <a:cs typeface="Calibri"/>
                        </a:rPr>
                        <a:t>2,1</a:t>
                      </a:r>
                      <a:endParaRPr lang="el-GR" sz="1100">
                        <a:latin typeface="Calibri"/>
                        <a:ea typeface="Calibri"/>
                        <a:cs typeface="Arial"/>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r">
                        <a:lnSpc>
                          <a:spcPct val="106000"/>
                        </a:lnSpc>
                        <a:spcAft>
                          <a:spcPts val="0"/>
                        </a:spcAft>
                      </a:pPr>
                      <a:r>
                        <a:rPr lang="el-GR" sz="700">
                          <a:latin typeface="Calibri"/>
                          <a:ea typeface="Calibri"/>
                          <a:cs typeface="Calibri"/>
                        </a:rPr>
                        <a:t>2,8</a:t>
                      </a:r>
                      <a:endParaRPr lang="el-GR" sz="1100">
                        <a:latin typeface="Calibri"/>
                        <a:ea typeface="Calibri"/>
                        <a:cs typeface="Arial"/>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r">
                        <a:lnSpc>
                          <a:spcPct val="106000"/>
                        </a:lnSpc>
                        <a:spcAft>
                          <a:spcPts val="0"/>
                        </a:spcAft>
                      </a:pPr>
                      <a:r>
                        <a:rPr lang="el-GR" sz="700">
                          <a:latin typeface="Calibri"/>
                          <a:ea typeface="Calibri"/>
                          <a:cs typeface="Calibri"/>
                        </a:rPr>
                        <a:t>2,0</a:t>
                      </a:r>
                      <a:endParaRPr lang="el-GR" sz="1100">
                        <a:latin typeface="Calibri"/>
                        <a:ea typeface="Calibri"/>
                        <a:cs typeface="Arial"/>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a:noFill/>
                    </a:lnB>
                  </a:tcPr>
                </a:tc>
                <a:tc>
                  <a:txBody>
                    <a:bodyPr/>
                    <a:lstStyle/>
                    <a:p>
                      <a:pPr algn="r">
                        <a:lnSpc>
                          <a:spcPct val="106000"/>
                        </a:lnSpc>
                        <a:spcAft>
                          <a:spcPts val="0"/>
                        </a:spcAft>
                      </a:pPr>
                      <a:r>
                        <a:rPr lang="el-GR" sz="700">
                          <a:latin typeface="Calibri"/>
                          <a:ea typeface="Calibri"/>
                          <a:cs typeface="Calibri"/>
                        </a:rPr>
                        <a:t>1,7</a:t>
                      </a:r>
                      <a:endParaRPr lang="el-GR" sz="1100">
                        <a:latin typeface="Calibri"/>
                        <a:ea typeface="Calibri"/>
                        <a:cs typeface="Arial"/>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r">
                        <a:lnSpc>
                          <a:spcPct val="106000"/>
                        </a:lnSpc>
                        <a:spcAft>
                          <a:spcPts val="0"/>
                        </a:spcAft>
                      </a:pPr>
                      <a:r>
                        <a:rPr lang="el-GR" sz="700">
                          <a:latin typeface="Calibri"/>
                          <a:ea typeface="Calibri"/>
                          <a:cs typeface="Calibri"/>
                        </a:rPr>
                        <a:t>2,4</a:t>
                      </a:r>
                      <a:endParaRPr lang="el-GR" sz="1100">
                        <a:latin typeface="Calibri"/>
                        <a:ea typeface="Calibri"/>
                        <a:cs typeface="Arial"/>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r">
                        <a:lnSpc>
                          <a:spcPct val="106000"/>
                        </a:lnSpc>
                        <a:spcAft>
                          <a:spcPts val="0"/>
                        </a:spcAft>
                      </a:pPr>
                      <a:r>
                        <a:rPr lang="el-GR" sz="700">
                          <a:latin typeface="Calibri"/>
                          <a:ea typeface="Calibri"/>
                          <a:cs typeface="Calibri"/>
                        </a:rPr>
                        <a:t>2,1</a:t>
                      </a:r>
                      <a:endParaRPr lang="el-GR" sz="1100">
                        <a:latin typeface="Calibri"/>
                        <a:ea typeface="Calibri"/>
                        <a:cs typeface="Arial"/>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r">
                        <a:lnSpc>
                          <a:spcPct val="106000"/>
                        </a:lnSpc>
                        <a:spcAft>
                          <a:spcPts val="0"/>
                        </a:spcAft>
                      </a:pPr>
                      <a:r>
                        <a:rPr lang="el-GR" sz="700">
                          <a:latin typeface="Calibri"/>
                          <a:ea typeface="Calibri"/>
                          <a:cs typeface="Calibri"/>
                        </a:rPr>
                        <a:t>5,9</a:t>
                      </a:r>
                      <a:endParaRPr lang="el-GR" sz="1100">
                        <a:latin typeface="Calibri"/>
                        <a:ea typeface="Calibri"/>
                        <a:cs typeface="Arial"/>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r">
                        <a:lnSpc>
                          <a:spcPct val="106000"/>
                        </a:lnSpc>
                        <a:spcAft>
                          <a:spcPts val="0"/>
                        </a:spcAft>
                      </a:pPr>
                      <a:r>
                        <a:rPr lang="el-GR" sz="700">
                          <a:latin typeface="Calibri"/>
                          <a:ea typeface="Calibri"/>
                          <a:cs typeface="Calibri"/>
                        </a:rPr>
                        <a:t>3,1</a:t>
                      </a:r>
                      <a:endParaRPr lang="el-GR" sz="1100">
                        <a:latin typeface="Calibri"/>
                        <a:ea typeface="Calibri"/>
                        <a:cs typeface="Arial"/>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a:noFill/>
                    </a:lnB>
                  </a:tcPr>
                </a:tc>
                <a:tc>
                  <a:txBody>
                    <a:bodyPr/>
                    <a:lstStyle/>
                    <a:p>
                      <a:pPr algn="r">
                        <a:lnSpc>
                          <a:spcPct val="106000"/>
                        </a:lnSpc>
                        <a:spcAft>
                          <a:spcPts val="0"/>
                        </a:spcAft>
                      </a:pPr>
                      <a:r>
                        <a:rPr lang="el-GR" sz="700">
                          <a:latin typeface="Calibri"/>
                          <a:ea typeface="Calibri"/>
                          <a:cs typeface="Calibri"/>
                        </a:rPr>
                        <a:t>4,2</a:t>
                      </a:r>
                      <a:endParaRPr lang="el-GR" sz="1100">
                        <a:latin typeface="Calibri"/>
                        <a:ea typeface="Calibri"/>
                        <a:cs typeface="Arial"/>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r">
                        <a:lnSpc>
                          <a:spcPct val="106000"/>
                        </a:lnSpc>
                        <a:spcAft>
                          <a:spcPts val="0"/>
                        </a:spcAft>
                      </a:pPr>
                      <a:r>
                        <a:rPr lang="el-GR" sz="700">
                          <a:latin typeface="Calibri"/>
                          <a:ea typeface="Calibri"/>
                          <a:cs typeface="Calibri"/>
                        </a:rPr>
                        <a:t>0,6</a:t>
                      </a:r>
                      <a:endParaRPr lang="el-GR" sz="1100">
                        <a:latin typeface="Calibri"/>
                        <a:ea typeface="Calibri"/>
                        <a:cs typeface="Arial"/>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a:noFill/>
                    </a:lnB>
                  </a:tcPr>
                </a:tc>
                <a:tc>
                  <a:txBody>
                    <a:bodyPr/>
                    <a:lstStyle/>
                    <a:p>
                      <a:pPr algn="r">
                        <a:lnSpc>
                          <a:spcPct val="106000"/>
                        </a:lnSpc>
                        <a:spcAft>
                          <a:spcPts val="0"/>
                        </a:spcAft>
                      </a:pPr>
                      <a:r>
                        <a:rPr lang="el-GR" sz="700">
                          <a:latin typeface="Calibri"/>
                          <a:ea typeface="Calibri"/>
                          <a:cs typeface="Calibri"/>
                        </a:rPr>
                        <a:t>2,3</a:t>
                      </a:r>
                      <a:endParaRPr lang="el-GR" sz="1100">
                        <a:latin typeface="Calibri"/>
                        <a:ea typeface="Calibri"/>
                        <a:cs typeface="Arial"/>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r">
                        <a:lnSpc>
                          <a:spcPct val="106000"/>
                        </a:lnSpc>
                        <a:spcAft>
                          <a:spcPts val="0"/>
                        </a:spcAft>
                      </a:pPr>
                      <a:r>
                        <a:rPr lang="el-GR" sz="700">
                          <a:latin typeface="Calibri"/>
                          <a:ea typeface="Calibri"/>
                          <a:cs typeface="Calibri"/>
                        </a:rPr>
                        <a:t>1,7</a:t>
                      </a:r>
                      <a:endParaRPr lang="el-GR" sz="1100">
                        <a:latin typeface="Calibri"/>
                        <a:ea typeface="Calibri"/>
                        <a:cs typeface="Arial"/>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a:noFill/>
                    </a:lnB>
                    <a:solidFill>
                      <a:srgbClr val="F2F2F2"/>
                    </a:solidFill>
                  </a:tcPr>
                </a:tc>
              </a:tr>
              <a:tr h="0">
                <a:tc>
                  <a:txBody>
                    <a:bodyPr/>
                    <a:lstStyle/>
                    <a:p>
                      <a:pPr algn="r">
                        <a:lnSpc>
                          <a:spcPct val="106000"/>
                        </a:lnSpc>
                        <a:spcAft>
                          <a:spcPts val="0"/>
                        </a:spcAft>
                      </a:pPr>
                      <a:r>
                        <a:rPr lang="el-GR" sz="700" i="1" dirty="0">
                          <a:latin typeface="Calibri"/>
                          <a:ea typeface="Times New Roman"/>
                          <a:cs typeface="Calibri"/>
                        </a:rPr>
                        <a:t>Ορυχεία &amp; λατομεία</a:t>
                      </a:r>
                      <a:endParaRPr lang="el-GR" sz="700" dirty="0">
                        <a:latin typeface="Calibri"/>
                        <a:ea typeface="Calibri"/>
                        <a:cs typeface="Arial"/>
                      </a:endParaRPr>
                    </a:p>
                  </a:txBody>
                  <a:tcPr marL="17780" marR="17780" marT="0" marB="0" anchor="ctr">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r">
                        <a:lnSpc>
                          <a:spcPct val="106000"/>
                        </a:lnSpc>
                        <a:spcAft>
                          <a:spcPts val="0"/>
                        </a:spcAft>
                      </a:pPr>
                      <a:r>
                        <a:rPr lang="el-GR" sz="600" i="1">
                          <a:latin typeface="Calibri"/>
                          <a:ea typeface="Calibri"/>
                          <a:cs typeface="Calibri"/>
                        </a:rPr>
                        <a:t>4</a:t>
                      </a:r>
                      <a:endParaRPr lang="el-GR" sz="1100">
                        <a:latin typeface="Calibri"/>
                        <a:ea typeface="Calibri"/>
                        <a:cs typeface="Arial"/>
                      </a:endParaRPr>
                    </a:p>
                  </a:txBody>
                  <a:tcPr marL="17780" marR="17780" marT="0" marB="0" anchor="ctr">
                    <a:lnL w="12700" cap="flat" cmpd="sng" algn="ctr">
                      <a:solidFill>
                        <a:srgbClr val="7F7F7F"/>
                      </a:solidFill>
                      <a:prstDash val="solid"/>
                      <a:round/>
                      <a:headEnd type="none" w="med" len="med"/>
                      <a:tailEnd type="none" w="med" len="med"/>
                    </a:lnL>
                    <a:lnR>
                      <a:noFill/>
                    </a:lnR>
                    <a:lnT>
                      <a:noFill/>
                    </a:lnT>
                    <a:lnB>
                      <a:noFill/>
                    </a:lnB>
                  </a:tcPr>
                </a:tc>
                <a:tc>
                  <a:txBody>
                    <a:bodyPr/>
                    <a:lstStyle/>
                    <a:p>
                      <a:pPr algn="r">
                        <a:lnSpc>
                          <a:spcPct val="106000"/>
                        </a:lnSpc>
                        <a:spcAft>
                          <a:spcPts val="0"/>
                        </a:spcAft>
                      </a:pPr>
                      <a:r>
                        <a:rPr lang="el-GR" sz="900" b="1">
                          <a:latin typeface="Calibri"/>
                          <a:ea typeface="Calibri"/>
                          <a:cs typeface="Calibri"/>
                        </a:rPr>
                        <a:t>0,4</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1,7</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2,1</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0,2</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0,2</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3,3</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3,1</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0,7</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0,2</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0,6</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tcPr>
                </a:tc>
              </a:tr>
              <a:tr h="0">
                <a:tc>
                  <a:txBody>
                    <a:bodyPr/>
                    <a:lstStyle/>
                    <a:p>
                      <a:pPr algn="r">
                        <a:lnSpc>
                          <a:spcPct val="106000"/>
                        </a:lnSpc>
                        <a:spcAft>
                          <a:spcPts val="0"/>
                        </a:spcAft>
                      </a:pPr>
                      <a:r>
                        <a:rPr lang="el-GR" sz="700" i="1" dirty="0">
                          <a:latin typeface="Calibri"/>
                          <a:ea typeface="Times New Roman"/>
                          <a:cs typeface="Calibri"/>
                        </a:rPr>
                        <a:t>Μεταποίηση</a:t>
                      </a:r>
                      <a:endParaRPr lang="el-GR" sz="700" dirty="0">
                        <a:latin typeface="Calibri"/>
                        <a:ea typeface="Calibri"/>
                        <a:cs typeface="Arial"/>
                      </a:endParaRPr>
                    </a:p>
                  </a:txBody>
                  <a:tcPr marL="17780" marR="17780" marT="0" marB="0" anchor="ctr">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r">
                        <a:lnSpc>
                          <a:spcPct val="106000"/>
                        </a:lnSpc>
                        <a:spcAft>
                          <a:spcPts val="0"/>
                        </a:spcAft>
                      </a:pPr>
                      <a:r>
                        <a:rPr lang="el-GR" sz="600" i="1">
                          <a:latin typeface="Calibri"/>
                          <a:ea typeface="Calibri"/>
                          <a:cs typeface="Calibri"/>
                        </a:rPr>
                        <a:t>88</a:t>
                      </a:r>
                      <a:endParaRPr lang="el-GR" sz="1100">
                        <a:latin typeface="Calibri"/>
                        <a:ea typeface="Calibri"/>
                        <a:cs typeface="Arial"/>
                      </a:endParaRPr>
                    </a:p>
                  </a:txBody>
                  <a:tcPr marL="17780" marR="17780" marT="0" marB="0" anchor="ctr">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r">
                        <a:lnSpc>
                          <a:spcPct val="106000"/>
                        </a:lnSpc>
                        <a:spcAft>
                          <a:spcPts val="0"/>
                        </a:spcAft>
                      </a:pPr>
                      <a:r>
                        <a:rPr lang="el-GR" sz="900" b="1">
                          <a:latin typeface="Calibri"/>
                          <a:ea typeface="Calibri"/>
                          <a:cs typeface="Calibri"/>
                        </a:rPr>
                        <a:t>8,8</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7,8</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5,2</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6,3</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14,0</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8,1</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7,9</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9,5</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8,2</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9,8</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11,8</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6,3</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14,2</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5,1</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9,3</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7,9</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r>
              <a:tr h="0">
                <a:tc>
                  <a:txBody>
                    <a:bodyPr/>
                    <a:lstStyle/>
                    <a:p>
                      <a:pPr algn="r">
                        <a:lnSpc>
                          <a:spcPct val="106000"/>
                        </a:lnSpc>
                        <a:spcAft>
                          <a:spcPts val="0"/>
                        </a:spcAft>
                      </a:pPr>
                      <a:r>
                        <a:rPr lang="el-GR" sz="700" i="1" dirty="0">
                          <a:latin typeface="Calibri"/>
                          <a:ea typeface="Times New Roman"/>
                          <a:cs typeface="Calibri"/>
                        </a:rPr>
                        <a:t>Παροχή ηλεκτρ. ρεύματος-φυσικού αερίου-ατμού-κλιματισμού</a:t>
                      </a:r>
                      <a:endParaRPr lang="el-GR" sz="700" dirty="0">
                        <a:latin typeface="Calibri"/>
                        <a:ea typeface="Calibri"/>
                        <a:cs typeface="Arial"/>
                      </a:endParaRPr>
                    </a:p>
                  </a:txBody>
                  <a:tcPr marL="17780" marR="17780" marT="0" marB="0" anchor="ctr">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r">
                        <a:lnSpc>
                          <a:spcPct val="106000"/>
                        </a:lnSpc>
                        <a:spcAft>
                          <a:spcPts val="0"/>
                        </a:spcAft>
                      </a:pPr>
                      <a:r>
                        <a:rPr lang="el-GR" sz="600" i="1">
                          <a:latin typeface="Calibri"/>
                          <a:ea typeface="Calibri"/>
                          <a:cs typeface="Calibri"/>
                        </a:rPr>
                        <a:t>4</a:t>
                      </a:r>
                      <a:endParaRPr lang="el-GR" sz="1100">
                        <a:latin typeface="Calibri"/>
                        <a:ea typeface="Calibri"/>
                        <a:cs typeface="Arial"/>
                      </a:endParaRPr>
                    </a:p>
                  </a:txBody>
                  <a:tcPr marL="17780" marR="17780" marT="0" marB="0" anchor="ctr">
                    <a:lnL w="12700" cap="flat" cmpd="sng" algn="ctr">
                      <a:solidFill>
                        <a:srgbClr val="7F7F7F"/>
                      </a:solidFill>
                      <a:prstDash val="solid"/>
                      <a:round/>
                      <a:headEnd type="none" w="med" len="med"/>
                      <a:tailEnd type="none" w="med" len="med"/>
                    </a:lnL>
                    <a:lnR>
                      <a:noFill/>
                    </a:lnR>
                    <a:lnT>
                      <a:noFill/>
                    </a:lnT>
                    <a:lnB>
                      <a:noFill/>
                    </a:lnB>
                  </a:tcPr>
                </a:tc>
                <a:tc>
                  <a:txBody>
                    <a:bodyPr/>
                    <a:lstStyle/>
                    <a:p>
                      <a:pPr algn="r">
                        <a:lnSpc>
                          <a:spcPct val="106000"/>
                        </a:lnSpc>
                        <a:spcAft>
                          <a:spcPts val="0"/>
                        </a:spcAft>
                      </a:pPr>
                      <a:r>
                        <a:rPr lang="el-GR" sz="900" b="1" dirty="0">
                          <a:latin typeface="Calibri"/>
                          <a:ea typeface="Calibri"/>
                          <a:cs typeface="Calibri"/>
                        </a:rPr>
                        <a:t>0,4</a:t>
                      </a:r>
                      <a:endParaRPr lang="el-GR" sz="1100" dirty="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1,7</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1,7</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dirty="0">
                          <a:latin typeface="Calibri"/>
                          <a:ea typeface="Calibri"/>
                          <a:cs typeface="Calibri"/>
                        </a:rPr>
                        <a:t>0,0</a:t>
                      </a:r>
                      <a:endParaRPr lang="el-GR" sz="1100" dirty="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0,2</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0,2</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3,3</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3,1</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0,5</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0,4</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0,6</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tcPr>
                </a:tc>
              </a:tr>
              <a:tr h="0">
                <a:tc>
                  <a:txBody>
                    <a:bodyPr/>
                    <a:lstStyle/>
                    <a:p>
                      <a:pPr algn="r">
                        <a:lnSpc>
                          <a:spcPct val="106000"/>
                        </a:lnSpc>
                        <a:spcAft>
                          <a:spcPts val="0"/>
                        </a:spcAft>
                      </a:pPr>
                      <a:r>
                        <a:rPr lang="el-GR" sz="700" i="1" dirty="0">
                          <a:latin typeface="Calibri"/>
                          <a:ea typeface="Times New Roman"/>
                          <a:cs typeface="Calibri"/>
                        </a:rPr>
                        <a:t>Παροχή νερού-διαχ. λυμάτων, αποβλήτων - </a:t>
                      </a:r>
                      <a:r>
                        <a:rPr lang="el-GR" sz="700" i="1" dirty="0" err="1">
                          <a:latin typeface="Calibri"/>
                          <a:ea typeface="Times New Roman"/>
                          <a:cs typeface="Calibri"/>
                        </a:rPr>
                        <a:t>δραστ</a:t>
                      </a:r>
                      <a:r>
                        <a:rPr lang="el-GR" sz="700" i="1" dirty="0">
                          <a:latin typeface="Calibri"/>
                          <a:ea typeface="Times New Roman"/>
                          <a:cs typeface="Calibri"/>
                        </a:rPr>
                        <a:t>. εξυγίανσης</a:t>
                      </a:r>
                      <a:endParaRPr lang="el-GR" sz="700" dirty="0">
                        <a:latin typeface="Calibri"/>
                        <a:ea typeface="Calibri"/>
                        <a:cs typeface="Arial"/>
                      </a:endParaRPr>
                    </a:p>
                  </a:txBody>
                  <a:tcPr marL="17780" marR="17780" marT="0" marB="0" anchor="ctr">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r">
                        <a:lnSpc>
                          <a:spcPct val="106000"/>
                        </a:lnSpc>
                        <a:spcAft>
                          <a:spcPts val="0"/>
                        </a:spcAft>
                      </a:pPr>
                      <a:r>
                        <a:rPr lang="el-GR" sz="600" i="1">
                          <a:latin typeface="Calibri"/>
                          <a:ea typeface="Calibri"/>
                          <a:cs typeface="Calibri"/>
                        </a:rPr>
                        <a:t>3</a:t>
                      </a:r>
                      <a:endParaRPr lang="el-GR" sz="1100">
                        <a:latin typeface="Calibri"/>
                        <a:ea typeface="Calibri"/>
                        <a:cs typeface="Arial"/>
                      </a:endParaRPr>
                    </a:p>
                  </a:txBody>
                  <a:tcPr marL="17780" marR="17780" marT="0" marB="0" anchor="ctr">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r">
                        <a:lnSpc>
                          <a:spcPct val="106000"/>
                        </a:lnSpc>
                        <a:spcAft>
                          <a:spcPts val="0"/>
                        </a:spcAft>
                      </a:pPr>
                      <a:r>
                        <a:rPr lang="el-GR" sz="900" b="1">
                          <a:latin typeface="Calibri"/>
                          <a:ea typeface="Calibri"/>
                          <a:cs typeface="Calibri"/>
                        </a:rPr>
                        <a:t>0,3</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0,6</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0,3</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0,3</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0,2</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1,0</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0,5</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0,2</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0,3</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0,3</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r>
              <a:tr h="0">
                <a:tc>
                  <a:txBody>
                    <a:bodyPr/>
                    <a:lstStyle/>
                    <a:p>
                      <a:pPr algn="r">
                        <a:lnSpc>
                          <a:spcPct val="106000"/>
                        </a:lnSpc>
                        <a:spcAft>
                          <a:spcPts val="0"/>
                        </a:spcAft>
                      </a:pPr>
                      <a:r>
                        <a:rPr lang="el-GR" sz="700" i="1" dirty="0">
                          <a:latin typeface="Calibri"/>
                          <a:ea typeface="Times New Roman"/>
                          <a:cs typeface="Calibri"/>
                        </a:rPr>
                        <a:t>Κατασκευές</a:t>
                      </a:r>
                      <a:endParaRPr lang="el-GR" sz="700" dirty="0">
                        <a:latin typeface="Calibri"/>
                        <a:ea typeface="Calibri"/>
                        <a:cs typeface="Arial"/>
                      </a:endParaRPr>
                    </a:p>
                  </a:txBody>
                  <a:tcPr marL="17780" marR="17780" marT="0" marB="0" anchor="ctr">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r">
                        <a:lnSpc>
                          <a:spcPct val="106000"/>
                        </a:lnSpc>
                        <a:spcAft>
                          <a:spcPts val="0"/>
                        </a:spcAft>
                      </a:pPr>
                      <a:r>
                        <a:rPr lang="el-GR" sz="600" i="1">
                          <a:latin typeface="Calibri"/>
                          <a:ea typeface="Calibri"/>
                          <a:cs typeface="Calibri"/>
                        </a:rPr>
                        <a:t>48</a:t>
                      </a:r>
                      <a:endParaRPr lang="el-GR" sz="1100">
                        <a:latin typeface="Calibri"/>
                        <a:ea typeface="Calibri"/>
                        <a:cs typeface="Arial"/>
                      </a:endParaRPr>
                    </a:p>
                  </a:txBody>
                  <a:tcPr marL="17780" marR="17780" marT="0" marB="0" anchor="ctr">
                    <a:lnL w="12700" cap="flat" cmpd="sng" algn="ctr">
                      <a:solidFill>
                        <a:srgbClr val="7F7F7F"/>
                      </a:solidFill>
                      <a:prstDash val="solid"/>
                      <a:round/>
                      <a:headEnd type="none" w="med" len="med"/>
                      <a:tailEnd type="none" w="med" len="med"/>
                    </a:lnL>
                    <a:lnR>
                      <a:noFill/>
                    </a:lnR>
                    <a:lnT>
                      <a:noFill/>
                    </a:lnT>
                    <a:lnB>
                      <a:noFill/>
                    </a:lnB>
                  </a:tcPr>
                </a:tc>
                <a:tc>
                  <a:txBody>
                    <a:bodyPr/>
                    <a:lstStyle/>
                    <a:p>
                      <a:pPr algn="r">
                        <a:lnSpc>
                          <a:spcPct val="106000"/>
                        </a:lnSpc>
                        <a:spcAft>
                          <a:spcPts val="0"/>
                        </a:spcAft>
                      </a:pPr>
                      <a:r>
                        <a:rPr lang="el-GR" sz="900" b="1">
                          <a:latin typeface="Calibri"/>
                          <a:ea typeface="Calibri"/>
                          <a:cs typeface="Calibri"/>
                        </a:rPr>
                        <a:t>4,8</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14,7</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8,6</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4,2</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4,5</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2,5</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3,4</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3,6</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7,2</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6,6</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14,7</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15,6</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3,5</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2,4</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6,0</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5,6</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3,4</a:t>
                      </a:r>
                      <a:endParaRPr lang="el-GR" sz="1100">
                        <a:latin typeface="Calibri"/>
                        <a:ea typeface="Calibri"/>
                        <a:cs typeface="Arial"/>
                      </a:endParaRPr>
                    </a:p>
                  </a:txBody>
                  <a:tcPr marL="17780" marR="17780" marT="0" marB="0" anchor="ctr">
                    <a:lnL>
                      <a:noFill/>
                    </a:lnL>
                    <a:lnR>
                      <a:noFill/>
                    </a:lnR>
                    <a:lnT>
                      <a:noFill/>
                    </a:lnT>
                    <a:lnB>
                      <a:noFill/>
                    </a:lnB>
                  </a:tcPr>
                </a:tc>
              </a:tr>
              <a:tr h="0">
                <a:tc>
                  <a:txBody>
                    <a:bodyPr/>
                    <a:lstStyle/>
                    <a:p>
                      <a:pPr algn="r">
                        <a:lnSpc>
                          <a:spcPct val="106000"/>
                        </a:lnSpc>
                        <a:spcAft>
                          <a:spcPts val="0"/>
                        </a:spcAft>
                      </a:pPr>
                      <a:r>
                        <a:rPr lang="el-GR" sz="700" i="1" dirty="0">
                          <a:latin typeface="Calibri"/>
                          <a:ea typeface="Times New Roman"/>
                          <a:cs typeface="Calibri"/>
                        </a:rPr>
                        <a:t>Χονδρικό-λιανικό εμπόριο-επισκευή οχημάτων &amp; μοτοσυκλετών</a:t>
                      </a:r>
                      <a:endParaRPr lang="el-GR" sz="700" dirty="0">
                        <a:latin typeface="Calibri"/>
                        <a:ea typeface="Calibri"/>
                        <a:cs typeface="Arial"/>
                      </a:endParaRPr>
                    </a:p>
                  </a:txBody>
                  <a:tcPr marL="17780" marR="17780" marT="0" marB="0" anchor="ctr">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r">
                        <a:lnSpc>
                          <a:spcPct val="106000"/>
                        </a:lnSpc>
                        <a:spcAft>
                          <a:spcPts val="0"/>
                        </a:spcAft>
                      </a:pPr>
                      <a:r>
                        <a:rPr lang="el-GR" sz="600" i="1">
                          <a:latin typeface="Calibri"/>
                          <a:ea typeface="Calibri"/>
                          <a:cs typeface="Calibri"/>
                        </a:rPr>
                        <a:t>352</a:t>
                      </a:r>
                      <a:endParaRPr lang="el-GR" sz="1100">
                        <a:latin typeface="Calibri"/>
                        <a:ea typeface="Calibri"/>
                        <a:cs typeface="Arial"/>
                      </a:endParaRPr>
                    </a:p>
                  </a:txBody>
                  <a:tcPr marL="17780" marR="17780" marT="0" marB="0" anchor="ctr">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r">
                        <a:lnSpc>
                          <a:spcPct val="106000"/>
                        </a:lnSpc>
                        <a:spcAft>
                          <a:spcPts val="0"/>
                        </a:spcAft>
                      </a:pPr>
                      <a:r>
                        <a:rPr lang="el-GR" sz="900" b="1">
                          <a:latin typeface="Calibri"/>
                          <a:ea typeface="Calibri"/>
                          <a:cs typeface="Calibri"/>
                        </a:rPr>
                        <a:t>35,1</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31,0</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22,4</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37,5</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39,1</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36,1</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38,6</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36,3</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28,9</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29,5</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23,5</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25,0</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68,9</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2,4</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10,2</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33,3</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38,5</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r>
              <a:tr h="0">
                <a:tc>
                  <a:txBody>
                    <a:bodyPr/>
                    <a:lstStyle/>
                    <a:p>
                      <a:pPr algn="r">
                        <a:lnSpc>
                          <a:spcPct val="106000"/>
                        </a:lnSpc>
                        <a:spcAft>
                          <a:spcPts val="0"/>
                        </a:spcAft>
                      </a:pPr>
                      <a:r>
                        <a:rPr lang="el-GR" sz="700" i="1" dirty="0">
                          <a:latin typeface="Calibri"/>
                          <a:ea typeface="Times New Roman"/>
                          <a:cs typeface="Calibri"/>
                        </a:rPr>
                        <a:t>Μεταφορά &amp; αποθήκευση</a:t>
                      </a:r>
                      <a:endParaRPr lang="el-GR" sz="700" dirty="0">
                        <a:latin typeface="Calibri"/>
                        <a:ea typeface="Calibri"/>
                        <a:cs typeface="Arial"/>
                      </a:endParaRPr>
                    </a:p>
                  </a:txBody>
                  <a:tcPr marL="17780" marR="17780" marT="0" marB="0" anchor="ctr">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r">
                        <a:lnSpc>
                          <a:spcPct val="106000"/>
                        </a:lnSpc>
                        <a:spcAft>
                          <a:spcPts val="0"/>
                        </a:spcAft>
                      </a:pPr>
                      <a:r>
                        <a:rPr lang="el-GR" sz="600" i="1">
                          <a:latin typeface="Calibri"/>
                          <a:ea typeface="Calibri"/>
                          <a:cs typeface="Calibri"/>
                        </a:rPr>
                        <a:t>4</a:t>
                      </a:r>
                      <a:endParaRPr lang="el-GR" sz="1100">
                        <a:latin typeface="Calibri"/>
                        <a:ea typeface="Calibri"/>
                        <a:cs typeface="Arial"/>
                      </a:endParaRPr>
                    </a:p>
                  </a:txBody>
                  <a:tcPr marL="17780" marR="17780" marT="0" marB="0" anchor="ctr">
                    <a:lnL w="12700" cap="flat" cmpd="sng" algn="ctr">
                      <a:solidFill>
                        <a:srgbClr val="7F7F7F"/>
                      </a:solidFill>
                      <a:prstDash val="solid"/>
                      <a:round/>
                      <a:headEnd type="none" w="med" len="med"/>
                      <a:tailEnd type="none" w="med" len="med"/>
                    </a:lnL>
                    <a:lnR>
                      <a:noFill/>
                    </a:lnR>
                    <a:lnT>
                      <a:noFill/>
                    </a:lnT>
                    <a:lnB>
                      <a:noFill/>
                    </a:lnB>
                  </a:tcPr>
                </a:tc>
                <a:tc>
                  <a:txBody>
                    <a:bodyPr/>
                    <a:lstStyle/>
                    <a:p>
                      <a:pPr algn="r">
                        <a:lnSpc>
                          <a:spcPct val="106000"/>
                        </a:lnSpc>
                        <a:spcAft>
                          <a:spcPts val="0"/>
                        </a:spcAft>
                      </a:pPr>
                      <a:r>
                        <a:rPr lang="el-GR" sz="900" b="1">
                          <a:latin typeface="Calibri"/>
                          <a:ea typeface="Calibri"/>
                          <a:cs typeface="Calibri"/>
                        </a:rPr>
                        <a:t>0,4</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1,7</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4,2</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0,2</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0,3</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0,2</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1,0</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1,6</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0,2</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0,6</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0,5</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0,3</a:t>
                      </a:r>
                      <a:endParaRPr lang="el-GR" sz="1100">
                        <a:latin typeface="Calibri"/>
                        <a:ea typeface="Calibri"/>
                        <a:cs typeface="Arial"/>
                      </a:endParaRPr>
                    </a:p>
                  </a:txBody>
                  <a:tcPr marL="17780" marR="17780" marT="0" marB="0" anchor="ctr">
                    <a:lnL>
                      <a:noFill/>
                    </a:lnL>
                    <a:lnR>
                      <a:noFill/>
                    </a:lnR>
                    <a:lnT>
                      <a:noFill/>
                    </a:lnT>
                    <a:lnB>
                      <a:noFill/>
                    </a:lnB>
                  </a:tcPr>
                </a:tc>
              </a:tr>
              <a:tr h="0">
                <a:tc>
                  <a:txBody>
                    <a:bodyPr/>
                    <a:lstStyle/>
                    <a:p>
                      <a:pPr algn="r">
                        <a:lnSpc>
                          <a:spcPct val="106000"/>
                        </a:lnSpc>
                        <a:spcAft>
                          <a:spcPts val="0"/>
                        </a:spcAft>
                      </a:pPr>
                      <a:r>
                        <a:rPr lang="el-GR" sz="700" i="1">
                          <a:latin typeface="Calibri"/>
                          <a:ea typeface="Times New Roman"/>
                          <a:cs typeface="Calibri"/>
                        </a:rPr>
                        <a:t>Υπηρεσίες παροχής καταλύματος &amp; υπηρεσιών εστίασης</a:t>
                      </a:r>
                      <a:endParaRPr lang="el-GR" sz="700">
                        <a:latin typeface="Calibri"/>
                        <a:ea typeface="Calibri"/>
                        <a:cs typeface="Arial"/>
                      </a:endParaRPr>
                    </a:p>
                  </a:txBody>
                  <a:tcPr marL="17780" marR="17780" marT="0" marB="0" anchor="ctr">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r">
                        <a:lnSpc>
                          <a:spcPct val="106000"/>
                        </a:lnSpc>
                        <a:spcAft>
                          <a:spcPts val="0"/>
                        </a:spcAft>
                      </a:pPr>
                      <a:r>
                        <a:rPr lang="el-GR" sz="600" i="1">
                          <a:latin typeface="Calibri"/>
                          <a:ea typeface="Calibri"/>
                          <a:cs typeface="Calibri"/>
                        </a:rPr>
                        <a:t>83</a:t>
                      </a:r>
                      <a:endParaRPr lang="el-GR" sz="1100">
                        <a:latin typeface="Calibri"/>
                        <a:ea typeface="Calibri"/>
                        <a:cs typeface="Arial"/>
                      </a:endParaRPr>
                    </a:p>
                  </a:txBody>
                  <a:tcPr marL="17780" marR="17780" marT="0" marB="0" anchor="ctr">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r">
                        <a:lnSpc>
                          <a:spcPct val="106000"/>
                        </a:lnSpc>
                        <a:spcAft>
                          <a:spcPts val="0"/>
                        </a:spcAft>
                      </a:pPr>
                      <a:r>
                        <a:rPr lang="el-GR" sz="900" b="1">
                          <a:latin typeface="Calibri"/>
                          <a:ea typeface="Calibri"/>
                          <a:cs typeface="Calibri"/>
                        </a:rPr>
                        <a:t>8,3</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1,7</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5,2</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12,5</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7,8</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9,6</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9,6</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6,4</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dirty="0">
                          <a:latin typeface="Calibri"/>
                          <a:ea typeface="Calibri"/>
                          <a:cs typeface="Calibri"/>
                        </a:rPr>
                        <a:t>14,4</a:t>
                      </a:r>
                      <a:endParaRPr lang="el-GR" sz="1100" dirty="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11,5</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2,9</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0,2</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78,0</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9,4</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7,6</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9,6</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r>
              <a:tr h="0">
                <a:tc>
                  <a:txBody>
                    <a:bodyPr/>
                    <a:lstStyle/>
                    <a:p>
                      <a:pPr algn="r">
                        <a:lnSpc>
                          <a:spcPct val="106000"/>
                        </a:lnSpc>
                        <a:spcAft>
                          <a:spcPts val="0"/>
                        </a:spcAft>
                      </a:pPr>
                      <a:r>
                        <a:rPr lang="el-GR" sz="700" i="1">
                          <a:latin typeface="Calibri"/>
                          <a:ea typeface="Times New Roman"/>
                          <a:cs typeface="Calibri"/>
                        </a:rPr>
                        <a:t>Ενημέρωση &amp; επικοινωνία</a:t>
                      </a:r>
                      <a:endParaRPr lang="el-GR" sz="700">
                        <a:latin typeface="Calibri"/>
                        <a:ea typeface="Calibri"/>
                        <a:cs typeface="Arial"/>
                      </a:endParaRPr>
                    </a:p>
                  </a:txBody>
                  <a:tcPr marL="17780" marR="17780" marT="0" marB="0" anchor="ctr">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r">
                        <a:lnSpc>
                          <a:spcPct val="106000"/>
                        </a:lnSpc>
                        <a:spcAft>
                          <a:spcPts val="0"/>
                        </a:spcAft>
                      </a:pPr>
                      <a:r>
                        <a:rPr lang="el-GR" sz="600" i="1">
                          <a:latin typeface="Calibri"/>
                          <a:ea typeface="Calibri"/>
                          <a:cs typeface="Calibri"/>
                        </a:rPr>
                        <a:t>21</a:t>
                      </a:r>
                      <a:endParaRPr lang="el-GR" sz="1100">
                        <a:latin typeface="Calibri"/>
                        <a:ea typeface="Calibri"/>
                        <a:cs typeface="Arial"/>
                      </a:endParaRPr>
                    </a:p>
                  </a:txBody>
                  <a:tcPr marL="17780" marR="17780" marT="0" marB="0" anchor="ctr">
                    <a:lnL w="12700" cap="flat" cmpd="sng" algn="ctr">
                      <a:solidFill>
                        <a:srgbClr val="7F7F7F"/>
                      </a:solidFill>
                      <a:prstDash val="solid"/>
                      <a:round/>
                      <a:headEnd type="none" w="med" len="med"/>
                      <a:tailEnd type="none" w="med" len="med"/>
                    </a:lnL>
                    <a:lnR>
                      <a:noFill/>
                    </a:lnR>
                    <a:lnT>
                      <a:noFill/>
                    </a:lnT>
                    <a:lnB>
                      <a:noFill/>
                    </a:lnB>
                  </a:tcPr>
                </a:tc>
                <a:tc>
                  <a:txBody>
                    <a:bodyPr/>
                    <a:lstStyle/>
                    <a:p>
                      <a:pPr algn="r">
                        <a:lnSpc>
                          <a:spcPct val="106000"/>
                        </a:lnSpc>
                        <a:spcAft>
                          <a:spcPts val="0"/>
                        </a:spcAft>
                      </a:pPr>
                      <a:r>
                        <a:rPr lang="el-GR" sz="900" b="1">
                          <a:latin typeface="Calibri"/>
                          <a:ea typeface="Calibri"/>
                          <a:cs typeface="Calibri"/>
                        </a:rPr>
                        <a:t>2,1</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4,3</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6,9</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4,2</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2,2</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0,8</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0,6</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2,8</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4,1</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5,9</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3,1</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dirty="0">
                          <a:latin typeface="Calibri"/>
                          <a:ea typeface="Calibri"/>
                          <a:cs typeface="Calibri"/>
                        </a:rPr>
                        <a:t>1,6</a:t>
                      </a:r>
                      <a:endParaRPr lang="el-GR" sz="1100" dirty="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2,6</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2,9</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0,6</a:t>
                      </a:r>
                      <a:endParaRPr lang="el-GR" sz="1100">
                        <a:latin typeface="Calibri"/>
                        <a:ea typeface="Calibri"/>
                        <a:cs typeface="Arial"/>
                      </a:endParaRPr>
                    </a:p>
                  </a:txBody>
                  <a:tcPr marL="17780" marR="17780" marT="0" marB="0" anchor="ctr">
                    <a:lnL>
                      <a:noFill/>
                    </a:lnL>
                    <a:lnR>
                      <a:noFill/>
                    </a:lnR>
                    <a:lnT>
                      <a:noFill/>
                    </a:lnT>
                    <a:lnB>
                      <a:noFill/>
                    </a:lnB>
                  </a:tcPr>
                </a:tc>
              </a:tr>
              <a:tr h="0">
                <a:tc>
                  <a:txBody>
                    <a:bodyPr/>
                    <a:lstStyle/>
                    <a:p>
                      <a:pPr algn="r">
                        <a:lnSpc>
                          <a:spcPct val="106000"/>
                        </a:lnSpc>
                        <a:spcAft>
                          <a:spcPts val="0"/>
                        </a:spcAft>
                      </a:pPr>
                      <a:r>
                        <a:rPr lang="el-GR" sz="700" i="1" dirty="0">
                          <a:latin typeface="Calibri"/>
                          <a:ea typeface="Times New Roman"/>
                          <a:cs typeface="Calibri"/>
                        </a:rPr>
                        <a:t>Χρηματοπιστωτικές &amp; ασφαλιστικές δραστηριότητες</a:t>
                      </a:r>
                      <a:endParaRPr lang="el-GR" sz="700" dirty="0">
                        <a:latin typeface="Calibri"/>
                        <a:ea typeface="Calibri"/>
                        <a:cs typeface="Arial"/>
                      </a:endParaRPr>
                    </a:p>
                  </a:txBody>
                  <a:tcPr marL="17780" marR="17780" marT="0" marB="0" anchor="ctr">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r">
                        <a:lnSpc>
                          <a:spcPct val="106000"/>
                        </a:lnSpc>
                        <a:spcAft>
                          <a:spcPts val="0"/>
                        </a:spcAft>
                      </a:pPr>
                      <a:r>
                        <a:rPr lang="el-GR" sz="600" i="1">
                          <a:latin typeface="Calibri"/>
                          <a:ea typeface="Calibri"/>
                          <a:cs typeface="Calibri"/>
                        </a:rPr>
                        <a:t>16</a:t>
                      </a:r>
                      <a:endParaRPr lang="el-GR" sz="1100">
                        <a:latin typeface="Calibri"/>
                        <a:ea typeface="Calibri"/>
                        <a:cs typeface="Arial"/>
                      </a:endParaRPr>
                    </a:p>
                  </a:txBody>
                  <a:tcPr marL="17780" marR="17780" marT="0" marB="0" anchor="ctr">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r">
                        <a:lnSpc>
                          <a:spcPct val="106000"/>
                        </a:lnSpc>
                        <a:spcAft>
                          <a:spcPts val="0"/>
                        </a:spcAft>
                      </a:pPr>
                      <a:r>
                        <a:rPr lang="el-GR" sz="900" b="1">
                          <a:latin typeface="Calibri"/>
                          <a:ea typeface="Calibri"/>
                          <a:cs typeface="Calibri"/>
                        </a:rPr>
                        <a:t>1,6</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1,7</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1,7</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1,1</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1,8</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2,5</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1,2</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1,0</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1,6</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endParaRPr lang="el-GR" sz="1100" dirty="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3,0</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1,1</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2,5</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r>
              <a:tr h="0">
                <a:tc>
                  <a:txBody>
                    <a:bodyPr/>
                    <a:lstStyle/>
                    <a:p>
                      <a:pPr algn="r">
                        <a:lnSpc>
                          <a:spcPct val="106000"/>
                        </a:lnSpc>
                        <a:spcAft>
                          <a:spcPts val="0"/>
                        </a:spcAft>
                      </a:pPr>
                      <a:r>
                        <a:rPr lang="el-GR" sz="700" i="1" dirty="0">
                          <a:latin typeface="Calibri"/>
                          <a:ea typeface="Times New Roman"/>
                          <a:cs typeface="Calibri"/>
                        </a:rPr>
                        <a:t>Διαχείριση ακίνητης περιουσίας</a:t>
                      </a:r>
                      <a:endParaRPr lang="el-GR" sz="700" dirty="0">
                        <a:latin typeface="Calibri"/>
                        <a:ea typeface="Calibri"/>
                        <a:cs typeface="Arial"/>
                      </a:endParaRPr>
                    </a:p>
                  </a:txBody>
                  <a:tcPr marL="17780" marR="17780" marT="0" marB="0" anchor="ctr">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r">
                        <a:lnSpc>
                          <a:spcPct val="106000"/>
                        </a:lnSpc>
                        <a:spcAft>
                          <a:spcPts val="0"/>
                        </a:spcAft>
                      </a:pPr>
                      <a:r>
                        <a:rPr lang="el-GR" sz="600" i="1">
                          <a:latin typeface="Calibri"/>
                          <a:ea typeface="Calibri"/>
                          <a:cs typeface="Calibri"/>
                        </a:rPr>
                        <a:t>5</a:t>
                      </a:r>
                      <a:endParaRPr lang="el-GR" sz="1100">
                        <a:latin typeface="Calibri"/>
                        <a:ea typeface="Calibri"/>
                        <a:cs typeface="Arial"/>
                      </a:endParaRPr>
                    </a:p>
                  </a:txBody>
                  <a:tcPr marL="17780" marR="17780" marT="0" marB="0" anchor="ctr">
                    <a:lnL w="12700" cap="flat" cmpd="sng" algn="ctr">
                      <a:solidFill>
                        <a:srgbClr val="7F7F7F"/>
                      </a:solidFill>
                      <a:prstDash val="solid"/>
                      <a:round/>
                      <a:headEnd type="none" w="med" len="med"/>
                      <a:tailEnd type="none" w="med" len="med"/>
                    </a:lnL>
                    <a:lnR>
                      <a:noFill/>
                    </a:lnR>
                    <a:lnT>
                      <a:noFill/>
                    </a:lnT>
                    <a:lnB>
                      <a:noFill/>
                    </a:lnB>
                  </a:tcPr>
                </a:tc>
                <a:tc>
                  <a:txBody>
                    <a:bodyPr/>
                    <a:lstStyle/>
                    <a:p>
                      <a:pPr algn="r">
                        <a:lnSpc>
                          <a:spcPct val="106000"/>
                        </a:lnSpc>
                        <a:spcAft>
                          <a:spcPts val="0"/>
                        </a:spcAft>
                      </a:pPr>
                      <a:r>
                        <a:rPr lang="el-GR" sz="900" b="1">
                          <a:latin typeface="Calibri"/>
                          <a:ea typeface="Calibri"/>
                          <a:cs typeface="Calibri"/>
                        </a:rPr>
                        <a:t>0,5</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0,9</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0,7</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1,1</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0,2</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0,9</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0,2</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1,1</a:t>
                      </a:r>
                      <a:endParaRPr lang="el-GR" sz="1100">
                        <a:latin typeface="Calibri"/>
                        <a:ea typeface="Calibri"/>
                        <a:cs typeface="Arial"/>
                      </a:endParaRPr>
                    </a:p>
                  </a:txBody>
                  <a:tcPr marL="17780" marR="17780" marT="0" marB="0" anchor="ctr">
                    <a:lnL>
                      <a:noFill/>
                    </a:lnL>
                    <a:lnR>
                      <a:noFill/>
                    </a:lnR>
                    <a:lnT>
                      <a:noFill/>
                    </a:lnT>
                    <a:lnB>
                      <a:noFill/>
                    </a:lnB>
                  </a:tcPr>
                </a:tc>
              </a:tr>
              <a:tr h="0">
                <a:tc>
                  <a:txBody>
                    <a:bodyPr/>
                    <a:lstStyle/>
                    <a:p>
                      <a:pPr algn="r">
                        <a:lnSpc>
                          <a:spcPct val="106000"/>
                        </a:lnSpc>
                        <a:spcAft>
                          <a:spcPts val="0"/>
                        </a:spcAft>
                      </a:pPr>
                      <a:r>
                        <a:rPr lang="el-GR" sz="700" i="1">
                          <a:latin typeface="Calibri"/>
                          <a:ea typeface="Times New Roman"/>
                          <a:cs typeface="Calibri"/>
                        </a:rPr>
                        <a:t>Επαγγελματικές, επιστημονικές &amp; τεχνικές δραστηριότητες</a:t>
                      </a:r>
                      <a:endParaRPr lang="el-GR" sz="700">
                        <a:latin typeface="Calibri"/>
                        <a:ea typeface="Calibri"/>
                        <a:cs typeface="Arial"/>
                      </a:endParaRPr>
                    </a:p>
                  </a:txBody>
                  <a:tcPr marL="17780" marR="17780" marT="0" marB="0" anchor="ctr">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r">
                        <a:lnSpc>
                          <a:spcPct val="106000"/>
                        </a:lnSpc>
                        <a:spcAft>
                          <a:spcPts val="0"/>
                        </a:spcAft>
                      </a:pPr>
                      <a:r>
                        <a:rPr lang="el-GR" sz="600" i="1">
                          <a:latin typeface="Calibri"/>
                          <a:ea typeface="Calibri"/>
                          <a:cs typeface="Calibri"/>
                        </a:rPr>
                        <a:t>96</a:t>
                      </a:r>
                      <a:endParaRPr lang="el-GR" sz="1100">
                        <a:latin typeface="Calibri"/>
                        <a:ea typeface="Calibri"/>
                        <a:cs typeface="Arial"/>
                      </a:endParaRPr>
                    </a:p>
                  </a:txBody>
                  <a:tcPr marL="17780" marR="17780" marT="0" marB="0" anchor="ctr">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r">
                        <a:lnSpc>
                          <a:spcPct val="106000"/>
                        </a:lnSpc>
                        <a:spcAft>
                          <a:spcPts val="0"/>
                        </a:spcAft>
                      </a:pPr>
                      <a:r>
                        <a:rPr lang="el-GR" sz="900" b="1">
                          <a:latin typeface="Calibri"/>
                          <a:ea typeface="Calibri"/>
                          <a:cs typeface="Calibri"/>
                        </a:rPr>
                        <a:t>9,6</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12,9</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13,8</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2,1</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6,1</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10,3</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9,3</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10,2</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6,2</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9,8</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14,7</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9,4</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0,5</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17,7</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9,8</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9,3</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r>
              <a:tr h="0">
                <a:tc>
                  <a:txBody>
                    <a:bodyPr/>
                    <a:lstStyle/>
                    <a:p>
                      <a:pPr algn="r">
                        <a:lnSpc>
                          <a:spcPct val="106000"/>
                        </a:lnSpc>
                        <a:spcAft>
                          <a:spcPts val="0"/>
                        </a:spcAft>
                      </a:pPr>
                      <a:r>
                        <a:rPr lang="el-GR" sz="700" i="1" dirty="0">
                          <a:latin typeface="Calibri"/>
                          <a:ea typeface="Times New Roman"/>
                          <a:cs typeface="Calibri"/>
                        </a:rPr>
                        <a:t>Διοικητικές &amp; υποστηρικτικές δραστηριότητες</a:t>
                      </a:r>
                      <a:endParaRPr lang="el-GR" sz="700" dirty="0">
                        <a:latin typeface="Calibri"/>
                        <a:ea typeface="Calibri"/>
                        <a:cs typeface="Arial"/>
                      </a:endParaRPr>
                    </a:p>
                  </a:txBody>
                  <a:tcPr marL="17780" marR="17780" marT="0" marB="0" anchor="ctr">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r">
                        <a:lnSpc>
                          <a:spcPct val="106000"/>
                        </a:lnSpc>
                        <a:spcAft>
                          <a:spcPts val="0"/>
                        </a:spcAft>
                      </a:pPr>
                      <a:r>
                        <a:rPr lang="el-GR" sz="600" i="1">
                          <a:latin typeface="Calibri"/>
                          <a:ea typeface="Calibri"/>
                          <a:cs typeface="Calibri"/>
                        </a:rPr>
                        <a:t>18</a:t>
                      </a:r>
                      <a:endParaRPr lang="el-GR" sz="1100">
                        <a:latin typeface="Calibri"/>
                        <a:ea typeface="Calibri"/>
                        <a:cs typeface="Arial"/>
                      </a:endParaRPr>
                    </a:p>
                  </a:txBody>
                  <a:tcPr marL="17780" marR="17780" marT="0" marB="0" anchor="ctr">
                    <a:lnL w="12700" cap="flat" cmpd="sng" algn="ctr">
                      <a:solidFill>
                        <a:srgbClr val="7F7F7F"/>
                      </a:solidFill>
                      <a:prstDash val="solid"/>
                      <a:round/>
                      <a:headEnd type="none" w="med" len="med"/>
                      <a:tailEnd type="none" w="med" len="med"/>
                    </a:lnL>
                    <a:lnR>
                      <a:noFill/>
                    </a:lnR>
                    <a:lnT>
                      <a:noFill/>
                    </a:lnT>
                    <a:lnB>
                      <a:noFill/>
                    </a:lnB>
                  </a:tcPr>
                </a:tc>
                <a:tc>
                  <a:txBody>
                    <a:bodyPr/>
                    <a:lstStyle/>
                    <a:p>
                      <a:pPr algn="r">
                        <a:lnSpc>
                          <a:spcPct val="106000"/>
                        </a:lnSpc>
                        <a:spcAft>
                          <a:spcPts val="0"/>
                        </a:spcAft>
                      </a:pPr>
                      <a:r>
                        <a:rPr lang="el-GR" sz="900" b="1">
                          <a:latin typeface="Calibri"/>
                          <a:ea typeface="Calibri"/>
                          <a:cs typeface="Calibri"/>
                        </a:rPr>
                        <a:t>1,8</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2,6</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5,2</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2,1</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1,1</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1,5</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2,0</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1,2</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2,1</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1,6</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2,9</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6,3</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2,4</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3,2</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1,7</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2,0</a:t>
                      </a:r>
                      <a:endParaRPr lang="el-GR" sz="1100">
                        <a:latin typeface="Calibri"/>
                        <a:ea typeface="Calibri"/>
                        <a:cs typeface="Arial"/>
                      </a:endParaRPr>
                    </a:p>
                  </a:txBody>
                  <a:tcPr marL="17780" marR="17780" marT="0" marB="0" anchor="ctr">
                    <a:lnL>
                      <a:noFill/>
                    </a:lnL>
                    <a:lnR>
                      <a:noFill/>
                    </a:lnR>
                    <a:lnT>
                      <a:noFill/>
                    </a:lnT>
                    <a:lnB>
                      <a:noFill/>
                    </a:lnB>
                  </a:tcPr>
                </a:tc>
              </a:tr>
              <a:tr h="0">
                <a:tc>
                  <a:txBody>
                    <a:bodyPr/>
                    <a:lstStyle/>
                    <a:p>
                      <a:pPr algn="r">
                        <a:lnSpc>
                          <a:spcPct val="106000"/>
                        </a:lnSpc>
                        <a:spcAft>
                          <a:spcPts val="0"/>
                        </a:spcAft>
                      </a:pPr>
                      <a:r>
                        <a:rPr lang="el-GR" sz="700" i="1">
                          <a:latin typeface="Calibri"/>
                          <a:ea typeface="Times New Roman"/>
                          <a:cs typeface="Calibri"/>
                        </a:rPr>
                        <a:t>Δημόσια διοίκηση &amp; άμυνα-υποχρεωτική κοινωνική ασφάλιση</a:t>
                      </a:r>
                      <a:endParaRPr lang="el-GR" sz="700">
                        <a:latin typeface="Calibri"/>
                        <a:ea typeface="Calibri"/>
                        <a:cs typeface="Arial"/>
                      </a:endParaRPr>
                    </a:p>
                  </a:txBody>
                  <a:tcPr marL="17780" marR="17780" marT="0" marB="0" anchor="ctr">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r">
                        <a:lnSpc>
                          <a:spcPct val="106000"/>
                        </a:lnSpc>
                        <a:spcAft>
                          <a:spcPts val="0"/>
                        </a:spcAft>
                      </a:pPr>
                      <a:r>
                        <a:rPr lang="el-GR" sz="600" i="1">
                          <a:latin typeface="Calibri"/>
                          <a:ea typeface="Calibri"/>
                          <a:cs typeface="Calibri"/>
                        </a:rPr>
                        <a:t>1</a:t>
                      </a:r>
                      <a:endParaRPr lang="el-GR" sz="1100">
                        <a:latin typeface="Calibri"/>
                        <a:ea typeface="Calibri"/>
                        <a:cs typeface="Arial"/>
                      </a:endParaRPr>
                    </a:p>
                  </a:txBody>
                  <a:tcPr marL="17780" marR="17780" marT="0" marB="0" anchor="ctr">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r">
                        <a:lnSpc>
                          <a:spcPct val="106000"/>
                        </a:lnSpc>
                        <a:spcAft>
                          <a:spcPts val="0"/>
                        </a:spcAft>
                      </a:pPr>
                      <a:r>
                        <a:rPr lang="el-GR" sz="900" b="1">
                          <a:latin typeface="Calibri"/>
                          <a:ea typeface="Calibri"/>
                          <a:cs typeface="Calibri"/>
                        </a:rPr>
                        <a:t>0,1</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0,2</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0,2</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0,2</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0,2</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r>
              <a:tr h="0">
                <a:tc>
                  <a:txBody>
                    <a:bodyPr/>
                    <a:lstStyle/>
                    <a:p>
                      <a:pPr algn="r">
                        <a:lnSpc>
                          <a:spcPct val="106000"/>
                        </a:lnSpc>
                        <a:spcAft>
                          <a:spcPts val="0"/>
                        </a:spcAft>
                      </a:pPr>
                      <a:r>
                        <a:rPr lang="el-GR" sz="700" i="1" dirty="0">
                          <a:latin typeface="Calibri"/>
                          <a:ea typeface="Times New Roman"/>
                          <a:cs typeface="Calibri"/>
                        </a:rPr>
                        <a:t>Εκπαίδευση</a:t>
                      </a:r>
                      <a:endParaRPr lang="el-GR" sz="700" dirty="0">
                        <a:latin typeface="Calibri"/>
                        <a:ea typeface="Calibri"/>
                        <a:cs typeface="Arial"/>
                      </a:endParaRPr>
                    </a:p>
                  </a:txBody>
                  <a:tcPr marL="17780" marR="17780" marT="0" marB="0" anchor="ctr">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r">
                        <a:lnSpc>
                          <a:spcPct val="106000"/>
                        </a:lnSpc>
                        <a:spcAft>
                          <a:spcPts val="0"/>
                        </a:spcAft>
                      </a:pPr>
                      <a:r>
                        <a:rPr lang="el-GR" sz="600" i="1">
                          <a:latin typeface="Calibri"/>
                          <a:ea typeface="Calibri"/>
                          <a:cs typeface="Calibri"/>
                        </a:rPr>
                        <a:t>20</a:t>
                      </a:r>
                      <a:endParaRPr lang="el-GR" sz="1100">
                        <a:latin typeface="Calibri"/>
                        <a:ea typeface="Calibri"/>
                        <a:cs typeface="Arial"/>
                      </a:endParaRPr>
                    </a:p>
                  </a:txBody>
                  <a:tcPr marL="17780" marR="17780" marT="0" marB="0" anchor="ctr">
                    <a:lnL w="12700" cap="flat" cmpd="sng" algn="ctr">
                      <a:solidFill>
                        <a:srgbClr val="7F7F7F"/>
                      </a:solidFill>
                      <a:prstDash val="solid"/>
                      <a:round/>
                      <a:headEnd type="none" w="med" len="med"/>
                      <a:tailEnd type="none" w="med" len="med"/>
                    </a:lnL>
                    <a:lnR>
                      <a:noFill/>
                    </a:lnR>
                    <a:lnT>
                      <a:noFill/>
                    </a:lnT>
                    <a:lnB>
                      <a:noFill/>
                    </a:lnB>
                  </a:tcPr>
                </a:tc>
                <a:tc>
                  <a:txBody>
                    <a:bodyPr/>
                    <a:lstStyle/>
                    <a:p>
                      <a:pPr algn="r">
                        <a:lnSpc>
                          <a:spcPct val="106000"/>
                        </a:lnSpc>
                        <a:spcAft>
                          <a:spcPts val="0"/>
                        </a:spcAft>
                      </a:pPr>
                      <a:r>
                        <a:rPr lang="el-GR" sz="900" b="1">
                          <a:latin typeface="Calibri"/>
                          <a:ea typeface="Calibri"/>
                          <a:cs typeface="Calibri"/>
                        </a:rPr>
                        <a:t>2,0</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1,7</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4,5</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1,8</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0,3</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2,1</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5,2</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4,9</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2,9</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3,1</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3,8</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2,9</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0,3</a:t>
                      </a:r>
                      <a:endParaRPr lang="el-GR" sz="1100">
                        <a:latin typeface="Calibri"/>
                        <a:ea typeface="Calibri"/>
                        <a:cs typeface="Arial"/>
                      </a:endParaRPr>
                    </a:p>
                  </a:txBody>
                  <a:tcPr marL="17780" marR="17780" marT="0" marB="0" anchor="ctr">
                    <a:lnL>
                      <a:noFill/>
                    </a:lnL>
                    <a:lnR>
                      <a:noFill/>
                    </a:lnR>
                    <a:lnT>
                      <a:noFill/>
                    </a:lnT>
                    <a:lnB>
                      <a:noFill/>
                    </a:lnB>
                  </a:tcPr>
                </a:tc>
              </a:tr>
              <a:tr h="0">
                <a:tc>
                  <a:txBody>
                    <a:bodyPr/>
                    <a:lstStyle/>
                    <a:p>
                      <a:pPr algn="r">
                        <a:lnSpc>
                          <a:spcPct val="106000"/>
                        </a:lnSpc>
                        <a:spcAft>
                          <a:spcPts val="0"/>
                        </a:spcAft>
                      </a:pPr>
                      <a:r>
                        <a:rPr lang="el-GR" sz="700" i="1" dirty="0">
                          <a:latin typeface="Calibri"/>
                          <a:ea typeface="Times New Roman"/>
                          <a:cs typeface="Calibri"/>
                        </a:rPr>
                        <a:t>Δραστηριότητες ανθρώπινης υγείας &amp; κοινωνικής μέριμνας</a:t>
                      </a:r>
                      <a:endParaRPr lang="el-GR" sz="700" dirty="0">
                        <a:latin typeface="Calibri"/>
                        <a:ea typeface="Calibri"/>
                        <a:cs typeface="Arial"/>
                      </a:endParaRPr>
                    </a:p>
                  </a:txBody>
                  <a:tcPr marL="17780" marR="17780" marT="0" marB="0" anchor="ctr">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r">
                        <a:lnSpc>
                          <a:spcPct val="106000"/>
                        </a:lnSpc>
                        <a:spcAft>
                          <a:spcPts val="0"/>
                        </a:spcAft>
                      </a:pPr>
                      <a:r>
                        <a:rPr lang="el-GR" sz="600" i="1">
                          <a:latin typeface="Calibri"/>
                          <a:ea typeface="Calibri"/>
                          <a:cs typeface="Calibri"/>
                        </a:rPr>
                        <a:t>32</a:t>
                      </a:r>
                      <a:endParaRPr lang="el-GR" sz="1100">
                        <a:latin typeface="Calibri"/>
                        <a:ea typeface="Calibri"/>
                        <a:cs typeface="Arial"/>
                      </a:endParaRPr>
                    </a:p>
                  </a:txBody>
                  <a:tcPr marL="17780" marR="17780" marT="0" marB="0" anchor="ctr">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r">
                        <a:lnSpc>
                          <a:spcPct val="106000"/>
                        </a:lnSpc>
                        <a:spcAft>
                          <a:spcPts val="0"/>
                        </a:spcAft>
                      </a:pPr>
                      <a:r>
                        <a:rPr lang="el-GR" sz="900" b="1">
                          <a:latin typeface="Calibri"/>
                          <a:ea typeface="Calibri"/>
                          <a:cs typeface="Calibri"/>
                        </a:rPr>
                        <a:t>3,2</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1,7</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3,4</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4,2</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4,5</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2,9</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2,8</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3,6</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3,1</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5,9</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3,1</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1,6</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4,7</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3,3</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3,1</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r>
              <a:tr h="0">
                <a:tc>
                  <a:txBody>
                    <a:bodyPr/>
                    <a:lstStyle/>
                    <a:p>
                      <a:pPr algn="r">
                        <a:lnSpc>
                          <a:spcPct val="106000"/>
                        </a:lnSpc>
                        <a:spcAft>
                          <a:spcPts val="0"/>
                        </a:spcAft>
                      </a:pPr>
                      <a:r>
                        <a:rPr lang="el-GR" sz="700" i="1" dirty="0">
                          <a:latin typeface="Calibri"/>
                          <a:ea typeface="Times New Roman"/>
                          <a:cs typeface="Calibri"/>
                        </a:rPr>
                        <a:t>Τέχνες, διασκέδαση &amp; ψυχαγωγία</a:t>
                      </a:r>
                      <a:endParaRPr lang="el-GR" sz="700" dirty="0">
                        <a:latin typeface="Calibri"/>
                        <a:ea typeface="Calibri"/>
                        <a:cs typeface="Arial"/>
                      </a:endParaRPr>
                    </a:p>
                  </a:txBody>
                  <a:tcPr marL="17780" marR="17780" marT="0" marB="0" anchor="ctr">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r">
                        <a:lnSpc>
                          <a:spcPct val="106000"/>
                        </a:lnSpc>
                        <a:spcAft>
                          <a:spcPts val="0"/>
                        </a:spcAft>
                      </a:pPr>
                      <a:r>
                        <a:rPr lang="el-GR" sz="600" i="1">
                          <a:latin typeface="Calibri"/>
                          <a:ea typeface="Calibri"/>
                          <a:cs typeface="Calibri"/>
                        </a:rPr>
                        <a:t>14</a:t>
                      </a:r>
                      <a:endParaRPr lang="el-GR" sz="1100">
                        <a:latin typeface="Calibri"/>
                        <a:ea typeface="Calibri"/>
                        <a:cs typeface="Arial"/>
                      </a:endParaRPr>
                    </a:p>
                  </a:txBody>
                  <a:tcPr marL="17780" marR="17780" marT="0" marB="0" anchor="ctr">
                    <a:lnL w="12700" cap="flat" cmpd="sng" algn="ctr">
                      <a:solidFill>
                        <a:srgbClr val="7F7F7F"/>
                      </a:solidFill>
                      <a:prstDash val="solid"/>
                      <a:round/>
                      <a:headEnd type="none" w="med" len="med"/>
                      <a:tailEnd type="none" w="med" len="med"/>
                    </a:lnL>
                    <a:lnR>
                      <a:noFill/>
                    </a:lnR>
                    <a:lnT>
                      <a:noFill/>
                    </a:lnT>
                    <a:lnB>
                      <a:noFill/>
                    </a:lnB>
                  </a:tcPr>
                </a:tc>
                <a:tc>
                  <a:txBody>
                    <a:bodyPr/>
                    <a:lstStyle/>
                    <a:p>
                      <a:pPr algn="r">
                        <a:lnSpc>
                          <a:spcPct val="106000"/>
                        </a:lnSpc>
                        <a:spcAft>
                          <a:spcPts val="0"/>
                        </a:spcAft>
                      </a:pPr>
                      <a:r>
                        <a:rPr lang="el-GR" sz="900" b="1">
                          <a:latin typeface="Calibri"/>
                          <a:ea typeface="Calibri"/>
                          <a:cs typeface="Calibri"/>
                        </a:rPr>
                        <a:t>1,4</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1,7</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2,1</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0,6</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1,8</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3,1</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0,7</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0,5</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4,9</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1,9</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0,5</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3,1</a:t>
                      </a:r>
                      <a:endParaRPr lang="el-GR" sz="1100">
                        <a:latin typeface="Calibri"/>
                        <a:ea typeface="Calibri"/>
                        <a:cs typeface="Arial"/>
                      </a:endParaRPr>
                    </a:p>
                  </a:txBody>
                  <a:tcPr marL="17780" marR="17780" marT="0" marB="0" anchor="ctr">
                    <a:lnL>
                      <a:noFill/>
                    </a:lnL>
                    <a:lnR>
                      <a:noFill/>
                    </a:lnR>
                    <a:lnT>
                      <a:noFill/>
                    </a:lnT>
                    <a:lnB>
                      <a:noFill/>
                    </a:lnB>
                  </a:tcPr>
                </a:tc>
              </a:tr>
              <a:tr h="0">
                <a:tc>
                  <a:txBody>
                    <a:bodyPr/>
                    <a:lstStyle/>
                    <a:p>
                      <a:pPr algn="r">
                        <a:lnSpc>
                          <a:spcPct val="106000"/>
                        </a:lnSpc>
                        <a:spcAft>
                          <a:spcPts val="0"/>
                        </a:spcAft>
                      </a:pPr>
                      <a:r>
                        <a:rPr lang="el-GR" sz="700" i="1" dirty="0">
                          <a:latin typeface="Calibri"/>
                          <a:ea typeface="Times New Roman"/>
                          <a:cs typeface="Calibri"/>
                        </a:rPr>
                        <a:t>ΑΛΛΕΣ ΔΡΑΣΤΗΡΙΟΤΗΤΕΣ ΠΑΡΟΧΗΣ ΥΠΗΡΕΣΙΩΝ</a:t>
                      </a:r>
                      <a:endParaRPr lang="el-GR" sz="700" dirty="0">
                        <a:latin typeface="Calibri"/>
                        <a:ea typeface="Calibri"/>
                        <a:cs typeface="Arial"/>
                      </a:endParaRPr>
                    </a:p>
                  </a:txBody>
                  <a:tcPr marL="17780" marR="17780" marT="0" marB="0" anchor="ctr">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r">
                        <a:lnSpc>
                          <a:spcPct val="106000"/>
                        </a:lnSpc>
                        <a:spcAft>
                          <a:spcPts val="0"/>
                        </a:spcAft>
                      </a:pPr>
                      <a:r>
                        <a:rPr lang="el-GR" sz="600" i="1">
                          <a:latin typeface="Calibri"/>
                          <a:ea typeface="Calibri"/>
                          <a:cs typeface="Calibri"/>
                        </a:rPr>
                        <a:t>166</a:t>
                      </a:r>
                      <a:endParaRPr lang="el-GR" sz="1100">
                        <a:latin typeface="Calibri"/>
                        <a:ea typeface="Calibri"/>
                        <a:cs typeface="Arial"/>
                      </a:endParaRPr>
                    </a:p>
                  </a:txBody>
                  <a:tcPr marL="17780" marR="17780" marT="0" marB="0" anchor="ctr">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r">
                        <a:lnSpc>
                          <a:spcPct val="106000"/>
                        </a:lnSpc>
                        <a:spcAft>
                          <a:spcPts val="0"/>
                        </a:spcAft>
                      </a:pPr>
                      <a:r>
                        <a:rPr lang="el-GR" sz="900" b="1">
                          <a:latin typeface="Calibri"/>
                          <a:ea typeface="Calibri"/>
                          <a:cs typeface="Calibri"/>
                        </a:rPr>
                        <a:t>16,6</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13,8</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20,7</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14,6</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11,2</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18,3</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16,1</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18,2</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14,4</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16,4</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5,9</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18,8</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2,1</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9,8</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28,9</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16,9</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c>
                  <a:txBody>
                    <a:bodyPr/>
                    <a:lstStyle/>
                    <a:p>
                      <a:pPr algn="r">
                        <a:lnSpc>
                          <a:spcPct val="106000"/>
                        </a:lnSpc>
                        <a:spcAft>
                          <a:spcPts val="0"/>
                        </a:spcAft>
                      </a:pPr>
                      <a:r>
                        <a:rPr lang="el-GR" sz="700">
                          <a:latin typeface="Calibri"/>
                          <a:ea typeface="Calibri"/>
                          <a:cs typeface="Calibri"/>
                        </a:rPr>
                        <a:t>16,0</a:t>
                      </a:r>
                      <a:endParaRPr lang="el-GR" sz="1100">
                        <a:latin typeface="Calibri"/>
                        <a:ea typeface="Calibri"/>
                        <a:cs typeface="Arial"/>
                      </a:endParaRPr>
                    </a:p>
                  </a:txBody>
                  <a:tcPr marL="17780" marR="17780" marT="0" marB="0" anchor="ctr">
                    <a:lnL>
                      <a:noFill/>
                    </a:lnL>
                    <a:lnR>
                      <a:noFill/>
                    </a:lnR>
                    <a:lnT>
                      <a:noFill/>
                    </a:lnT>
                    <a:lnB>
                      <a:noFill/>
                    </a:lnB>
                    <a:solidFill>
                      <a:srgbClr val="F2F2F2"/>
                    </a:solidFill>
                  </a:tcPr>
                </a:tc>
              </a:tr>
              <a:tr h="0">
                <a:tc>
                  <a:txBody>
                    <a:bodyPr/>
                    <a:lstStyle/>
                    <a:p>
                      <a:pPr algn="r">
                        <a:lnSpc>
                          <a:spcPct val="106000"/>
                        </a:lnSpc>
                        <a:spcAft>
                          <a:spcPts val="0"/>
                        </a:spcAft>
                      </a:pPr>
                      <a:r>
                        <a:rPr lang="el-GR" sz="700" i="1" dirty="0">
                          <a:latin typeface="Calibri"/>
                          <a:ea typeface="Times New Roman"/>
                          <a:cs typeface="Calibri"/>
                        </a:rPr>
                        <a:t>Άλλο / Αδιευκρίνιστο</a:t>
                      </a:r>
                      <a:endParaRPr lang="el-GR" sz="700" dirty="0">
                        <a:latin typeface="Calibri"/>
                        <a:ea typeface="Calibri"/>
                        <a:cs typeface="Arial"/>
                      </a:endParaRPr>
                    </a:p>
                  </a:txBody>
                  <a:tcPr marL="17780" marR="17780" marT="0" marB="0" anchor="ctr">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r">
                        <a:lnSpc>
                          <a:spcPct val="106000"/>
                        </a:lnSpc>
                        <a:spcAft>
                          <a:spcPts val="0"/>
                        </a:spcAft>
                      </a:pPr>
                      <a:r>
                        <a:rPr lang="el-GR" sz="600" i="1">
                          <a:latin typeface="Calibri"/>
                          <a:ea typeface="Calibri"/>
                          <a:cs typeface="Calibri"/>
                        </a:rPr>
                        <a:t>6</a:t>
                      </a:r>
                      <a:endParaRPr lang="el-GR" sz="1100">
                        <a:latin typeface="Calibri"/>
                        <a:ea typeface="Calibri"/>
                        <a:cs typeface="Arial"/>
                      </a:endParaRPr>
                    </a:p>
                  </a:txBody>
                  <a:tcPr marL="17780" marR="17780" marT="0" marB="0" anchor="ctr">
                    <a:lnL w="12700" cap="flat" cmpd="sng" algn="ctr">
                      <a:solidFill>
                        <a:srgbClr val="7F7F7F"/>
                      </a:solidFill>
                      <a:prstDash val="solid"/>
                      <a:round/>
                      <a:headEnd type="none" w="med" len="med"/>
                      <a:tailEnd type="none" w="med" len="med"/>
                    </a:lnL>
                    <a:lnR>
                      <a:noFill/>
                    </a:lnR>
                    <a:lnT>
                      <a:noFill/>
                    </a:lnT>
                    <a:lnB>
                      <a:noFill/>
                    </a:lnB>
                  </a:tcPr>
                </a:tc>
                <a:tc>
                  <a:txBody>
                    <a:bodyPr/>
                    <a:lstStyle/>
                    <a:p>
                      <a:pPr algn="r">
                        <a:lnSpc>
                          <a:spcPct val="106000"/>
                        </a:lnSpc>
                        <a:spcAft>
                          <a:spcPts val="0"/>
                        </a:spcAft>
                      </a:pPr>
                      <a:r>
                        <a:rPr lang="el-GR" sz="900" b="1">
                          <a:latin typeface="Calibri"/>
                          <a:ea typeface="Calibri"/>
                          <a:cs typeface="Calibri"/>
                        </a:rPr>
                        <a:t>0,6</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0,9</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2,1</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0,7</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0,6</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0,5</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1,0</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2,9</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0,0</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0,7</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dirty="0">
                          <a:latin typeface="Calibri"/>
                          <a:ea typeface="Calibri"/>
                          <a:cs typeface="Calibri"/>
                        </a:rPr>
                        <a:t>0,0</a:t>
                      </a:r>
                      <a:endParaRPr lang="el-GR" sz="1100" dirty="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0,6</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a:latin typeface="Calibri"/>
                          <a:ea typeface="Calibri"/>
                          <a:cs typeface="Calibri"/>
                        </a:rPr>
                        <a:t>0,6</a:t>
                      </a:r>
                      <a:endParaRPr lang="el-GR" sz="1100">
                        <a:latin typeface="Calibri"/>
                        <a:ea typeface="Calibri"/>
                        <a:cs typeface="Arial"/>
                      </a:endParaRPr>
                    </a:p>
                  </a:txBody>
                  <a:tcPr marL="17780" marR="17780" marT="0" marB="0" anchor="ctr">
                    <a:lnL>
                      <a:noFill/>
                    </a:lnL>
                    <a:lnR>
                      <a:noFill/>
                    </a:lnR>
                    <a:lnT>
                      <a:noFill/>
                    </a:lnT>
                    <a:lnB>
                      <a:noFill/>
                    </a:lnB>
                  </a:tcPr>
                </a:tc>
                <a:tc>
                  <a:txBody>
                    <a:bodyPr/>
                    <a:lstStyle/>
                    <a:p>
                      <a:pPr algn="r">
                        <a:lnSpc>
                          <a:spcPct val="106000"/>
                        </a:lnSpc>
                        <a:spcAft>
                          <a:spcPts val="0"/>
                        </a:spcAft>
                      </a:pPr>
                      <a:r>
                        <a:rPr lang="el-GR" sz="700" dirty="0">
                          <a:latin typeface="Calibri"/>
                          <a:ea typeface="Calibri"/>
                          <a:cs typeface="Calibri"/>
                        </a:rPr>
                        <a:t>0,6</a:t>
                      </a:r>
                      <a:endParaRPr lang="el-GR" sz="1100" dirty="0">
                        <a:latin typeface="Calibri"/>
                        <a:ea typeface="Calibri"/>
                        <a:cs typeface="Arial"/>
                      </a:endParaRPr>
                    </a:p>
                  </a:txBody>
                  <a:tcPr marL="17780" marR="17780" marT="0" marB="0" anchor="ctr">
                    <a:lnL>
                      <a:noFill/>
                    </a:lnL>
                    <a:lnR>
                      <a:noFill/>
                    </a:lnR>
                    <a:lnT>
                      <a:noFill/>
                    </a:lnT>
                    <a:lnB>
                      <a:noFill/>
                    </a:lnB>
                  </a:tcPr>
                </a:tc>
              </a:tr>
            </a:tbl>
          </a:graphicData>
        </a:graphic>
      </p:graphicFrame>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93046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323653" y="0"/>
            <a:ext cx="7357359" cy="635447"/>
          </a:xfrm>
        </p:spPr>
        <p:txBody>
          <a:bodyPr>
            <a:normAutofit/>
          </a:bodyPr>
          <a:lstStyle/>
          <a:p>
            <a:r>
              <a:rPr lang="el-GR" sz="1600" dirty="0" smtClean="0"/>
              <a:t>Ποιος είναι σήμερα ο αριθμός των μισθωτών εργαζομένων στην επιχείρηση;</a:t>
            </a:r>
            <a:br>
              <a:rPr lang="el-GR" sz="1600" dirty="0" smtClean="0"/>
            </a:br>
            <a:r>
              <a:rPr lang="el-GR" sz="1600" dirty="0" smtClean="0"/>
              <a:t>Πότε ιδρύθηκε η επιχείρησή σας; (Ομαδοποιημένη)</a:t>
            </a:r>
          </a:p>
        </p:txBody>
      </p:sp>
      <p:sp>
        <p:nvSpPr>
          <p:cNvPr id="4" name="3 - Θέση αριθμού διαφάνειας"/>
          <p:cNvSpPr>
            <a:spLocks noGrp="1"/>
          </p:cNvSpPr>
          <p:nvPr>
            <p:ph type="sldNum" sz="quarter" idx="12"/>
          </p:nvPr>
        </p:nvSpPr>
        <p:spPr/>
        <p:txBody>
          <a:bodyPr/>
          <a:lstStyle/>
          <a:p>
            <a:fld id="{3842428D-0812-44E2-9FBD-553AB4E1DE8E}" type="slidenum">
              <a:rPr lang="el-GR" smtClean="0"/>
              <a:pPr/>
              <a:t>5</a:t>
            </a:fld>
            <a:endParaRPr lang="el-GR" dirty="0"/>
          </a:p>
        </p:txBody>
      </p:sp>
      <p:graphicFrame>
        <p:nvGraphicFramePr>
          <p:cNvPr id="5" name="4 - Γράφημα"/>
          <p:cNvGraphicFramePr/>
          <p:nvPr/>
        </p:nvGraphicFramePr>
        <p:xfrm>
          <a:off x="4616824" y="668151"/>
          <a:ext cx="6006914" cy="1734393"/>
        </p:xfrm>
        <a:graphic>
          <a:graphicData uri="http://schemas.openxmlformats.org/drawingml/2006/chart">
            <c:chart xmlns:c="http://schemas.openxmlformats.org/drawingml/2006/chart" xmlns:r="http://schemas.openxmlformats.org/officeDocument/2006/relationships" r:id="rId2"/>
          </a:graphicData>
        </a:graphic>
      </p:graphicFrame>
      <p:sp>
        <p:nvSpPr>
          <p:cNvPr id="33793"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1 - Τίτλος"/>
          <p:cNvSpPr txBox="1">
            <a:spLocks/>
          </p:cNvSpPr>
          <p:nvPr/>
        </p:nvSpPr>
        <p:spPr>
          <a:xfrm>
            <a:off x="4350546" y="3550024"/>
            <a:ext cx="7463482" cy="698199"/>
          </a:xfrm>
          <a:prstGeom prst="rect">
            <a:avLst/>
          </a:prstGeom>
        </p:spPr>
        <p:txBody>
          <a:bodyPr vert="horz" lIns="91440" tIns="45720" rIns="91440" bIns="45720" rtlCol="0" anchor="b">
            <a:normAutofit/>
          </a:bodyPr>
          <a:lstStyle/>
          <a:p>
            <a:pPr lvl="0">
              <a:lnSpc>
                <a:spcPct val="90000"/>
              </a:lnSpc>
              <a:spcBef>
                <a:spcPct val="0"/>
              </a:spcBef>
            </a:pPr>
            <a:r>
              <a:rPr lang="el-GR" sz="1600" dirty="0" smtClean="0">
                <a:solidFill>
                  <a:srgbClr val="233F8C"/>
                </a:solidFill>
                <a:ea typeface="+mj-ea"/>
                <a:cs typeface="+mj-cs"/>
              </a:rPr>
              <a:t>Απασχολείται στην επιχείρησή σας κάποιο μέλος της οικογένειάς σας αμισθί (ως </a:t>
            </a:r>
            <a:r>
              <a:rPr lang="el-GR" sz="1600" dirty="0" err="1" smtClean="0">
                <a:solidFill>
                  <a:srgbClr val="233F8C"/>
                </a:solidFill>
                <a:ea typeface="+mj-ea"/>
                <a:cs typeface="+mj-cs"/>
              </a:rPr>
              <a:t>συμβοηθούν</a:t>
            </a:r>
            <a:r>
              <a:rPr lang="el-GR" sz="1600" dirty="0" smtClean="0">
                <a:solidFill>
                  <a:srgbClr val="233F8C"/>
                </a:solidFill>
                <a:ea typeface="+mj-ea"/>
                <a:cs typeface="+mj-cs"/>
              </a:rPr>
              <a:t> μέλος);</a:t>
            </a:r>
          </a:p>
        </p:txBody>
      </p:sp>
      <p:graphicFrame>
        <p:nvGraphicFramePr>
          <p:cNvPr id="10" name="9 - Γράφημα"/>
          <p:cNvGraphicFramePr/>
          <p:nvPr/>
        </p:nvGraphicFramePr>
        <p:xfrm>
          <a:off x="6122893" y="4027617"/>
          <a:ext cx="2774857" cy="1620146"/>
        </p:xfrm>
        <a:graphic>
          <a:graphicData uri="http://schemas.openxmlformats.org/drawingml/2006/chart">
            <c:chart xmlns:c="http://schemas.openxmlformats.org/drawingml/2006/chart" xmlns:r="http://schemas.openxmlformats.org/officeDocument/2006/relationships" r:id="rId3"/>
          </a:graphicData>
        </a:graphic>
      </p:graphicFrame>
      <p:sp>
        <p:nvSpPr>
          <p:cNvPr id="3379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12 - Ορθογώνιο"/>
          <p:cNvSpPr/>
          <p:nvPr/>
        </p:nvSpPr>
        <p:spPr>
          <a:xfrm>
            <a:off x="4572000" y="2411506"/>
            <a:ext cx="6096000" cy="1169551"/>
          </a:xfrm>
          <a:prstGeom prst="rect">
            <a:avLst/>
          </a:prstGeom>
        </p:spPr>
        <p:txBody>
          <a:bodyPr>
            <a:spAutoFit/>
          </a:bodyPr>
          <a:lstStyle/>
          <a:p>
            <a:pPr lvl="0" algn="just"/>
            <a:r>
              <a:rPr lang="el-GR" sz="1400" dirty="0" smtClean="0"/>
              <a:t>Η πλειοψηφία των επιχειρήσεων είναι κυρίως πολύ μικρές, αφού το 35,4% δεν απασχολεί καθόλου μισθωτούς εργαζόμενους, ενώ το 42,1% διαθέτει 1-4 εργαζόμενους.</a:t>
            </a:r>
          </a:p>
          <a:p>
            <a:pPr algn="just"/>
            <a:r>
              <a:rPr lang="el-GR" sz="1400" dirty="0" smtClean="0"/>
              <a:t>Μεγάλες επιχειρήσεις με περισσότερους από 50 εργαζόμενους είναι μόλις το 3,2% των συμμετεχόντων στην έρευνα.</a:t>
            </a:r>
            <a:endParaRPr lang="el-GR" sz="1400" dirty="0"/>
          </a:p>
        </p:txBody>
      </p:sp>
      <p:sp>
        <p:nvSpPr>
          <p:cNvPr id="14" name="13 - Ορθογώνιο"/>
          <p:cNvSpPr/>
          <p:nvPr/>
        </p:nvSpPr>
        <p:spPr>
          <a:xfrm>
            <a:off x="4473388" y="5684548"/>
            <a:ext cx="6096000" cy="954107"/>
          </a:xfrm>
          <a:prstGeom prst="rect">
            <a:avLst/>
          </a:prstGeom>
        </p:spPr>
        <p:txBody>
          <a:bodyPr>
            <a:spAutoFit/>
          </a:bodyPr>
          <a:lstStyle/>
          <a:p>
            <a:pPr algn="just"/>
            <a:r>
              <a:rPr lang="el-GR" sz="1400" dirty="0" smtClean="0"/>
              <a:t>Το 36,5% του συνόλου απασχολεί στην επιχείρηση κάποιο μέλος της οικογένειάς του αμισθί ως </a:t>
            </a:r>
            <a:r>
              <a:rPr lang="el-GR" sz="1400" dirty="0" err="1" smtClean="0"/>
              <a:t>συμβοηθούν</a:t>
            </a:r>
            <a:r>
              <a:rPr lang="el-GR" sz="1400" dirty="0" smtClean="0"/>
              <a:t> μέλος. Η συγκεκριμένη πρακτική συναντάται ευρύτερα στις μικρότερες επιχειρήσεις, αυτές που απασχολούν έως 9 άτομα και ιδιαίτερα στον τουριστικό κλάδο αλλά και στο εμπόριο.</a:t>
            </a:r>
            <a:endParaRPr lang="el-GR"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839558" y="686530"/>
            <a:ext cx="7463482" cy="698199"/>
          </a:xfrm>
        </p:spPr>
        <p:txBody>
          <a:bodyPr>
            <a:normAutofit/>
          </a:bodyPr>
          <a:lstStyle/>
          <a:p>
            <a:r>
              <a:rPr lang="el-GR" sz="1600" dirty="0" smtClean="0"/>
              <a:t>Κατά τη γνώμη σας, οι πιο κρίσιμες για την επιχείρηση σας δεξιότητες, θεωρείτε ότι αποκτώνται καλύτερα στην εκπαίδευση ή στην εργασία;</a:t>
            </a:r>
          </a:p>
        </p:txBody>
      </p:sp>
      <p:sp>
        <p:nvSpPr>
          <p:cNvPr id="4" name="3 - Θέση αριθμού διαφάνειας"/>
          <p:cNvSpPr>
            <a:spLocks noGrp="1"/>
          </p:cNvSpPr>
          <p:nvPr>
            <p:ph type="sldNum" sz="quarter" idx="12"/>
          </p:nvPr>
        </p:nvSpPr>
        <p:spPr/>
        <p:txBody>
          <a:bodyPr/>
          <a:lstStyle/>
          <a:p>
            <a:fld id="{3842428D-0812-44E2-9FBD-553AB4E1DE8E}" type="slidenum">
              <a:rPr lang="el-GR" smtClean="0"/>
              <a:pPr/>
              <a:t>6</a:t>
            </a:fld>
            <a:endParaRPr lang="el-GR" dirty="0"/>
          </a:p>
        </p:txBody>
      </p:sp>
      <p:graphicFrame>
        <p:nvGraphicFramePr>
          <p:cNvPr id="5" name="4 - Γράφημα"/>
          <p:cNvGraphicFramePr/>
          <p:nvPr/>
        </p:nvGraphicFramePr>
        <p:xfrm>
          <a:off x="4251736" y="1710372"/>
          <a:ext cx="6682740" cy="1608455"/>
        </p:xfrm>
        <a:graphic>
          <a:graphicData uri="http://schemas.openxmlformats.org/drawingml/2006/chart">
            <c:chart xmlns:c="http://schemas.openxmlformats.org/drawingml/2006/chart" xmlns:r="http://schemas.openxmlformats.org/officeDocument/2006/relationships" r:id="rId2"/>
          </a:graphicData>
        </a:graphic>
      </p:graphicFrame>
      <p:sp>
        <p:nvSpPr>
          <p:cNvPr id="34817"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7 - Ορθογώνιο"/>
          <p:cNvSpPr/>
          <p:nvPr/>
        </p:nvSpPr>
        <p:spPr>
          <a:xfrm>
            <a:off x="4509246" y="3567569"/>
            <a:ext cx="6096000" cy="3046988"/>
          </a:xfrm>
          <a:prstGeom prst="rect">
            <a:avLst/>
          </a:prstGeom>
        </p:spPr>
        <p:txBody>
          <a:bodyPr>
            <a:spAutoFit/>
          </a:bodyPr>
          <a:lstStyle/>
          <a:p>
            <a:pPr lvl="0" algn="just"/>
            <a:r>
              <a:rPr lang="el-GR" sz="1600" dirty="0" smtClean="0"/>
              <a:t>Οι παράγοντες που μεταβάλλουν το περιεχόμενο και τη μορφή της εργασίας είναι οι τεχνολογικές καινοτομίες και ο εμπορικός ανταγωνισμός, γεγονός που δικαιολογεί και εξηγεί σε ένα βαθμό την </a:t>
            </a:r>
            <a:r>
              <a:rPr lang="el-GR" sz="1600" dirty="0" err="1" smtClean="0"/>
              <a:t>προτεραιοποίηση</a:t>
            </a:r>
            <a:r>
              <a:rPr lang="el-GR" sz="1600" dirty="0" smtClean="0"/>
              <a:t> και ιεράρχηση των απαιτούμενων μελλοντικών δεξιοτήτων.</a:t>
            </a:r>
          </a:p>
          <a:p>
            <a:pPr lvl="0" algn="just"/>
            <a:endParaRPr lang="el-GR" sz="1600" dirty="0" smtClean="0"/>
          </a:p>
          <a:p>
            <a:pPr lvl="0" algn="just"/>
            <a:r>
              <a:rPr lang="el-GR" sz="1600" dirty="0" smtClean="0"/>
              <a:t>Δεξιότητες σύμφωνα με το 65,2% των συμμετεχόντων στην έρευνα αποκτώνται τόσο στην εκπαίδευση όσο και κατά τη διάρκεια του εργασιακού βίου, με το 30,6% να προτάσσει κυρίως το εργασιακό περιβάλλον ως πεδίο κατάκτησης δεξιοτήτων έναντι μόλις 4,2% που θεωρεί ότι οι ικανότητες αυτές παρέχονται μέσω της εκπαιδευτικής διαδικασίας.</a:t>
            </a:r>
            <a:endParaRPr lang="el-GR"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723017" y="493059"/>
            <a:ext cx="7463482" cy="698199"/>
          </a:xfrm>
        </p:spPr>
        <p:txBody>
          <a:bodyPr>
            <a:normAutofit/>
          </a:bodyPr>
          <a:lstStyle/>
          <a:p>
            <a:r>
              <a:rPr lang="el-GR" sz="1600" dirty="0" smtClean="0"/>
              <a:t>Οργανώνετε δράσεις επιμόρφωσης και κατάρτισης των εργαζομένων της επιχείρησής σας;</a:t>
            </a:r>
          </a:p>
        </p:txBody>
      </p:sp>
      <p:sp>
        <p:nvSpPr>
          <p:cNvPr id="4" name="3 - Θέση αριθμού διαφάνειας"/>
          <p:cNvSpPr>
            <a:spLocks noGrp="1"/>
          </p:cNvSpPr>
          <p:nvPr>
            <p:ph type="sldNum" sz="quarter" idx="12"/>
          </p:nvPr>
        </p:nvSpPr>
        <p:spPr/>
        <p:txBody>
          <a:bodyPr/>
          <a:lstStyle/>
          <a:p>
            <a:fld id="{3842428D-0812-44E2-9FBD-553AB4E1DE8E}" type="slidenum">
              <a:rPr lang="el-GR" smtClean="0"/>
              <a:pPr/>
              <a:t>7</a:t>
            </a:fld>
            <a:endParaRPr lang="el-GR" dirty="0"/>
          </a:p>
        </p:txBody>
      </p:sp>
      <p:graphicFrame>
        <p:nvGraphicFramePr>
          <p:cNvPr id="5" name="4 - Γράφημα"/>
          <p:cNvGraphicFramePr/>
          <p:nvPr/>
        </p:nvGraphicFramePr>
        <p:xfrm>
          <a:off x="5342966" y="1356135"/>
          <a:ext cx="3608574" cy="2391111"/>
        </p:xfrm>
        <a:graphic>
          <a:graphicData uri="http://schemas.openxmlformats.org/drawingml/2006/chart">
            <c:chart xmlns:c="http://schemas.openxmlformats.org/drawingml/2006/chart" xmlns:r="http://schemas.openxmlformats.org/officeDocument/2006/relationships" r:id="rId2"/>
          </a:graphicData>
        </a:graphic>
      </p:graphicFrame>
      <p:sp>
        <p:nvSpPr>
          <p:cNvPr id="28673"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7 - Ορθογώνιο"/>
          <p:cNvSpPr/>
          <p:nvPr/>
        </p:nvSpPr>
        <p:spPr>
          <a:xfrm>
            <a:off x="4177552" y="4429489"/>
            <a:ext cx="6096000" cy="1477328"/>
          </a:xfrm>
          <a:prstGeom prst="rect">
            <a:avLst/>
          </a:prstGeom>
        </p:spPr>
        <p:txBody>
          <a:bodyPr>
            <a:spAutoFit/>
          </a:bodyPr>
          <a:lstStyle/>
          <a:p>
            <a:pPr lvl="0" algn="just"/>
            <a:r>
              <a:rPr lang="el-GR" dirty="0" smtClean="0"/>
              <a:t>Το 49,2% των επιχειρήσεων συνολικά οργανώνει δράσεις επιμόρφωσης και κατάρτισης των εργαζομένων με τα ποσοστά αυτά να είναι πολύ υψηλότερα όσο αυξάνεται ο αριθμός των απασχολουμένων, φτάνοντας στο 93,8% για τις επιχειρήσεις με περισσότερους από 50 εργαζόμενους.</a:t>
            </a:r>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830594" y="238295"/>
            <a:ext cx="7463482" cy="698199"/>
          </a:xfrm>
        </p:spPr>
        <p:txBody>
          <a:bodyPr>
            <a:normAutofit/>
          </a:bodyPr>
          <a:lstStyle/>
          <a:p>
            <a:r>
              <a:rPr lang="el-GR" sz="1600" dirty="0" smtClean="0"/>
              <a:t>Πως παρακολουθείτε εσείς ο ίδιος / η ίδια τις εξελίξεις και αλλαγές στο επάγγελμά σας; (μέχρι δύο επιλογές)</a:t>
            </a:r>
          </a:p>
        </p:txBody>
      </p:sp>
      <p:sp>
        <p:nvSpPr>
          <p:cNvPr id="4" name="3 - Θέση αριθμού διαφάνειας"/>
          <p:cNvSpPr>
            <a:spLocks noGrp="1"/>
          </p:cNvSpPr>
          <p:nvPr>
            <p:ph type="sldNum" sz="quarter" idx="12"/>
          </p:nvPr>
        </p:nvSpPr>
        <p:spPr/>
        <p:txBody>
          <a:bodyPr/>
          <a:lstStyle/>
          <a:p>
            <a:fld id="{3842428D-0812-44E2-9FBD-553AB4E1DE8E}" type="slidenum">
              <a:rPr lang="el-GR" smtClean="0"/>
              <a:pPr/>
              <a:t>8</a:t>
            </a:fld>
            <a:endParaRPr lang="el-GR" dirty="0"/>
          </a:p>
        </p:txBody>
      </p:sp>
      <p:graphicFrame>
        <p:nvGraphicFramePr>
          <p:cNvPr id="5" name="4 - Γράφημα"/>
          <p:cNvGraphicFramePr/>
          <p:nvPr/>
        </p:nvGraphicFramePr>
        <p:xfrm>
          <a:off x="4231340" y="1001059"/>
          <a:ext cx="6425229" cy="3230282"/>
        </p:xfrm>
        <a:graphic>
          <a:graphicData uri="http://schemas.openxmlformats.org/drawingml/2006/chart">
            <c:chart xmlns:c="http://schemas.openxmlformats.org/drawingml/2006/chart" xmlns:r="http://schemas.openxmlformats.org/officeDocument/2006/relationships" r:id="rId2"/>
          </a:graphicData>
        </a:graphic>
      </p:graphicFrame>
      <p:sp>
        <p:nvSpPr>
          <p:cNvPr id="29697"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7 - Ορθογώνιο"/>
          <p:cNvSpPr/>
          <p:nvPr/>
        </p:nvSpPr>
        <p:spPr>
          <a:xfrm>
            <a:off x="4338918" y="4390509"/>
            <a:ext cx="6096000" cy="2308324"/>
          </a:xfrm>
          <a:prstGeom prst="rect">
            <a:avLst/>
          </a:prstGeom>
        </p:spPr>
        <p:txBody>
          <a:bodyPr>
            <a:spAutoFit/>
          </a:bodyPr>
          <a:lstStyle/>
          <a:p>
            <a:pPr lvl="0" algn="just"/>
            <a:r>
              <a:rPr lang="el-GR" dirty="0" smtClean="0"/>
              <a:t>Οι ίδιοι υπεύθυνοι / ιδιοκτήτες των επιχειρήσεων ενημερώνονται για τις εξελίξεις στον τομέα τους  μέσα από επαγγελματικές ιστοσελίδες σε ποσοστό 70,5%, παρακολουθώντας σεμινάρια (53,4%), συμμετέχοντας σε επαγγελματικά δίκτυα και ενώσεις (44,2%), ενώ σημαντική είναι η αλληλεπίδραση με τον συναδελφικό και επαγγελματικό περίγυρο όπως και η ανάγνωση εξειδικευμένων περιοδικών και βιβλίων.</a:t>
            </a:r>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803699" y="112788"/>
            <a:ext cx="7463482" cy="698199"/>
          </a:xfrm>
        </p:spPr>
        <p:txBody>
          <a:bodyPr>
            <a:normAutofit/>
          </a:bodyPr>
          <a:lstStyle/>
          <a:p>
            <a:r>
              <a:rPr lang="el-GR" sz="1600" dirty="0" smtClean="0"/>
              <a:t>Για εσάς προσωπικά και τις ανάγκες της επιχείρησής σας τι είναι σημαντικότερο για την πρόσληψη ενός/μιας εργαζόμενου/ης ;</a:t>
            </a:r>
          </a:p>
        </p:txBody>
      </p:sp>
      <p:sp>
        <p:nvSpPr>
          <p:cNvPr id="4" name="3 - Θέση αριθμού διαφάνειας"/>
          <p:cNvSpPr>
            <a:spLocks noGrp="1"/>
          </p:cNvSpPr>
          <p:nvPr>
            <p:ph type="sldNum" sz="quarter" idx="12"/>
          </p:nvPr>
        </p:nvSpPr>
        <p:spPr/>
        <p:txBody>
          <a:bodyPr/>
          <a:lstStyle/>
          <a:p>
            <a:fld id="{3842428D-0812-44E2-9FBD-553AB4E1DE8E}" type="slidenum">
              <a:rPr lang="el-GR" smtClean="0"/>
              <a:pPr/>
              <a:t>9</a:t>
            </a:fld>
            <a:endParaRPr lang="el-GR" dirty="0"/>
          </a:p>
        </p:txBody>
      </p:sp>
      <p:graphicFrame>
        <p:nvGraphicFramePr>
          <p:cNvPr id="5" name="4 - Γράφημα"/>
          <p:cNvGraphicFramePr/>
          <p:nvPr/>
        </p:nvGraphicFramePr>
        <p:xfrm>
          <a:off x="4410633" y="878542"/>
          <a:ext cx="5815629" cy="3303886"/>
        </p:xfrm>
        <a:graphic>
          <a:graphicData uri="http://schemas.openxmlformats.org/drawingml/2006/chart">
            <c:chart xmlns:c="http://schemas.openxmlformats.org/drawingml/2006/chart" xmlns:r="http://schemas.openxmlformats.org/officeDocument/2006/relationships" r:id="rId2"/>
          </a:graphicData>
        </a:graphic>
      </p:graphicFrame>
      <p:sp>
        <p:nvSpPr>
          <p:cNvPr id="30721"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7 - Ορθογώνιο"/>
          <p:cNvSpPr/>
          <p:nvPr/>
        </p:nvSpPr>
        <p:spPr>
          <a:xfrm>
            <a:off x="4347883" y="4354650"/>
            <a:ext cx="6096000" cy="1815882"/>
          </a:xfrm>
          <a:prstGeom prst="rect">
            <a:avLst/>
          </a:prstGeom>
        </p:spPr>
        <p:txBody>
          <a:bodyPr>
            <a:spAutoFit/>
          </a:bodyPr>
          <a:lstStyle/>
          <a:p>
            <a:pPr algn="just"/>
            <a:r>
              <a:rPr lang="el-GR" sz="1600" dirty="0" smtClean="0"/>
              <a:t>Για το 48,1% του δείγματος εξίσου σημαντικά για την πρόσληψη ενός νέου εργαζόμενου είναι η επαγγελματική του εμπειρία και τα εκπαιδευτικά προσόντα του υποψηφίου. Το 31,2% προτάσσει ως βασικό κριτήριο την προσωπικότητα και τον χαρακτήρα του ατόμου, ενώ για το 15,5% καθοριστικό ρόλο παίζει στην τελική επιλογή η προηγούμενη εμπειρία. Μόλις το 2,2% των ερωτηθέντων δηλώνει ότι αποφασίζει με βάση τα εκπαιδευτικά προσόντα κάποιου υποψηφίου.</a:t>
            </a: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Παρουσίαση.pptx [Μόνο για ανάγνωση]" id="{F9F0B9DC-9C09-4CA0-95EB-F133741420E2}" vid="{01B904DF-F2E9-4333-9E33-AFAC68FE67BC}"/>
    </a:ext>
  </a:extLst>
</a:theme>
</file>

<file path=ppt/theme/theme2.xml><?xml version="1.0" encoding="utf-8"?>
<a:theme xmlns:a="http://schemas.openxmlformats.org/drawingml/2006/main" name="Προσαρμοσμένη σχεδίαση">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Παρουσίαση.pptx [Μόνο για ανάγνωση]" id="{F9F0B9DC-9C09-4CA0-95EB-F133741420E2}" vid="{F27C3CF1-9F4B-4CDD-86D8-DBA4E4DACF82}"/>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Πρότυπο παρουσίασης για συνάντηση προσωπικού</Template>
  <TotalTime>1609</TotalTime>
  <Words>2567</Words>
  <Application>Microsoft Office PowerPoint</Application>
  <PresentationFormat>Ευρεία οθόνη</PresentationFormat>
  <Paragraphs>526</Paragraphs>
  <Slides>28</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2</vt:i4>
      </vt:variant>
      <vt:variant>
        <vt:lpstr>Τίτλοι διαφανειών</vt:lpstr>
      </vt:variant>
      <vt:variant>
        <vt:i4>28</vt:i4>
      </vt:variant>
    </vt:vector>
  </HeadingPairs>
  <TitlesOfParts>
    <vt:vector size="34" baseType="lpstr">
      <vt:lpstr>Arial</vt:lpstr>
      <vt:lpstr>Calibri</vt:lpstr>
      <vt:lpstr>Calibri Light</vt:lpstr>
      <vt:lpstr>Times New Roman</vt:lpstr>
      <vt:lpstr>Θέμα του Office</vt:lpstr>
      <vt:lpstr>Προσαρμοσμένη σχεδίαση</vt:lpstr>
      <vt:lpstr>Παρουσίαση του PowerPoint</vt:lpstr>
      <vt:lpstr>Παρουσίαση του PowerPoint</vt:lpstr>
      <vt:lpstr>Σε ποιον τομέα παραγωγής δραστηριοποιείται η επιχείρησή σας;</vt:lpstr>
      <vt:lpstr>Παρουσίαση του PowerPoint</vt:lpstr>
      <vt:lpstr>Ποιος είναι σήμερα ο αριθμός των μισθωτών εργαζομένων στην επιχείρηση; Πότε ιδρύθηκε η επιχείρησή σας; (Ομαδοποιημένη)</vt:lpstr>
      <vt:lpstr>Κατά τη γνώμη σας, οι πιο κρίσιμες για την επιχείρηση σας δεξιότητες, θεωρείτε ότι αποκτώνται καλύτερα στην εκπαίδευση ή στην εργασία;</vt:lpstr>
      <vt:lpstr>Οργανώνετε δράσεις επιμόρφωσης και κατάρτισης των εργαζομένων της επιχείρησής σας;</vt:lpstr>
      <vt:lpstr>Πως παρακολουθείτε εσείς ο ίδιος / η ίδια τις εξελίξεις και αλλαγές στο επάγγελμά σας; (μέχρι δύο επιλογές)</vt:lpstr>
      <vt:lpstr>Για εσάς προσωπικά και τις ανάγκες της επιχείρησής σας τι είναι σημαντικότερο για την πρόσληψη ενός/μιας εργαζόμενου/ης ;</vt:lpstr>
      <vt:lpstr>Σε ποια θεματικά αντικείμενα θεωρείτε ότι χρειάζεται να γίνει κατάρτιση των εργαζόμενων;</vt:lpstr>
      <vt:lpstr>Σκέφτεστε να προχωρήσετε σε κάποια από τις παρακάτω ενέργειες, ώστε να εξασφαλισθεί η επάρκεια δεξιοτήτων των εργαζομένων σας ή θεωρείτε ότι δεν είναι απαραίτητο; [έως 3 απαντήσεις]</vt:lpstr>
      <vt:lpstr>Βασικές Δεξιότητες</vt:lpstr>
      <vt:lpstr>Βασικά ευρήματα ποιοτικής έρευνας</vt:lpstr>
      <vt:lpstr>Δημογραφικά Χαρακτηριστικά Υποκειμένων &amp; Προφίλ Επιχείρησης</vt:lpstr>
      <vt:lpstr>Καλειδοσκοπική εικόνα</vt:lpstr>
      <vt:lpstr>Παρουσίαση του PowerPoint</vt:lpstr>
      <vt:lpstr>Δυσκολία ανεύρεσης κατάλληλων υποψηφίων</vt:lpstr>
      <vt:lpstr>Κρίσιμες δεξιότητες</vt:lpstr>
      <vt:lpstr>Εννοιολογική ταξινόμηση των «ήπιων» δεξιοτήτων από τους εργοδότες </vt:lpstr>
      <vt:lpstr>Δυσκολία κάλυψης θέσεων εργασίας</vt:lpstr>
      <vt:lpstr>Αναντιστοιχία δεξιοτήτων (1);</vt:lpstr>
      <vt:lpstr>Αναντιστοιχία δεξιοτήτων (2);</vt:lpstr>
      <vt:lpstr>Αιτίες δυσκολίας εύρεσης εργαζομένων</vt:lpstr>
      <vt:lpstr>Ενέργειες</vt:lpstr>
      <vt:lpstr>Η περίπτωση των υπερπροσοντούχων </vt:lpstr>
      <vt:lpstr>Ήπιες Δεξιότητες-Εποχικότητα</vt:lpstr>
      <vt:lpstr>Κατάρτιση και δεξιότητες</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Παρασκευάς Λιντζέρης</dc:title>
  <dc:creator>Πάρης Λιντζέρης</dc:creator>
  <cp:lastModifiedBy>UOP-USER</cp:lastModifiedBy>
  <cp:revision>198</cp:revision>
  <cp:lastPrinted>2023-02-07T10:46:04Z</cp:lastPrinted>
  <dcterms:created xsi:type="dcterms:W3CDTF">2023-01-19T10:37:57Z</dcterms:created>
  <dcterms:modified xsi:type="dcterms:W3CDTF">2023-06-11T15:06:15Z</dcterms:modified>
</cp:coreProperties>
</file>