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3" r:id="rId3"/>
  </p:sldMasterIdLst>
  <p:notesMasterIdLst>
    <p:notesMasterId r:id="rId19"/>
  </p:notesMasterIdLst>
  <p:handoutMasterIdLst>
    <p:handoutMasterId r:id="rId20"/>
  </p:handoutMasterIdLst>
  <p:sldIdLst>
    <p:sldId id="307" r:id="rId4"/>
    <p:sldId id="301" r:id="rId5"/>
    <p:sldId id="288" r:id="rId6"/>
    <p:sldId id="297" r:id="rId7"/>
    <p:sldId id="280" r:id="rId8"/>
    <p:sldId id="298" r:id="rId9"/>
    <p:sldId id="296" r:id="rId10"/>
    <p:sldId id="303" r:id="rId11"/>
    <p:sldId id="295" r:id="rId12"/>
    <p:sldId id="302" r:id="rId13"/>
    <p:sldId id="304" r:id="rId14"/>
    <p:sldId id="264" r:id="rId15"/>
    <p:sldId id="300" r:id="rId16"/>
    <p:sldId id="299" r:id="rId17"/>
    <p:sldId id="309" r:id="rId18"/>
  </p:sldIdLst>
  <p:sldSz cx="12192000" cy="6858000"/>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F8C"/>
    <a:srgbClr val="CEB02C"/>
    <a:srgbClr val="7E2D40"/>
    <a:srgbClr val="FF8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688D9BA-7F0B-47DF-8843-9F25633C0CA0}" type="datetimeFigureOut">
              <a:rPr lang="el-GR" smtClean="0"/>
              <a:t>12/6/2023</a:t>
            </a:fld>
            <a:endParaRPr lang="el-GR"/>
          </a:p>
        </p:txBody>
      </p:sp>
      <p:sp>
        <p:nvSpPr>
          <p:cNvPr id="4" name="Θέση υποσέλιδου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CF5369E-F70C-4B50-9AD0-EB78C4B0F11C}" type="slidenum">
              <a:rPr lang="el-GR" smtClean="0"/>
              <a:t>‹#›</a:t>
            </a:fld>
            <a:endParaRPr lang="el-GR"/>
          </a:p>
        </p:txBody>
      </p:sp>
    </p:spTree>
    <p:extLst>
      <p:ext uri="{BB962C8B-B14F-4D97-AF65-F5344CB8AC3E}">
        <p14:creationId xmlns:p14="http://schemas.microsoft.com/office/powerpoint/2010/main" val="116337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58107D0-C6C1-4F6A-B248-75DD8C0BEF27}" type="datetimeFigureOut">
              <a:rPr lang="el-GR" smtClean="0"/>
              <a:t>12/6/2023</a:t>
            </a:fld>
            <a:endParaRPr lang="el-GR"/>
          </a:p>
        </p:txBody>
      </p:sp>
      <p:sp>
        <p:nvSpPr>
          <p:cNvPr id="4" name="Θέση εικόνας διαφάνειας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5FF3D86-F1F5-407C-ABB5-5D29C5F50A16}" type="slidenum">
              <a:rPr lang="el-GR" smtClean="0"/>
              <a:t>‹#›</a:t>
            </a:fld>
            <a:endParaRPr lang="el-GR"/>
          </a:p>
        </p:txBody>
      </p:sp>
    </p:spTree>
    <p:extLst>
      <p:ext uri="{BB962C8B-B14F-4D97-AF65-F5344CB8AC3E}">
        <p14:creationId xmlns:p14="http://schemas.microsoft.com/office/powerpoint/2010/main" val="186726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9" name="Θέση κειμένου 18"/>
          <p:cNvSpPr>
            <a:spLocks noGrp="1"/>
          </p:cNvSpPr>
          <p:nvPr>
            <p:ph type="body" sz="quarter" idx="10" hasCustomPrompt="1"/>
          </p:nvPr>
        </p:nvSpPr>
        <p:spPr>
          <a:xfrm>
            <a:off x="5181600" y="2900363"/>
            <a:ext cx="2536825" cy="452437"/>
          </a:xfrm>
        </p:spPr>
        <p:txBody>
          <a:bodyPr>
            <a:normAutofit/>
          </a:bodyPr>
          <a:lstStyle>
            <a:lvl1pPr marL="0" indent="0">
              <a:buNone/>
              <a:defRPr sz="1800">
                <a:solidFill>
                  <a:srgbClr val="233F8C"/>
                </a:solidFill>
              </a:defRPr>
            </a:lvl1pPr>
          </a:lstStyle>
          <a:p>
            <a:pPr lvl="0"/>
            <a:r>
              <a:rPr lang="el-GR" dirty="0"/>
              <a:t>Ονοματεπώνυμο</a:t>
            </a:r>
          </a:p>
        </p:txBody>
      </p:sp>
      <p:sp>
        <p:nvSpPr>
          <p:cNvPr id="20" name="Θέση κειμένου 18"/>
          <p:cNvSpPr>
            <a:spLocks noGrp="1"/>
          </p:cNvSpPr>
          <p:nvPr>
            <p:ph type="body" sz="quarter" idx="11" hasCustomPrompt="1"/>
          </p:nvPr>
        </p:nvSpPr>
        <p:spPr>
          <a:xfrm>
            <a:off x="5181599" y="3678839"/>
            <a:ext cx="2536825" cy="452437"/>
          </a:xfrm>
        </p:spPr>
        <p:txBody>
          <a:bodyPr>
            <a:normAutofit/>
          </a:bodyPr>
          <a:lstStyle>
            <a:lvl1pPr marL="0" indent="0">
              <a:buNone/>
              <a:defRPr sz="1600">
                <a:solidFill>
                  <a:schemeClr val="tx1"/>
                </a:solidFill>
              </a:defRPr>
            </a:lvl1pPr>
          </a:lstStyle>
          <a:p>
            <a:pPr lvl="0"/>
            <a:r>
              <a:rPr lang="el-GR" dirty="0"/>
              <a:t>Ιδιότητα</a:t>
            </a:r>
          </a:p>
        </p:txBody>
      </p:sp>
      <p:sp>
        <p:nvSpPr>
          <p:cNvPr id="21" name="Θέση κειμένου 18"/>
          <p:cNvSpPr>
            <a:spLocks noGrp="1"/>
          </p:cNvSpPr>
          <p:nvPr>
            <p:ph type="body" sz="quarter" idx="12" hasCustomPrompt="1"/>
          </p:nvPr>
        </p:nvSpPr>
        <p:spPr>
          <a:xfrm>
            <a:off x="8044247" y="2900363"/>
            <a:ext cx="3735861" cy="1811680"/>
          </a:xfrm>
        </p:spPr>
        <p:txBody>
          <a:bodyPr>
            <a:normAutofit/>
          </a:bodyPr>
          <a:lstStyle>
            <a:lvl1pPr marL="0" indent="0">
              <a:buNone/>
              <a:defRPr sz="1600" baseline="0">
                <a:solidFill>
                  <a:schemeClr val="tx1"/>
                </a:solidFill>
              </a:defRPr>
            </a:lvl1pPr>
          </a:lstStyle>
          <a:p>
            <a:pPr lvl="0"/>
            <a:r>
              <a:rPr lang="el-GR" dirty="0"/>
              <a:t>Τίτλος παρουσίασης</a:t>
            </a:r>
          </a:p>
        </p:txBody>
      </p:sp>
      <p:cxnSp>
        <p:nvCxnSpPr>
          <p:cNvPr id="23" name="Ευθεία γραμμή σύνδεσης 22"/>
          <p:cNvCxnSpPr/>
          <p:nvPr userDrawn="1"/>
        </p:nvCxnSpPr>
        <p:spPr>
          <a:xfrm>
            <a:off x="7834184" y="2900363"/>
            <a:ext cx="0" cy="1992913"/>
          </a:xfrm>
          <a:prstGeom prst="line">
            <a:avLst/>
          </a:prstGeom>
          <a:ln w="28575">
            <a:solidFill>
              <a:srgbClr val="CEB02C"/>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913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0" name="Ορθογώνιο 9"/>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hasCustomPrompt="1"/>
          </p:nvPr>
        </p:nvSpPr>
        <p:spPr>
          <a:xfrm>
            <a:off x="3830594" y="543095"/>
            <a:ext cx="7463482" cy="698199"/>
          </a:xfrm>
        </p:spPr>
        <p:txBody>
          <a:bodyPr anchor="b">
            <a:normAutofit/>
          </a:bodyPr>
          <a:lstStyle>
            <a:lvl1pPr algn="l">
              <a:defRPr sz="3600">
                <a:solidFill>
                  <a:srgbClr val="233F8C"/>
                </a:solidFill>
                <a:latin typeface="+mn-lt"/>
              </a:defRPr>
            </a:lvl1pPr>
          </a:lstStyle>
          <a:p>
            <a:r>
              <a:rPr lang="el-GR" dirty="0"/>
              <a:t>Περιεχόμενα παρουσίασης</a:t>
            </a:r>
          </a:p>
        </p:txBody>
      </p:sp>
      <p:sp>
        <p:nvSpPr>
          <p:cNvPr id="3" name="Υπότιτλος 2"/>
          <p:cNvSpPr>
            <a:spLocks noGrp="1"/>
          </p:cNvSpPr>
          <p:nvPr>
            <p:ph type="subTitle" idx="1" hasCustomPrompt="1"/>
          </p:nvPr>
        </p:nvSpPr>
        <p:spPr>
          <a:xfrm>
            <a:off x="3842950" y="1575530"/>
            <a:ext cx="7451126" cy="484174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κείμενο</a:t>
            </a:r>
          </a:p>
        </p:txBody>
      </p:sp>
      <p:sp>
        <p:nvSpPr>
          <p:cNvPr id="6" name="Θέση αριθμού διαφάνειας 5"/>
          <p:cNvSpPr>
            <a:spLocks noGrp="1"/>
          </p:cNvSpPr>
          <p:nvPr>
            <p:ph type="sldNum" sz="quarter" idx="12"/>
          </p:nvPr>
        </p:nvSpPr>
        <p:spPr>
          <a:xfrm>
            <a:off x="345988" y="177970"/>
            <a:ext cx="397476"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0487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4" name="Ορθογώνιο 3"/>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hasCustomPrompt="1"/>
          </p:nvPr>
        </p:nvSpPr>
        <p:spPr>
          <a:xfrm>
            <a:off x="3525796" y="360532"/>
            <a:ext cx="8017476" cy="1325563"/>
          </a:xfrm>
        </p:spPr>
        <p:txBody>
          <a:bodyPr>
            <a:normAutofit/>
          </a:bodyPr>
          <a:lstStyle>
            <a:lvl1pPr>
              <a:defRPr sz="2800" baseline="0">
                <a:solidFill>
                  <a:srgbClr val="233F8C"/>
                </a:solidFill>
                <a:latin typeface="+mn-lt"/>
              </a:defRPr>
            </a:lvl1pPr>
          </a:lstStyle>
          <a:p>
            <a:r>
              <a:rPr lang="el-GR" dirty="0"/>
              <a:t>Τίτλος διαφάνειας</a:t>
            </a:r>
          </a:p>
        </p:txBody>
      </p:sp>
      <p:sp>
        <p:nvSpPr>
          <p:cNvPr id="3" name="Θέση περιεχομένου 2"/>
          <p:cNvSpPr>
            <a:spLocks noGrp="1"/>
          </p:cNvSpPr>
          <p:nvPr>
            <p:ph idx="1" hasCustomPrompt="1"/>
          </p:nvPr>
        </p:nvSpPr>
        <p:spPr>
          <a:xfrm>
            <a:off x="3525795" y="1825624"/>
            <a:ext cx="8017477" cy="4599889"/>
          </a:xfrm>
        </p:spPr>
        <p:txBody>
          <a:bodyPr>
            <a:norm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l-GR" dirty="0"/>
              <a:t>κείμενο</a:t>
            </a:r>
          </a:p>
        </p:txBody>
      </p:sp>
      <p:sp>
        <p:nvSpPr>
          <p:cNvPr id="6" name="Θέση αριθμού διαφάνειας 5"/>
          <p:cNvSpPr>
            <a:spLocks noGrp="1"/>
          </p:cNvSpPr>
          <p:nvPr>
            <p:ph type="sldNum" sz="quarter" idx="12"/>
          </p:nvPr>
        </p:nvSpPr>
        <p:spPr>
          <a:xfrm>
            <a:off x="359857" y="177970"/>
            <a:ext cx="402689"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6547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0" name="Ορθογώνιο 9"/>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hasCustomPrompt="1"/>
          </p:nvPr>
        </p:nvSpPr>
        <p:spPr>
          <a:xfrm>
            <a:off x="3830594" y="543095"/>
            <a:ext cx="7463482" cy="698199"/>
          </a:xfrm>
        </p:spPr>
        <p:txBody>
          <a:bodyPr anchor="b">
            <a:normAutofit/>
          </a:bodyPr>
          <a:lstStyle>
            <a:lvl1pPr algn="l">
              <a:defRPr sz="3600">
                <a:solidFill>
                  <a:srgbClr val="7E2D40"/>
                </a:solidFill>
                <a:latin typeface="+mn-lt"/>
              </a:defRPr>
            </a:lvl1pPr>
          </a:lstStyle>
          <a:p>
            <a:r>
              <a:rPr lang="el-GR" dirty="0"/>
              <a:t>Περιεχόμενα παρουσίασης</a:t>
            </a:r>
          </a:p>
        </p:txBody>
      </p:sp>
      <p:sp>
        <p:nvSpPr>
          <p:cNvPr id="3" name="Υπότιτλος 2"/>
          <p:cNvSpPr>
            <a:spLocks noGrp="1"/>
          </p:cNvSpPr>
          <p:nvPr>
            <p:ph type="subTitle" idx="1" hasCustomPrompt="1"/>
          </p:nvPr>
        </p:nvSpPr>
        <p:spPr>
          <a:xfrm>
            <a:off x="3842950" y="1575530"/>
            <a:ext cx="7451126" cy="484174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κείμενο</a:t>
            </a:r>
          </a:p>
        </p:txBody>
      </p:sp>
      <p:sp>
        <p:nvSpPr>
          <p:cNvPr id="6" name="Θέση αριθμού διαφάνειας 5"/>
          <p:cNvSpPr>
            <a:spLocks noGrp="1"/>
          </p:cNvSpPr>
          <p:nvPr>
            <p:ph type="sldNum" sz="quarter" idx="12"/>
          </p:nvPr>
        </p:nvSpPr>
        <p:spPr>
          <a:xfrm>
            <a:off x="345988" y="177970"/>
            <a:ext cx="397476"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134552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4" name="Ορθογώνιο 3"/>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hasCustomPrompt="1"/>
          </p:nvPr>
        </p:nvSpPr>
        <p:spPr>
          <a:xfrm>
            <a:off x="3525796" y="360532"/>
            <a:ext cx="8017476" cy="1325563"/>
          </a:xfrm>
        </p:spPr>
        <p:txBody>
          <a:bodyPr>
            <a:normAutofit/>
          </a:bodyPr>
          <a:lstStyle>
            <a:lvl1pPr>
              <a:defRPr sz="2800" baseline="0">
                <a:solidFill>
                  <a:srgbClr val="7E2D40"/>
                </a:solidFill>
                <a:latin typeface="+mn-lt"/>
              </a:defRPr>
            </a:lvl1pPr>
          </a:lstStyle>
          <a:p>
            <a:r>
              <a:rPr lang="el-GR" dirty="0"/>
              <a:t>Τίτλος διαφάνειας</a:t>
            </a:r>
          </a:p>
        </p:txBody>
      </p:sp>
      <p:sp>
        <p:nvSpPr>
          <p:cNvPr id="3" name="Θέση περιεχομένου 2"/>
          <p:cNvSpPr>
            <a:spLocks noGrp="1"/>
          </p:cNvSpPr>
          <p:nvPr>
            <p:ph idx="1" hasCustomPrompt="1"/>
          </p:nvPr>
        </p:nvSpPr>
        <p:spPr>
          <a:xfrm>
            <a:off x="3525795" y="1825624"/>
            <a:ext cx="8017477" cy="4599889"/>
          </a:xfrm>
        </p:spPr>
        <p:txBody>
          <a:bodyPr>
            <a:norm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l-GR" dirty="0"/>
              <a:t>κείμενο</a:t>
            </a:r>
          </a:p>
        </p:txBody>
      </p:sp>
      <p:sp>
        <p:nvSpPr>
          <p:cNvPr id="6" name="Θέση αριθμού διαφάνειας 5"/>
          <p:cNvSpPr>
            <a:spLocks noGrp="1"/>
          </p:cNvSpPr>
          <p:nvPr>
            <p:ph type="sldNum" sz="quarter" idx="12"/>
          </p:nvPr>
        </p:nvSpPr>
        <p:spPr>
          <a:xfrm>
            <a:off x="359857" y="177970"/>
            <a:ext cx="402689"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val="375229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7BEFF-9A5B-4352-8509-F8580FB6EEAF}" type="slidenum">
              <a:rPr lang="el-GR" smtClean="0"/>
              <a:t>‹#›</a:t>
            </a:fld>
            <a:endParaRPr lang="el-GR"/>
          </a:p>
        </p:txBody>
      </p:sp>
      <p:pic>
        <p:nvPicPr>
          <p:cNvPr id="8" name="Εικόνα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
            <a:ext cx="12192000" cy="6857193"/>
          </a:xfrm>
          <a:prstGeom prst="rect">
            <a:avLst/>
          </a:prstGeom>
        </p:spPr>
      </p:pic>
    </p:spTree>
    <p:extLst>
      <p:ext uri="{BB962C8B-B14F-4D97-AF65-F5344CB8AC3E}">
        <p14:creationId xmlns:p14="http://schemas.microsoft.com/office/powerpoint/2010/main" val="287396316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428D-0812-44E2-9FBD-553AB4E1DE8E}" type="slidenum">
              <a:rPr lang="el-GR" smtClean="0"/>
              <a:t>‹#›</a:t>
            </a:fld>
            <a:endParaRPr lang="el-GR"/>
          </a:p>
        </p:txBody>
      </p:sp>
      <p:pic>
        <p:nvPicPr>
          <p:cNvPr id="8" name="Εικόνα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3032740228"/>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428D-0812-44E2-9FBD-553AB4E1DE8E}" type="slidenum">
              <a:rPr lang="el-GR" smtClean="0"/>
              <a:t>‹#›</a:t>
            </a:fld>
            <a:endParaRPr lang="el-GR"/>
          </a:p>
        </p:txBody>
      </p:sp>
      <p:pic>
        <p:nvPicPr>
          <p:cNvPr id="8" name="Εικόνα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3224564432"/>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5181599" y="3076532"/>
            <a:ext cx="2536825" cy="452437"/>
          </a:xfrm>
        </p:spPr>
        <p:txBody>
          <a:bodyPr/>
          <a:lstStyle/>
          <a:p>
            <a:r>
              <a:rPr lang="el-GR" dirty="0"/>
              <a:t>Δέσποινα Βαλάση</a:t>
            </a:r>
          </a:p>
        </p:txBody>
      </p:sp>
      <p:sp>
        <p:nvSpPr>
          <p:cNvPr id="3" name="Θέση κειμένου 2"/>
          <p:cNvSpPr>
            <a:spLocks noGrp="1"/>
          </p:cNvSpPr>
          <p:nvPr>
            <p:ph type="body" sz="quarter" idx="11"/>
          </p:nvPr>
        </p:nvSpPr>
        <p:spPr>
          <a:xfrm>
            <a:off x="5181599" y="3678839"/>
            <a:ext cx="2536825" cy="666658"/>
          </a:xfrm>
        </p:spPr>
        <p:txBody>
          <a:bodyPr>
            <a:noAutofit/>
          </a:bodyPr>
          <a:lstStyle/>
          <a:p>
            <a:r>
              <a:rPr lang="el-GR" sz="1800" dirty="0">
                <a:solidFill>
                  <a:srgbClr val="233F8C"/>
                </a:solidFill>
              </a:rPr>
              <a:t>Επιστημονικό Στέλεχος </a:t>
            </a:r>
          </a:p>
          <a:p>
            <a:r>
              <a:rPr lang="el-GR" sz="1800" dirty="0">
                <a:solidFill>
                  <a:srgbClr val="233F8C"/>
                </a:solidFill>
              </a:rPr>
              <a:t>ΙΜΕ ΓΣΕΒΕΕ</a:t>
            </a:r>
          </a:p>
        </p:txBody>
      </p:sp>
      <p:sp>
        <p:nvSpPr>
          <p:cNvPr id="4" name="Θέση κειμένου 3"/>
          <p:cNvSpPr>
            <a:spLocks noGrp="1"/>
          </p:cNvSpPr>
          <p:nvPr>
            <p:ph type="body" sz="quarter" idx="12"/>
          </p:nvPr>
        </p:nvSpPr>
        <p:spPr/>
        <p:txBody>
          <a:bodyPr/>
          <a:lstStyle/>
          <a:p>
            <a:pPr algn="ctr"/>
            <a:endParaRPr lang="el-GR" sz="1800" dirty="0">
              <a:solidFill>
                <a:srgbClr val="233F8C"/>
              </a:solidFill>
            </a:endParaRPr>
          </a:p>
          <a:p>
            <a:pPr algn="ctr"/>
            <a:r>
              <a:rPr lang="el-GR" sz="1800" dirty="0">
                <a:solidFill>
                  <a:srgbClr val="233F8C"/>
                </a:solidFill>
              </a:rPr>
              <a:t>Παρουσίαση της κοινής δράσης των κοινωνικών εταίρων για τη διάγνωση αναγκών δεξιοτήτων</a:t>
            </a:r>
          </a:p>
        </p:txBody>
      </p:sp>
    </p:spTree>
    <p:extLst>
      <p:ext uri="{BB962C8B-B14F-4D97-AF65-F5344CB8AC3E}">
        <p14:creationId xmlns:p14="http://schemas.microsoft.com/office/powerpoint/2010/main" val="64951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250F3C-1EFB-4227-AFAF-D689884A6CE6}"/>
              </a:ext>
            </a:extLst>
          </p:cNvPr>
          <p:cNvSpPr>
            <a:spLocks noGrp="1"/>
          </p:cNvSpPr>
          <p:nvPr>
            <p:ph type="title"/>
          </p:nvPr>
        </p:nvSpPr>
        <p:spPr>
          <a:xfrm>
            <a:off x="3525795" y="360532"/>
            <a:ext cx="8342465" cy="1325563"/>
          </a:xfrm>
        </p:spPr>
        <p:txBody>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μελέτες αναγκών δεξιοτήτων ανά επάγγελμα</a:t>
            </a:r>
            <a:endParaRPr lang="el-GR" dirty="0"/>
          </a:p>
        </p:txBody>
      </p:sp>
      <p:sp>
        <p:nvSpPr>
          <p:cNvPr id="4" name="Θέση αριθμού διαφάνειας 3">
            <a:extLst>
              <a:ext uri="{FF2B5EF4-FFF2-40B4-BE49-F238E27FC236}">
                <a16:creationId xmlns:a16="http://schemas.microsoft.com/office/drawing/2014/main" id="{20D10312-ADA6-4A8B-AFC7-691E41E882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2" y="3335942"/>
            <a:ext cx="1840737" cy="2770924"/>
          </a:xfrm>
          <a:prstGeom prst="rect">
            <a:avLst/>
          </a:prstGeom>
        </p:spPr>
      </p:pic>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938" y="1950480"/>
            <a:ext cx="1840736" cy="2770924"/>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525" y="3905594"/>
            <a:ext cx="1840736" cy="2770924"/>
          </a:xfrm>
          <a:prstGeom prst="rect">
            <a:avLst/>
          </a:prstGeom>
        </p:spPr>
      </p:pic>
      <p:pic>
        <p:nvPicPr>
          <p:cNvPr id="16" name="Εικόνα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0520" y="2601412"/>
            <a:ext cx="1840736" cy="2770924"/>
          </a:xfrm>
          <a:prstGeom prst="rect">
            <a:avLst/>
          </a:prstGeom>
        </p:spPr>
      </p:pic>
    </p:spTree>
    <p:extLst>
      <p:ext uri="{BB962C8B-B14F-4D97-AF65-F5344CB8AC3E}">
        <p14:creationId xmlns:p14="http://schemas.microsoft.com/office/powerpoint/2010/main" val="37799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5840" y="258932"/>
            <a:ext cx="8281912" cy="1325563"/>
          </a:xfrm>
        </p:spPr>
        <p:txBody>
          <a:bodyPr>
            <a:normAutofit fontScale="90000"/>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Γενικές πανελλαδικές έρευνες αναγκών δεξιοτήτων εργοδοτών και εργαζομένων</a:t>
            </a:r>
            <a:endParaRPr lang="el-GR" dirty="0"/>
          </a:p>
        </p:txBody>
      </p:sp>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321" y="2028305"/>
            <a:ext cx="3099358" cy="4665569"/>
          </a:xfrm>
          <a:prstGeom prst="rect">
            <a:avLst/>
          </a:prstGeom>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029" y="2028305"/>
            <a:ext cx="3099358" cy="4665569"/>
          </a:xfrm>
          <a:prstGeom prst="rect">
            <a:avLst/>
          </a:prstGeom>
        </p:spPr>
      </p:pic>
    </p:spTree>
    <p:extLst>
      <p:ext uri="{BB962C8B-B14F-4D97-AF65-F5344CB8AC3E}">
        <p14:creationId xmlns:p14="http://schemas.microsoft.com/office/powerpoint/2010/main" val="335054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64560" y="363615"/>
            <a:ext cx="8369657" cy="1325563"/>
          </a:xfrm>
        </p:spPr>
        <p:txBody>
          <a:bodyPr>
            <a:normAutofit fontScale="90000"/>
          </a:bodyPr>
          <a:lstStyle/>
          <a:p>
            <a:pPr algn="r"/>
            <a:r>
              <a:rPr lang="el-GR" dirty="0">
                <a:solidFill>
                  <a:schemeClr val="accent1">
                    <a:lumMod val="50000"/>
                  </a:schemeClr>
                </a:solidFill>
              </a:rPr>
              <a:t>Παρεμβάσεις των Κοινωνικών Εταίρων για τη διερεύνηση δεξιοτήτων … </a:t>
            </a:r>
            <a:r>
              <a:rPr lang="el-GR" i="1" dirty="0">
                <a:solidFill>
                  <a:schemeClr val="accent1">
                    <a:lumMod val="50000"/>
                  </a:schemeClr>
                </a:solidFill>
                <a:effectLst>
                  <a:outerShdw blurRad="38100" dist="38100" dir="2700000" algn="tl">
                    <a:srgbClr val="000000">
                      <a:alpha val="43137"/>
                    </a:srgbClr>
                  </a:outerShdw>
                </a:effectLst>
              </a:rPr>
              <a:t>μελέτες αποτίμησης πολιτικών δεξιοτήτων και εργαστήριο κοινωνικού διαλόγου</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9" name="Θέση περιεχομένου 8">
            <a:extLst>
              <a:ext uri="{FF2B5EF4-FFF2-40B4-BE49-F238E27FC236}">
                <a16:creationId xmlns:a16="http://schemas.microsoft.com/office/drawing/2014/main" id="{05A187B9-4C48-43EA-810E-1B6F6C281A29}"/>
              </a:ext>
            </a:extLst>
          </p:cNvPr>
          <p:cNvSpPr>
            <a:spLocks noGrp="1"/>
          </p:cNvSpPr>
          <p:nvPr>
            <p:ph idx="1"/>
          </p:nvPr>
        </p:nvSpPr>
        <p:spPr>
          <a:xfrm>
            <a:off x="3650141" y="1689178"/>
            <a:ext cx="7968611" cy="5002622"/>
          </a:xfrm>
        </p:spPr>
        <p:txBody>
          <a:bodyPr>
            <a:normAutofit/>
          </a:bodyPr>
          <a:lstStyle/>
          <a:p>
            <a:pPr marL="342900" indent="-342900" algn="just">
              <a:lnSpc>
                <a:spcPct val="120000"/>
              </a:lnSpc>
              <a:spcBef>
                <a:spcPts val="0"/>
              </a:spcBef>
              <a:buFont typeface="Arial" panose="020B0604020202020204" pitchFamily="34" charset="0"/>
              <a:buChar char="•"/>
            </a:pPr>
            <a:r>
              <a:rPr lang="el-GR" sz="1800" dirty="0">
                <a:solidFill>
                  <a:srgbClr val="002060"/>
                </a:solidFill>
              </a:rPr>
              <a:t>Δύο μελέτες αποτίμησης των πολιτικών δεξιοτήτων (μία εκ μέρους της οργάνωσης εκπροσώπησης των εργαζομένων / ΓΣΕΕ και μία εκ μέρους των εργοδοτικών οργανώσεων με έμφαση στην αξιολόγηση του συστήματος διακυβέρνησης δεξιοτήτων.</a:t>
            </a:r>
          </a:p>
          <a:p>
            <a:pPr marL="342900" indent="-342900" algn="just">
              <a:lnSpc>
                <a:spcPct val="120000"/>
              </a:lnSpc>
              <a:spcBef>
                <a:spcPts val="0"/>
              </a:spcBef>
              <a:buFont typeface="Arial" panose="020B0604020202020204" pitchFamily="34" charset="0"/>
              <a:buChar char="•"/>
            </a:pPr>
            <a:r>
              <a:rPr lang="el-GR" sz="1800" dirty="0">
                <a:solidFill>
                  <a:srgbClr val="002060"/>
                </a:solidFill>
              </a:rPr>
              <a:t>Εργαστήριο κοινωνικού διαλόγου και σύνθεση κειμένου πολιτικής για τις πολιτικές δεξιοτήτων εκ μέρους των θεσμικών κοινωνικών εταίρων (ΓΣΕΕ, ΓΣΕΒΕΕ, ΕΣΕΕ, ΣΕΤΕ).</a:t>
            </a:r>
          </a:p>
          <a:p>
            <a:pPr algn="just">
              <a:lnSpc>
                <a:spcPct val="120000"/>
              </a:lnSpc>
            </a:pPr>
            <a:endParaRPr lang="el-GR" sz="2900" dirty="0">
              <a:solidFill>
                <a:srgbClr val="002060"/>
              </a:solidFill>
            </a:endParaRPr>
          </a:p>
        </p:txBody>
      </p:sp>
      <p:pic>
        <p:nvPicPr>
          <p:cNvPr id="5" name="Εικόνα 4">
            <a:extLst>
              <a:ext uri="{FF2B5EF4-FFF2-40B4-BE49-F238E27FC236}">
                <a16:creationId xmlns:a16="http://schemas.microsoft.com/office/drawing/2014/main" id="{F7067F10-3090-44FE-B4C4-7A9C8FDCA5A1}"/>
              </a:ext>
            </a:extLst>
          </p:cNvPr>
          <p:cNvPicPr>
            <a:picLocks noChangeAspect="1"/>
          </p:cNvPicPr>
          <p:nvPr/>
        </p:nvPicPr>
        <p:blipFill>
          <a:blip r:embed="rId2"/>
          <a:stretch>
            <a:fillRect/>
          </a:stretch>
        </p:blipFill>
        <p:spPr>
          <a:xfrm>
            <a:off x="4505450" y="4144161"/>
            <a:ext cx="1730420" cy="2432807"/>
          </a:xfrm>
          <a:prstGeom prst="rect">
            <a:avLst/>
          </a:prstGeom>
        </p:spPr>
      </p:pic>
      <p:pic>
        <p:nvPicPr>
          <p:cNvPr id="6" name="Εικόνα 5">
            <a:extLst>
              <a:ext uri="{FF2B5EF4-FFF2-40B4-BE49-F238E27FC236}">
                <a16:creationId xmlns:a16="http://schemas.microsoft.com/office/drawing/2014/main" id="{0B724B73-51C9-4529-8B3C-28960836A218}"/>
              </a:ext>
            </a:extLst>
          </p:cNvPr>
          <p:cNvPicPr>
            <a:picLocks noChangeAspect="1"/>
          </p:cNvPicPr>
          <p:nvPr/>
        </p:nvPicPr>
        <p:blipFill>
          <a:blip r:embed="rId3"/>
          <a:stretch>
            <a:fillRect/>
          </a:stretch>
        </p:blipFill>
        <p:spPr>
          <a:xfrm>
            <a:off x="7196891" y="4144160"/>
            <a:ext cx="1730420" cy="2432807"/>
          </a:xfrm>
          <a:prstGeom prst="rect">
            <a:avLst/>
          </a:prstGeom>
        </p:spPr>
      </p:pic>
      <p:pic>
        <p:nvPicPr>
          <p:cNvPr id="7" name="Εικόνα 6">
            <a:extLst>
              <a:ext uri="{FF2B5EF4-FFF2-40B4-BE49-F238E27FC236}">
                <a16:creationId xmlns:a16="http://schemas.microsoft.com/office/drawing/2014/main" id="{192D0494-F879-4BCB-B8A8-7E9CC200F540}"/>
              </a:ext>
            </a:extLst>
          </p:cNvPr>
          <p:cNvPicPr>
            <a:picLocks noChangeAspect="1"/>
          </p:cNvPicPr>
          <p:nvPr/>
        </p:nvPicPr>
        <p:blipFill>
          <a:blip r:embed="rId4"/>
          <a:stretch>
            <a:fillRect/>
          </a:stretch>
        </p:blipFill>
        <p:spPr>
          <a:xfrm>
            <a:off x="9597007" y="4144160"/>
            <a:ext cx="1730420" cy="2432807"/>
          </a:xfrm>
          <a:prstGeom prst="rect">
            <a:avLst/>
          </a:prstGeom>
        </p:spPr>
      </p:pic>
    </p:spTree>
    <p:extLst>
      <p:ext uri="{BB962C8B-B14F-4D97-AF65-F5344CB8AC3E}">
        <p14:creationId xmlns:p14="http://schemas.microsoft.com/office/powerpoint/2010/main" val="314181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οφέλη</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a:xfrm>
            <a:off x="3434080" y="1996580"/>
            <a:ext cx="8109192" cy="4780308"/>
          </a:xfrm>
        </p:spPr>
        <p:txBody>
          <a:bodyPr>
            <a:normAutofit fontScale="62500" lnSpcReduction="20000"/>
          </a:bodyPr>
          <a:lstStyle/>
          <a:p>
            <a:pPr algn="just">
              <a:lnSpc>
                <a:spcPct val="70000"/>
              </a:lnSpc>
            </a:pPr>
            <a:endParaRPr lang="el-GR" sz="1800" dirty="0"/>
          </a:p>
          <a:p>
            <a:pPr marL="457200" indent="-457200" algn="just">
              <a:lnSpc>
                <a:spcPct val="120000"/>
              </a:lnSpc>
              <a:buFont typeface="Wingdings" panose="05000000000000000000" pitchFamily="2" charset="2"/>
              <a:buChar char="v"/>
            </a:pPr>
            <a:r>
              <a:rPr lang="el-GR" sz="2700" dirty="0">
                <a:solidFill>
                  <a:srgbClr val="002060"/>
                </a:solidFill>
              </a:rPr>
              <a:t>Διατήρηση ενεργού του κοινωνικού διαλόγου και των παρεμβάσεων των θεσμικών κοινωνικών εταίρων για τα θέματα των δεξιοτήτων.</a:t>
            </a:r>
          </a:p>
          <a:p>
            <a:pPr marL="457200" indent="-457200" algn="just">
              <a:lnSpc>
                <a:spcPct val="120000"/>
              </a:lnSpc>
              <a:buFont typeface="Wingdings" panose="05000000000000000000" pitchFamily="2" charset="2"/>
              <a:buChar char="v"/>
            </a:pPr>
            <a:r>
              <a:rPr lang="el-GR" sz="2700" dirty="0">
                <a:solidFill>
                  <a:srgbClr val="002060"/>
                </a:solidFill>
              </a:rPr>
              <a:t>Αύξηση της εξειδίκευσης</a:t>
            </a:r>
            <a:r>
              <a:rPr lang="en-US" sz="2700" dirty="0">
                <a:solidFill>
                  <a:srgbClr val="002060"/>
                </a:solidFill>
              </a:rPr>
              <a:t> </a:t>
            </a:r>
            <a:r>
              <a:rPr lang="el-GR" sz="2700" dirty="0">
                <a:solidFill>
                  <a:srgbClr val="002060"/>
                </a:solidFill>
              </a:rPr>
              <a:t>των Ινστιτούτων των κοινωνικών εταίρων σε θέματα δεξιοτήτων και πολιτικών δεξιοτήτων.</a:t>
            </a:r>
          </a:p>
          <a:p>
            <a:pPr marL="457200" indent="-457200" algn="just">
              <a:lnSpc>
                <a:spcPct val="120000"/>
              </a:lnSpc>
              <a:buFont typeface="Wingdings" panose="05000000000000000000" pitchFamily="2" charset="2"/>
              <a:buChar char="v"/>
            </a:pPr>
            <a:r>
              <a:rPr lang="el-GR" sz="2700" dirty="0">
                <a:solidFill>
                  <a:srgbClr val="002060"/>
                </a:solidFill>
              </a:rPr>
              <a:t>Συμπληρωματικότητα με άλλες δράσεις των κοινωνικών εταίρων (π.χ. Επαγγελματικά περιγράμματα, ανάπτυξη εκπαιδευτικών υλικών). </a:t>
            </a:r>
          </a:p>
          <a:p>
            <a:pPr marL="457200" indent="-457200" algn="just">
              <a:lnSpc>
                <a:spcPct val="120000"/>
              </a:lnSpc>
              <a:buFont typeface="Wingdings" panose="05000000000000000000" pitchFamily="2" charset="2"/>
              <a:buChar char="v"/>
            </a:pPr>
            <a:r>
              <a:rPr lang="el-GR" sz="2700" dirty="0">
                <a:solidFill>
                  <a:srgbClr val="002060"/>
                </a:solidFill>
              </a:rPr>
              <a:t>Γενικότερη διάδοση και αξιοποίηση των μεθοδολογιών και εργαλείων που αναπτύχθηκαν στο πλαίσιο του έργου</a:t>
            </a:r>
            <a:r>
              <a:rPr lang="en-US" sz="2700" dirty="0">
                <a:solidFill>
                  <a:srgbClr val="002060"/>
                </a:solidFill>
              </a:rPr>
              <a:t>. </a:t>
            </a:r>
          </a:p>
          <a:p>
            <a:pPr marL="457200" indent="-457200" algn="just">
              <a:lnSpc>
                <a:spcPct val="120000"/>
              </a:lnSpc>
              <a:buFont typeface="Wingdings" panose="05000000000000000000" pitchFamily="2" charset="2"/>
              <a:buChar char="v"/>
            </a:pPr>
            <a:r>
              <a:rPr lang="el-GR" sz="2700" dirty="0">
                <a:solidFill>
                  <a:srgbClr val="002060"/>
                </a:solidFill>
              </a:rPr>
              <a:t>Ενημέρωση, ανταλλαγή εμπειριών και επέκταση συνεργασιών με πανεπιστήμια και ερευνητικά κέντρα για τα θέματα των δεξιοτήτων. </a:t>
            </a:r>
          </a:p>
          <a:p>
            <a:pPr marL="457200" indent="-457200" algn="just">
              <a:lnSpc>
                <a:spcPct val="120000"/>
              </a:lnSpc>
              <a:buFont typeface="Wingdings" panose="05000000000000000000" pitchFamily="2" charset="2"/>
              <a:buChar char="v"/>
            </a:pPr>
            <a:r>
              <a:rPr lang="el-GR" sz="2700" dirty="0">
                <a:solidFill>
                  <a:srgbClr val="002060"/>
                </a:solidFill>
              </a:rPr>
              <a:t>Αξιοποίηση αποτελεσμάτων της δράσης για την τεκμηριωμένη συμμετοχή των εκπροσώπων των κοινωνικών εταίρων σε Επιτροπές (ΚΣΕΕΚ, ΣΠΑΑΕ, Κλαδικά Συμβούλια Δεξιοτήτων), Συνέδρια / Ημερίδες / </a:t>
            </a:r>
            <a:r>
              <a:rPr lang="en-US" sz="2700" dirty="0">
                <a:solidFill>
                  <a:srgbClr val="002060"/>
                </a:solidFill>
              </a:rPr>
              <a:t>Workshops (</a:t>
            </a:r>
            <a:r>
              <a:rPr lang="el-GR" sz="2700" dirty="0">
                <a:solidFill>
                  <a:srgbClr val="002060"/>
                </a:solidFill>
              </a:rPr>
              <a:t>π.χ. ΟΑΕΔ – </a:t>
            </a:r>
            <a:r>
              <a:rPr lang="en-US" sz="2700" dirty="0">
                <a:solidFill>
                  <a:srgbClr val="002060"/>
                </a:solidFill>
              </a:rPr>
              <a:t>ESCO).</a:t>
            </a:r>
          </a:p>
        </p:txBody>
      </p:sp>
    </p:spTree>
    <p:extLst>
      <p:ext uri="{BB962C8B-B14F-4D97-AF65-F5344CB8AC3E}">
        <p14:creationId xmlns:p14="http://schemas.microsoft.com/office/powerpoint/2010/main" val="360552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η συγκυρία</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p:txBody>
          <a:bodyPr>
            <a:normAutofit fontScale="92500" lnSpcReduction="10000"/>
          </a:bodyPr>
          <a:lstStyle/>
          <a:p>
            <a:pPr algn="just">
              <a:lnSpc>
                <a:spcPct val="70000"/>
              </a:lnSpc>
            </a:pPr>
            <a:endParaRPr lang="el-GR" sz="1800" dirty="0"/>
          </a:p>
          <a:p>
            <a:pPr algn="ctr"/>
            <a:r>
              <a:rPr lang="el-GR" sz="4000" b="1" dirty="0">
                <a:solidFill>
                  <a:schemeClr val="accent1">
                    <a:lumMod val="50000"/>
                  </a:schemeClr>
                </a:solidFill>
                <a:effectLst>
                  <a:outerShdw blurRad="38100" dist="38100" dir="2700000" algn="tl">
                    <a:srgbClr val="000000">
                      <a:alpha val="43137"/>
                    </a:srgbClr>
                  </a:outerShdw>
                </a:effectLst>
                <a:ea typeface="+mj-ea"/>
                <a:cs typeface="+mj-cs"/>
              </a:rPr>
              <a:t>2023 Ευρωπαϊκό Έτος Δεξιοτήτων</a:t>
            </a:r>
            <a:endParaRPr lang="en-US" sz="4000" b="1" dirty="0">
              <a:solidFill>
                <a:schemeClr val="accent1">
                  <a:lumMod val="50000"/>
                </a:schemeClr>
              </a:solidFill>
              <a:effectLst>
                <a:outerShdw blurRad="38100" dist="38100" dir="2700000" algn="tl">
                  <a:srgbClr val="000000">
                    <a:alpha val="43137"/>
                  </a:srgbClr>
                </a:outerShdw>
              </a:effectLst>
              <a:ea typeface="+mj-ea"/>
              <a:cs typeface="+mj-cs"/>
            </a:endParaRPr>
          </a:p>
          <a:p>
            <a:pPr algn="ctr"/>
            <a:endParaRPr lang="en-US" sz="4000" dirty="0">
              <a:solidFill>
                <a:schemeClr val="accent1">
                  <a:lumMod val="50000"/>
                </a:schemeClr>
              </a:solidFill>
              <a:ea typeface="+mj-ea"/>
              <a:cs typeface="+mj-cs"/>
            </a:endParaRPr>
          </a:p>
          <a:p>
            <a:pPr algn="ctr"/>
            <a:r>
              <a:rPr lang="el-GR" sz="3300" dirty="0">
                <a:solidFill>
                  <a:schemeClr val="accent1">
                    <a:lumMod val="50000"/>
                  </a:schemeClr>
                </a:solidFill>
                <a:ea typeface="+mj-ea"/>
                <a:cs typeface="+mj-cs"/>
              </a:rPr>
              <a:t>«</a:t>
            </a:r>
            <a:r>
              <a:rPr lang="el-GR" sz="3300" i="1" dirty="0">
                <a:solidFill>
                  <a:schemeClr val="accent1">
                    <a:lumMod val="50000"/>
                  </a:schemeClr>
                </a:solidFill>
                <a:effectLst>
                  <a:outerShdw blurRad="38100" dist="38100" dir="2700000" algn="tl">
                    <a:srgbClr val="000000">
                      <a:alpha val="43137"/>
                    </a:srgbClr>
                  </a:outerShdw>
                </a:effectLst>
                <a:ea typeface="+mj-ea"/>
                <a:cs typeface="+mj-cs"/>
              </a:rPr>
              <a:t>Το Ευρωπαϊκό Έτος Δεξιοτήτων θα δώσει νέα ώθηση στη δια βίου μάθηση, δίνοντας τη δυνατότητα στους ανθρώπους και τις επιχειρήσεων να συμβάλουν στην πράσινη και ψηφιακή μετάβαση, υποστηρίζοντας την καινοτομία και την ανταγωνιστικότητα</a:t>
            </a:r>
            <a:r>
              <a:rPr lang="el-GR" sz="3300" dirty="0">
                <a:solidFill>
                  <a:schemeClr val="accent1">
                    <a:lumMod val="50000"/>
                  </a:schemeClr>
                </a:solidFill>
                <a:ea typeface="+mj-ea"/>
                <a:cs typeface="+mj-cs"/>
              </a:rPr>
              <a:t>»</a:t>
            </a:r>
          </a:p>
          <a:p>
            <a:pPr algn="r"/>
            <a:r>
              <a:rPr lang="el-GR" sz="3300" dirty="0">
                <a:solidFill>
                  <a:schemeClr val="accent1">
                    <a:lumMod val="50000"/>
                  </a:schemeClr>
                </a:solidFill>
                <a:ea typeface="+mj-ea"/>
                <a:cs typeface="+mj-cs"/>
              </a:rPr>
              <a:t>Ευρωπαϊκή Επιτροπή</a:t>
            </a:r>
          </a:p>
        </p:txBody>
      </p:sp>
    </p:spTree>
    <p:extLst>
      <p:ext uri="{BB962C8B-B14F-4D97-AF65-F5344CB8AC3E}">
        <p14:creationId xmlns:p14="http://schemas.microsoft.com/office/powerpoint/2010/main" val="33656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a:xfrm>
            <a:off x="3426042" y="200711"/>
            <a:ext cx="8017477" cy="4599889"/>
          </a:xfrm>
        </p:spPr>
        <p:txBody>
          <a:bodyPr/>
          <a:lstStyle/>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p:txBody>
      </p:sp>
      <p:sp>
        <p:nvSpPr>
          <p:cNvPr id="8" name="Ορθογώνιο 7"/>
          <p:cNvSpPr/>
          <p:nvPr/>
        </p:nvSpPr>
        <p:spPr>
          <a:xfrm>
            <a:off x="4483654" y="3790624"/>
            <a:ext cx="6702829" cy="646331"/>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l-GR" sz="1200" b="1" i="0" u="none" strike="noStrike" kern="1200" cap="none" spc="0" normalizeH="0" baseline="0" noProof="0" dirty="0">
                <a:ln>
                  <a:noFill/>
                </a:ln>
                <a:solidFill>
                  <a:srgbClr val="5B9BD5">
                    <a:lumMod val="50000"/>
                  </a:srgbClr>
                </a:solidFill>
                <a:effectLst/>
                <a:uLnTx/>
                <a:uFillTx/>
                <a:latin typeface="Calibri" panose="020F0502020204030204"/>
                <a:ea typeface="Calibri" panose="020F0502020204030204" pitchFamily="34" charset="0"/>
                <a:cs typeface="+mn-cs"/>
              </a:rPr>
              <a:t>ΠΡΑΞΗ «ΠΑΡΕΜΒΑΣΕΙΣ ΤΩΝ  ΚΟΙΝΩΝΙΚΩΝ ΕΤΑΙΡΩΝ ΓΙΑ ΤΗ ΔΙΕΡΕΥΝΗΣΗ  ΔΕΞΙΟΤΗΤΩΝ ΣΤΟ ΠΛΑΙΣΙΟ ΤΟΥ ΜΗΧΑΝΙΣΜΟΥ ΔΙΑΓΝΩΣΗΣ ΑΝΑΓΚΩΝ ΤΗΣ ΑΓΟΡΑΣ ΕΡΓΑΣΙΑΣ» (ΟΠΣ 5031891) ΤΟΥ ΕΠ «ΑΝΑΠΤΥΞΗ ΑΝΘΡΩΠΙΝΟΥ ΔΥΝΑΜΙΚΟΥ, ΕΚΠΑΙΔΕΥΣΗ &amp; ΔΙΑ ΒΙΟΥ ΜΑΘΗΣΗΣ 2014 – 2020»</a:t>
            </a:r>
            <a:endParaRPr kumimoji="0" lang="el-GR" sz="1200" b="0" i="0" u="none" strike="noStrike" kern="1200" cap="none" spc="0" normalizeH="0" baseline="0" noProof="0" dirty="0">
              <a:ln>
                <a:noFill/>
              </a:ln>
              <a:solidFill>
                <a:srgbClr val="5B9BD5">
                  <a:lumMod val="50000"/>
                </a:srgbClr>
              </a:solidFill>
              <a:effectLst/>
              <a:uLnTx/>
              <a:uFillTx/>
              <a:latin typeface="Calibri" panose="020F0502020204030204"/>
              <a:ea typeface="Calibri" panose="020F0502020204030204" pitchFamily="34" charset="0"/>
              <a:cs typeface="+mn-cs"/>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54" y="4560547"/>
            <a:ext cx="6605016" cy="993648"/>
          </a:xfrm>
          <a:prstGeom prst="rect">
            <a:avLst/>
          </a:prstGeom>
        </p:spPr>
      </p:pic>
      <p:pic>
        <p:nvPicPr>
          <p:cNvPr id="6" name="Εικόνα 5"/>
          <p:cNvPicPr>
            <a:picLocks noChangeAspect="1"/>
          </p:cNvPicPr>
          <p:nvPr/>
        </p:nvPicPr>
        <p:blipFill>
          <a:blip r:embed="rId3"/>
          <a:stretch>
            <a:fillRect/>
          </a:stretch>
        </p:blipFill>
        <p:spPr>
          <a:xfrm>
            <a:off x="4675765" y="1039017"/>
            <a:ext cx="2771429" cy="809524"/>
          </a:xfrm>
          <a:prstGeom prst="rect">
            <a:avLst/>
          </a:prstGeom>
        </p:spPr>
      </p:pic>
      <p:pic>
        <p:nvPicPr>
          <p:cNvPr id="10" name="Εικόνα 9"/>
          <p:cNvPicPr>
            <a:picLocks noChangeAspect="1"/>
          </p:cNvPicPr>
          <p:nvPr/>
        </p:nvPicPr>
        <p:blipFill>
          <a:blip r:embed="rId4"/>
          <a:stretch>
            <a:fillRect/>
          </a:stretch>
        </p:blipFill>
        <p:spPr>
          <a:xfrm>
            <a:off x="9010156" y="1039018"/>
            <a:ext cx="2024741" cy="638096"/>
          </a:xfrm>
          <a:prstGeom prst="rect">
            <a:avLst/>
          </a:prstGeom>
        </p:spPr>
      </p:pic>
      <p:pic>
        <p:nvPicPr>
          <p:cNvPr id="11" name="Εικόνα 10"/>
          <p:cNvPicPr>
            <a:picLocks noChangeAspect="1"/>
          </p:cNvPicPr>
          <p:nvPr/>
        </p:nvPicPr>
        <p:blipFill>
          <a:blip r:embed="rId5"/>
          <a:stretch>
            <a:fillRect/>
          </a:stretch>
        </p:blipFill>
        <p:spPr>
          <a:xfrm>
            <a:off x="9238347" y="2270640"/>
            <a:ext cx="1796550" cy="644415"/>
          </a:xfrm>
          <a:prstGeom prst="rect">
            <a:avLst/>
          </a:prstGeom>
        </p:spPr>
      </p:pic>
      <p:pic>
        <p:nvPicPr>
          <p:cNvPr id="12" name="Εικόνα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654" y="2287797"/>
            <a:ext cx="3519889" cy="664522"/>
          </a:xfrm>
          <a:prstGeom prst="rect">
            <a:avLst/>
          </a:prstGeom>
        </p:spPr>
      </p:pic>
    </p:spTree>
    <p:extLst>
      <p:ext uri="{BB962C8B-B14F-4D97-AF65-F5344CB8AC3E}">
        <p14:creationId xmlns:p14="http://schemas.microsoft.com/office/powerpoint/2010/main" val="83851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κοινή δράση των Ινστιτούτων </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p:txBody>
          <a:bodyPr>
            <a:normAutofit/>
          </a:bodyPr>
          <a:lstStyle/>
          <a:p>
            <a:pPr algn="just">
              <a:lnSpc>
                <a:spcPct val="70000"/>
              </a:lnSpc>
            </a:pPr>
            <a:endParaRPr lang="el-GR" sz="1800" dirty="0"/>
          </a:p>
          <a:p>
            <a:pPr algn="just"/>
            <a:r>
              <a:rPr lang="el-GR" dirty="0">
                <a:solidFill>
                  <a:schemeClr val="accent1">
                    <a:lumMod val="50000"/>
                  </a:schemeClr>
                </a:solidFill>
                <a:ea typeface="+mj-ea"/>
                <a:cs typeface="+mj-cs"/>
              </a:rPr>
              <a:t>Από τα τέλη του 2018 υλοποιήθηκε κοινή δράση των ινστιτούτων των θεσμικών κοινωνικών εταίρων, με συντονιστή το ΙΜΕ ΓΣΕΒΕΕ, στο πλαίσιο της συμβολής τους στον Μηχανισμό Διάγνωσης Αναγκών της Αγοράς Εργασίας. </a:t>
            </a:r>
          </a:p>
        </p:txBody>
      </p:sp>
      <p:pic>
        <p:nvPicPr>
          <p:cNvPr id="6" name="Εικόνα 5"/>
          <p:cNvPicPr>
            <a:picLocks noChangeAspect="1"/>
          </p:cNvPicPr>
          <p:nvPr/>
        </p:nvPicPr>
        <p:blipFill>
          <a:blip r:embed="rId2"/>
          <a:stretch>
            <a:fillRect/>
          </a:stretch>
        </p:blipFill>
        <p:spPr>
          <a:xfrm>
            <a:off x="4557852" y="4397574"/>
            <a:ext cx="2771429" cy="809524"/>
          </a:xfrm>
          <a:prstGeom prst="rect">
            <a:avLst/>
          </a:prstGeom>
        </p:spPr>
      </p:pic>
      <p:pic>
        <p:nvPicPr>
          <p:cNvPr id="8" name="Εικόνα 7"/>
          <p:cNvPicPr>
            <a:picLocks noChangeAspect="1"/>
          </p:cNvPicPr>
          <p:nvPr/>
        </p:nvPicPr>
        <p:blipFill>
          <a:blip r:embed="rId3"/>
          <a:stretch>
            <a:fillRect/>
          </a:stretch>
        </p:blipFill>
        <p:spPr>
          <a:xfrm>
            <a:off x="8892243" y="4397575"/>
            <a:ext cx="2024741" cy="638096"/>
          </a:xfrm>
          <a:prstGeom prst="rect">
            <a:avLst/>
          </a:prstGeom>
        </p:spPr>
      </p:pic>
      <p:pic>
        <p:nvPicPr>
          <p:cNvPr id="9" name="Εικόνα 8"/>
          <p:cNvPicPr>
            <a:picLocks noChangeAspect="1"/>
          </p:cNvPicPr>
          <p:nvPr/>
        </p:nvPicPr>
        <p:blipFill>
          <a:blip r:embed="rId4"/>
          <a:stretch>
            <a:fillRect/>
          </a:stretch>
        </p:blipFill>
        <p:spPr>
          <a:xfrm>
            <a:off x="9120434" y="5629197"/>
            <a:ext cx="1796550" cy="64441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5741" y="5646354"/>
            <a:ext cx="3519889" cy="664522"/>
          </a:xfrm>
          <a:prstGeom prst="rect">
            <a:avLst/>
          </a:prstGeom>
        </p:spPr>
      </p:pic>
    </p:spTree>
    <p:extLst>
      <p:ext uri="{BB962C8B-B14F-4D97-AF65-F5344CB8AC3E}">
        <p14:creationId xmlns:p14="http://schemas.microsoft.com/office/powerpoint/2010/main" val="409801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796" y="360532"/>
            <a:ext cx="8017476" cy="1823868"/>
          </a:xfrm>
        </p:spPr>
        <p:txBody>
          <a:bodyPr>
            <a:normAutofit fontScale="90000"/>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πρόκειται για μια δράση θεσμικής ενδυνάμωσης, κοινωνικού διαλόγου και συμβολής στην αύξηση της συνάφειας μεταξύ εκπαίδευσης και αγοράς εργασίας</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sp>
        <p:nvSpPr>
          <p:cNvPr id="7" name="Θέση περιεχομένου 6">
            <a:extLst>
              <a:ext uri="{FF2B5EF4-FFF2-40B4-BE49-F238E27FC236}">
                <a16:creationId xmlns:a16="http://schemas.microsoft.com/office/drawing/2014/main" id="{89E76524-95F0-4B25-948A-9974432D5BCF}"/>
              </a:ext>
            </a:extLst>
          </p:cNvPr>
          <p:cNvSpPr>
            <a:spLocks noGrp="1"/>
          </p:cNvSpPr>
          <p:nvPr>
            <p:ph idx="1"/>
          </p:nvPr>
        </p:nvSpPr>
        <p:spPr/>
        <p:txBody>
          <a:bodyPr>
            <a:normAutofit/>
          </a:bodyPr>
          <a:lstStyle/>
          <a:p>
            <a:pPr algn="ctr"/>
            <a:endParaRPr lang="el-GR" sz="1900" b="1" dirty="0"/>
          </a:p>
          <a:p>
            <a:pPr algn="ctr"/>
            <a:endParaRPr lang="el-GR" sz="1900" b="1" dirty="0"/>
          </a:p>
          <a:p>
            <a:pPr algn="just">
              <a:lnSpc>
                <a:spcPct val="70000"/>
              </a:lnSpc>
            </a:pPr>
            <a:endParaRPr lang="el-GR" sz="1800" dirty="0"/>
          </a:p>
          <a:p>
            <a:endParaRPr lang="el-GR" dirty="0"/>
          </a:p>
        </p:txBody>
      </p:sp>
      <p:pic>
        <p:nvPicPr>
          <p:cNvPr id="3" name="Εικόνα 2"/>
          <p:cNvPicPr>
            <a:picLocks noChangeAspect="1"/>
          </p:cNvPicPr>
          <p:nvPr/>
        </p:nvPicPr>
        <p:blipFill>
          <a:blip r:embed="rId2"/>
          <a:stretch>
            <a:fillRect/>
          </a:stretch>
        </p:blipFill>
        <p:spPr>
          <a:xfrm>
            <a:off x="4574478" y="2901285"/>
            <a:ext cx="2771429" cy="809524"/>
          </a:xfrm>
          <a:prstGeom prst="rect">
            <a:avLst/>
          </a:prstGeom>
        </p:spPr>
      </p:pic>
      <p:pic>
        <p:nvPicPr>
          <p:cNvPr id="8" name="Εικόνα 7"/>
          <p:cNvPicPr>
            <a:picLocks noChangeAspect="1"/>
          </p:cNvPicPr>
          <p:nvPr/>
        </p:nvPicPr>
        <p:blipFill>
          <a:blip r:embed="rId3"/>
          <a:stretch>
            <a:fillRect/>
          </a:stretch>
        </p:blipFill>
        <p:spPr>
          <a:xfrm>
            <a:off x="8908869" y="2901286"/>
            <a:ext cx="2024741" cy="638096"/>
          </a:xfrm>
          <a:prstGeom prst="rect">
            <a:avLst/>
          </a:prstGeom>
        </p:spPr>
      </p:pic>
      <p:pic>
        <p:nvPicPr>
          <p:cNvPr id="9" name="Εικόνα 8"/>
          <p:cNvPicPr>
            <a:picLocks noChangeAspect="1"/>
          </p:cNvPicPr>
          <p:nvPr/>
        </p:nvPicPr>
        <p:blipFill>
          <a:blip r:embed="rId4"/>
          <a:stretch>
            <a:fillRect/>
          </a:stretch>
        </p:blipFill>
        <p:spPr>
          <a:xfrm>
            <a:off x="9137060" y="4615044"/>
            <a:ext cx="1796550" cy="644415"/>
          </a:xfrm>
          <a:prstGeom prst="rect">
            <a:avLst/>
          </a:prstGeom>
        </p:spPr>
      </p:pic>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2367" y="4632201"/>
            <a:ext cx="3519889" cy="664522"/>
          </a:xfrm>
          <a:prstGeom prst="rect">
            <a:avLst/>
          </a:prstGeom>
        </p:spPr>
      </p:pic>
    </p:spTree>
    <p:extLst>
      <p:ext uri="{BB962C8B-B14F-4D97-AF65-F5344CB8AC3E}">
        <p14:creationId xmlns:p14="http://schemas.microsoft.com/office/powerpoint/2010/main" val="52101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2879" y="183675"/>
            <a:ext cx="8063653" cy="1325563"/>
          </a:xfrm>
        </p:spPr>
        <p:txBody>
          <a:bodyPr/>
          <a:lstStyle/>
          <a:p>
            <a:pPr algn="r"/>
            <a:r>
              <a:rPr lang="el-GR" dirty="0">
                <a:solidFill>
                  <a:schemeClr val="accent1">
                    <a:lumMod val="50000"/>
                  </a:schemeClr>
                </a:solidFill>
              </a:rPr>
              <a:t>Παρεμβάσεις των Κοινωνικών Εταίρων για τη διερεύνηση δεξιοτήτων … </a:t>
            </a:r>
            <a:r>
              <a:rPr lang="el-GR" i="1" dirty="0">
                <a:solidFill>
                  <a:schemeClr val="accent1">
                    <a:lumMod val="50000"/>
                  </a:schemeClr>
                </a:solidFill>
                <a:effectLst>
                  <a:outerShdw blurRad="38100" dist="38100" dir="2700000" algn="tl">
                    <a:srgbClr val="000000">
                      <a:alpha val="43137"/>
                    </a:srgbClr>
                  </a:outerShdw>
                </a:effectLst>
              </a:rPr>
              <a:t>στόχος, αντικείμενο και μέθοδοι υλοποίησης  της δράσης</a:t>
            </a:r>
            <a:endParaRPr lang="el-GR" dirty="0">
              <a:solidFill>
                <a:schemeClr val="accent1">
                  <a:lumMod val="50000"/>
                </a:schemeClr>
              </a:solidFill>
            </a:endParaRP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3" name="Θέση περιεχομένου 2"/>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9179"/>
          <a:stretch/>
        </p:blipFill>
        <p:spPr>
          <a:xfrm>
            <a:off x="3200401" y="1871264"/>
            <a:ext cx="8957890" cy="4881303"/>
          </a:xfrm>
          <a:prstGeom prst="rect">
            <a:avLst/>
          </a:prstGeom>
        </p:spPr>
      </p:pic>
    </p:spTree>
    <p:extLst>
      <p:ext uri="{BB962C8B-B14F-4D97-AF65-F5344CB8AC3E}">
        <p14:creationId xmlns:p14="http://schemas.microsoft.com/office/powerpoint/2010/main" val="328910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2667" y="411702"/>
            <a:ext cx="8822266" cy="1325563"/>
          </a:xfrm>
        </p:spPr>
        <p:txBody>
          <a:bodyPr/>
          <a:lstStyle/>
          <a:p>
            <a:pPr algn="r"/>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μεθοδολογίες, τεχνικές και εργαλεία υλοποίησης</a:t>
            </a: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8" name="Εικόνα 7">
            <a:extLst>
              <a:ext uri="{FF2B5EF4-FFF2-40B4-BE49-F238E27FC236}">
                <a16:creationId xmlns:a16="http://schemas.microsoft.com/office/drawing/2014/main" id="{CC171222-A18C-4C4C-A19B-9B97EF90D30E}"/>
              </a:ext>
            </a:extLst>
          </p:cNvPr>
          <p:cNvPicPr>
            <a:picLocks noChangeAspect="1"/>
          </p:cNvPicPr>
          <p:nvPr/>
        </p:nvPicPr>
        <p:blipFill>
          <a:blip r:embed="rId2"/>
          <a:stretch>
            <a:fillRect/>
          </a:stretch>
        </p:blipFill>
        <p:spPr>
          <a:xfrm>
            <a:off x="6259943" y="1916546"/>
            <a:ext cx="2957485" cy="4428152"/>
          </a:xfrm>
          <a:prstGeom prst="rect">
            <a:avLst/>
          </a:prstGeom>
        </p:spPr>
      </p:pic>
      <p:pic>
        <p:nvPicPr>
          <p:cNvPr id="9" name="Εικόνα 8">
            <a:extLst>
              <a:ext uri="{FF2B5EF4-FFF2-40B4-BE49-F238E27FC236}">
                <a16:creationId xmlns:a16="http://schemas.microsoft.com/office/drawing/2014/main" id="{FEDF806B-D90F-4A03-B204-B4CC302D0614}"/>
              </a:ext>
            </a:extLst>
          </p:cNvPr>
          <p:cNvPicPr>
            <a:picLocks noChangeAspect="1"/>
          </p:cNvPicPr>
          <p:nvPr/>
        </p:nvPicPr>
        <p:blipFill>
          <a:blip r:embed="rId3"/>
          <a:stretch>
            <a:fillRect/>
          </a:stretch>
        </p:blipFill>
        <p:spPr>
          <a:xfrm>
            <a:off x="3132667" y="1996308"/>
            <a:ext cx="3127276" cy="4348390"/>
          </a:xfrm>
          <a:prstGeom prst="rect">
            <a:avLst/>
          </a:prstGeom>
        </p:spPr>
      </p:pic>
      <p:pic>
        <p:nvPicPr>
          <p:cNvPr id="11" name="Εικόνα 10">
            <a:extLst>
              <a:ext uri="{FF2B5EF4-FFF2-40B4-BE49-F238E27FC236}">
                <a16:creationId xmlns:a16="http://schemas.microsoft.com/office/drawing/2014/main" id="{549E80C1-5D7E-4393-BE8D-529223BF1A9D}"/>
              </a:ext>
            </a:extLst>
          </p:cNvPr>
          <p:cNvPicPr>
            <a:picLocks noChangeAspect="1"/>
          </p:cNvPicPr>
          <p:nvPr/>
        </p:nvPicPr>
        <p:blipFill>
          <a:blip r:embed="rId4"/>
          <a:stretch>
            <a:fillRect/>
          </a:stretch>
        </p:blipFill>
        <p:spPr>
          <a:xfrm>
            <a:off x="9217428" y="1814945"/>
            <a:ext cx="3262439" cy="4670521"/>
          </a:xfrm>
          <a:prstGeom prst="rect">
            <a:avLst/>
          </a:prstGeom>
        </p:spPr>
      </p:pic>
    </p:spTree>
    <p:extLst>
      <p:ext uri="{BB962C8B-B14F-4D97-AF65-F5344CB8AC3E}">
        <p14:creationId xmlns:p14="http://schemas.microsoft.com/office/powerpoint/2010/main" val="381414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r"/>
            <a:r>
              <a:rPr lang="el-GR" dirty="0">
                <a:solidFill>
                  <a:schemeClr val="accent1">
                    <a:lumMod val="50000"/>
                  </a:schemeClr>
                </a:solidFill>
              </a:rPr>
              <a:t>Παρεμβάσεις των Κοινωνικών Εταίρων για τη διερεύνηση δεξιοτήτων … </a:t>
            </a:r>
            <a:r>
              <a:rPr lang="el-GR" i="1" dirty="0">
                <a:solidFill>
                  <a:schemeClr val="accent1">
                    <a:lumMod val="50000"/>
                  </a:schemeClr>
                </a:solidFill>
                <a:effectLst>
                  <a:outerShdw blurRad="38100" dist="38100" dir="2700000" algn="tl">
                    <a:srgbClr val="000000">
                      <a:alpha val="43137"/>
                    </a:srgbClr>
                  </a:outerShdw>
                </a:effectLst>
              </a:rPr>
              <a:t>αποτελέσματα</a:t>
            </a:r>
            <a:endParaRPr lang="el-GR" dirty="0">
              <a:solidFill>
                <a:schemeClr val="accent1">
                  <a:lumMod val="50000"/>
                </a:schemeClr>
              </a:solidFill>
            </a:endParaRP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8" name="Θέση περιεχομένου 7"/>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9323" r="17537"/>
          <a:stretch/>
        </p:blipFill>
        <p:spPr>
          <a:xfrm>
            <a:off x="3525838" y="1920240"/>
            <a:ext cx="8152356" cy="4689566"/>
          </a:xfrm>
          <a:prstGeom prst="rect">
            <a:avLst/>
          </a:prstGeom>
        </p:spPr>
      </p:pic>
    </p:spTree>
    <p:extLst>
      <p:ext uri="{BB962C8B-B14F-4D97-AF65-F5344CB8AC3E}">
        <p14:creationId xmlns:p14="http://schemas.microsoft.com/office/powerpoint/2010/main" val="6845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r"/>
            <a:r>
              <a:rPr lang="el-GR" dirty="0">
                <a:solidFill>
                  <a:schemeClr val="accent1">
                    <a:lumMod val="50000"/>
                  </a:schemeClr>
                </a:solidFill>
              </a:rPr>
              <a:t>Παρεμβάσεις των Κοινωνικών Εταίρων για τη διερεύνηση δεξιοτήτων … </a:t>
            </a:r>
            <a:r>
              <a:rPr lang="el-GR" i="1" dirty="0">
                <a:solidFill>
                  <a:schemeClr val="accent1">
                    <a:lumMod val="50000"/>
                  </a:schemeClr>
                </a:solidFill>
                <a:effectLst>
                  <a:outerShdw blurRad="38100" dist="38100" dir="2700000" algn="tl">
                    <a:srgbClr val="000000">
                      <a:alpha val="43137"/>
                    </a:srgbClr>
                  </a:outerShdw>
                </a:effectLst>
              </a:rPr>
              <a:t>αποτελέσματα</a:t>
            </a:r>
            <a:endParaRPr lang="el-GR" dirty="0">
              <a:solidFill>
                <a:schemeClr val="accent1">
                  <a:lumMod val="50000"/>
                </a:schemeClr>
              </a:solidFill>
            </a:endParaRP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3" name="Θέση περιεχομένου 2"/>
          <p:cNvPicPr>
            <a:picLocks noGrp="1" noChangeAspect="1"/>
          </p:cNvPicPr>
          <p:nvPr>
            <p:ph idx="1"/>
          </p:nvPr>
        </p:nvPicPr>
        <p:blipFill rotWithShape="1">
          <a:blip r:embed="rId2"/>
          <a:srcRect l="13050" r="16886" b="5882"/>
          <a:stretch/>
        </p:blipFill>
        <p:spPr>
          <a:xfrm>
            <a:off x="3976513" y="1790598"/>
            <a:ext cx="7566759" cy="4231380"/>
          </a:xfrm>
          <a:prstGeom prst="rect">
            <a:avLst/>
          </a:prstGeom>
        </p:spPr>
      </p:pic>
    </p:spTree>
    <p:extLst>
      <p:ext uri="{BB962C8B-B14F-4D97-AF65-F5344CB8AC3E}">
        <p14:creationId xmlns:p14="http://schemas.microsoft.com/office/powerpoint/2010/main" val="141616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1">
                    <a:lumMod val="50000"/>
                  </a:schemeClr>
                </a:solidFill>
              </a:rPr>
              <a:t>Παρεμβάσεις των Κοινωνικών Εταίρων για τη διερεύνηση δεξιοτήτων </a:t>
            </a:r>
            <a:r>
              <a:rPr lang="el-GR" i="1" dirty="0">
                <a:solidFill>
                  <a:schemeClr val="accent1">
                    <a:lumMod val="50000"/>
                  </a:schemeClr>
                </a:solidFill>
                <a:effectLst>
                  <a:outerShdw blurRad="38100" dist="38100" dir="2700000" algn="tl">
                    <a:srgbClr val="000000">
                      <a:alpha val="43137"/>
                    </a:srgbClr>
                  </a:outerShdw>
                </a:effectLst>
              </a:rPr>
              <a:t>… κλαδικές μελέτες δεξιοτήτων</a:t>
            </a:r>
            <a:endParaRPr lang="el-GR" dirty="0"/>
          </a:p>
        </p:txBody>
      </p:sp>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1102" y="2043538"/>
            <a:ext cx="1840736" cy="2770924"/>
          </a:xfrm>
          <a:prstGeom prst="rect">
            <a:avLst/>
          </a:prstGeom>
        </p:spPr>
      </p:pic>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257" y="3631274"/>
            <a:ext cx="1840736" cy="2770922"/>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7526" y="1295398"/>
            <a:ext cx="1840736" cy="2770922"/>
          </a:xfrm>
          <a:prstGeom prst="rect">
            <a:avLst/>
          </a:prstGeom>
        </p:spPr>
      </p:pic>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680" y="2989572"/>
            <a:ext cx="1840736" cy="2770922"/>
          </a:xfrm>
          <a:prstGeom prst="rect">
            <a:avLst/>
          </a:prstGeom>
        </p:spPr>
      </p:pic>
    </p:spTree>
    <p:extLst>
      <p:ext uri="{BB962C8B-B14F-4D97-AF65-F5344CB8AC3E}">
        <p14:creationId xmlns:p14="http://schemas.microsoft.com/office/powerpoint/2010/main" val="313732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09058" y="360532"/>
            <a:ext cx="8624911" cy="1325563"/>
          </a:xfrm>
        </p:spPr>
        <p:txBody>
          <a:bodyPr/>
          <a:lstStyle/>
          <a:p>
            <a:pPr algn="r"/>
            <a:r>
              <a:rPr lang="el-GR" dirty="0">
                <a:solidFill>
                  <a:schemeClr val="accent1">
                    <a:lumMod val="50000"/>
                  </a:schemeClr>
                </a:solidFill>
              </a:rPr>
              <a:t>Παρεμβάσεις των Κοινωνικών Εταίρων για τη διερεύνηση δεξιοτήτων … </a:t>
            </a:r>
            <a:r>
              <a:rPr lang="el-GR" i="1" dirty="0">
                <a:solidFill>
                  <a:schemeClr val="accent1">
                    <a:lumMod val="50000"/>
                  </a:schemeClr>
                </a:solidFill>
                <a:effectLst>
                  <a:outerShdw blurRad="38100" dist="38100" dir="2700000" algn="tl">
                    <a:srgbClr val="000000">
                      <a:alpha val="43137"/>
                    </a:srgbClr>
                  </a:outerShdw>
                </a:effectLst>
              </a:rPr>
              <a:t>αποτελέσματα</a:t>
            </a:r>
            <a:endParaRPr lang="el-GR" dirty="0">
              <a:solidFill>
                <a:schemeClr val="accent1">
                  <a:lumMod val="50000"/>
                </a:schemeClr>
              </a:solidFill>
            </a:endParaRPr>
          </a:p>
        </p:txBody>
      </p:sp>
      <p:sp>
        <p:nvSpPr>
          <p:cNvPr id="4" name="Θέση αριθμού διαφάνειας 3"/>
          <p:cNvSpPr>
            <a:spLocks noGrp="1"/>
          </p:cNvSpPr>
          <p:nvPr>
            <p:ph type="sldNum" sz="quarter" idx="12"/>
          </p:nvPr>
        </p:nvSpPr>
        <p:spPr>
          <a:xfrm>
            <a:off x="400818" y="147707"/>
            <a:ext cx="446470" cy="42564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842428D-0812-44E2-9FBD-553AB4E1DE8E}" type="slidenum">
              <a:rPr kumimoji="0" lang="el-GR" sz="1400" b="1" i="0" u="none" strike="noStrike" kern="1200" cap="none" spc="0" normalizeH="0" baseline="0" noProof="0" smtClean="0">
                <a:ln>
                  <a:noFill/>
                </a:ln>
                <a:solidFill>
                  <a:srgbClr val="CEB02C"/>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l-GR" sz="1400" b="1" i="0" u="none" strike="noStrike" kern="1200" cap="none" spc="0" normalizeH="0" baseline="0" noProof="0" dirty="0">
              <a:ln>
                <a:noFill/>
              </a:ln>
              <a:solidFill>
                <a:srgbClr val="CEB02C"/>
              </a:solidFill>
              <a:effectLst/>
              <a:uLnTx/>
              <a:uFillTx/>
              <a:latin typeface="Calibri" panose="020F0502020204030204"/>
              <a:ea typeface="+mn-ea"/>
              <a:cs typeface="+mn-cs"/>
            </a:endParaRPr>
          </a:p>
        </p:txBody>
      </p:sp>
      <p:pic>
        <p:nvPicPr>
          <p:cNvPr id="3" name="Θέση περιεχομένου 2"/>
          <p:cNvPicPr>
            <a:picLocks noGrp="1" noChangeAspect="1"/>
          </p:cNvPicPr>
          <p:nvPr>
            <p:ph idx="1"/>
          </p:nvPr>
        </p:nvPicPr>
        <p:blipFill>
          <a:blip r:embed="rId2"/>
          <a:stretch>
            <a:fillRect/>
          </a:stretch>
        </p:blipFill>
        <p:spPr>
          <a:xfrm>
            <a:off x="3266441" y="1686095"/>
            <a:ext cx="8709091" cy="5171906"/>
          </a:xfrm>
          <a:prstGeom prst="rect">
            <a:avLst/>
          </a:prstGeom>
        </p:spPr>
      </p:pic>
    </p:spTree>
    <p:extLst>
      <p:ext uri="{BB962C8B-B14F-4D97-AF65-F5344CB8AC3E}">
        <p14:creationId xmlns:p14="http://schemas.microsoft.com/office/powerpoint/2010/main" val="113020390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01B904DF-F2E9-4333-9E33-AFAC68FE67BC}"/>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F27C3CF1-9F4B-4CDD-86D8-DBA4E4DACF82}"/>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Παρουσίαση.pptx [Μόνο για ανάγνωση]" id="{F9F0B9DC-9C09-4CA0-95EB-F133741420E2}" vid="{F27C3CF1-9F4B-4CDD-86D8-DBA4E4DACF82}"/>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Πρότυπο παρουσίασης για συνάντηση προσωπικού</Template>
  <TotalTime>1088</TotalTime>
  <Words>516</Words>
  <Application>Microsoft Office PowerPoint</Application>
  <PresentationFormat>Ευρεία οθόνη</PresentationFormat>
  <Paragraphs>55</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15</vt:i4>
      </vt:variant>
    </vt:vector>
  </HeadingPairs>
  <TitlesOfParts>
    <vt:vector size="22" baseType="lpstr">
      <vt:lpstr>Arial</vt:lpstr>
      <vt:lpstr>Calibri</vt:lpstr>
      <vt:lpstr>Calibri Light</vt:lpstr>
      <vt:lpstr>Wingdings</vt:lpstr>
      <vt:lpstr>Θέμα του Office</vt:lpstr>
      <vt:lpstr>Προσαρμοσμένη σχεδίαση</vt:lpstr>
      <vt:lpstr>1_Προσαρμοσμένη σχεδίαση</vt:lpstr>
      <vt:lpstr>Παρουσίαση του PowerPoint</vt:lpstr>
      <vt:lpstr>Παρεμβάσεις των Κοινωνικών Εταίρων για τη διερεύνηση δεξιοτήτων … κοινή δράση των Ινστιτούτων </vt:lpstr>
      <vt:lpstr>Παρεμβάσεις των Κοινωνικών Εταίρων για τη διερεύνηση δεξιοτήτων … πρόκειται για μια δράση θεσμικής ενδυνάμωσης, κοινωνικού διαλόγου και συμβολής στην αύξηση της συνάφειας μεταξύ εκπαίδευσης και αγοράς εργασίας</vt:lpstr>
      <vt:lpstr>Παρεμβάσεις των Κοινωνικών Εταίρων για τη διερεύνηση δεξιοτήτων … στόχος, αντικείμενο και μέθοδοι υλοποίησης  της δράσης</vt:lpstr>
      <vt:lpstr>Παρεμβάσεις των Κοινωνικών Εταίρων για τη διερεύνηση δεξιοτήτων … μεθοδολογίες, τεχνικές και εργαλεία υλοποίησης</vt:lpstr>
      <vt:lpstr>Παρεμβάσεις των Κοινωνικών Εταίρων για τη διερεύνηση δεξιοτήτων … αποτελέσματα</vt:lpstr>
      <vt:lpstr>Παρεμβάσεις των Κοινωνικών Εταίρων για τη διερεύνηση δεξιοτήτων … αποτελέσματα</vt:lpstr>
      <vt:lpstr>Παρεμβάσεις των Κοινωνικών Εταίρων για τη διερεύνηση δεξιοτήτων … κλαδικές μελέτες δεξιοτήτων</vt:lpstr>
      <vt:lpstr>Παρεμβάσεις των Κοινωνικών Εταίρων για τη διερεύνηση δεξιοτήτων … αποτελέσματα</vt:lpstr>
      <vt:lpstr>Παρεμβάσεις των Κοινωνικών Εταίρων για τη διερεύνηση δεξιοτήτων … μελέτες αναγκών δεξιοτήτων ανά επάγγελμα</vt:lpstr>
      <vt:lpstr>Παρεμβάσεις των Κοινωνικών Εταίρων για τη διερεύνηση δεξιοτήτων … Γενικές πανελλαδικές έρευνες αναγκών δεξιοτήτων εργοδοτών και εργαζομένων</vt:lpstr>
      <vt:lpstr>Παρεμβάσεις των Κοινωνικών Εταίρων για τη διερεύνηση δεξιοτήτων … μελέτες αποτίμησης πολιτικών δεξιοτήτων και εργαστήριο κοινωνικού διαλόγου</vt:lpstr>
      <vt:lpstr>Παρεμβάσεις των Κοινωνικών Εταίρων για τη διερεύνηση δεξιοτήτων … οφέλη</vt:lpstr>
      <vt:lpstr>Παρεμβάσεις των Κοινωνικών Εταίρων για τη διερεύνηση δεξιοτήτων … η συγκυρία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Παρασκευάς Λιντζέρης</dc:title>
  <dc:creator>Πάρης Λιντζέρης</dc:creator>
  <cp:lastModifiedBy>Δέσποινα Βαλάση</cp:lastModifiedBy>
  <cp:revision>127</cp:revision>
  <cp:lastPrinted>2023-06-09T11:14:22Z</cp:lastPrinted>
  <dcterms:created xsi:type="dcterms:W3CDTF">2023-01-19T10:37:57Z</dcterms:created>
  <dcterms:modified xsi:type="dcterms:W3CDTF">2023-06-12T05:54:25Z</dcterms:modified>
</cp:coreProperties>
</file>